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1" r:id="rId3"/>
  </p:sldMasterIdLst>
  <p:notesMasterIdLst>
    <p:notesMasterId r:id="rId95"/>
  </p:notesMasterIdLst>
  <p:sldIdLst>
    <p:sldId id="261" r:id="rId4"/>
    <p:sldId id="438" r:id="rId5"/>
    <p:sldId id="378" r:id="rId6"/>
    <p:sldId id="379" r:id="rId7"/>
    <p:sldId id="380" r:id="rId8"/>
    <p:sldId id="382" r:id="rId9"/>
    <p:sldId id="383" r:id="rId10"/>
    <p:sldId id="384" r:id="rId11"/>
    <p:sldId id="385" r:id="rId12"/>
    <p:sldId id="386" r:id="rId13"/>
    <p:sldId id="387" r:id="rId14"/>
    <p:sldId id="395" r:id="rId15"/>
    <p:sldId id="396" r:id="rId16"/>
    <p:sldId id="397" r:id="rId17"/>
    <p:sldId id="398" r:id="rId18"/>
    <p:sldId id="399" r:id="rId19"/>
    <p:sldId id="402" r:id="rId20"/>
    <p:sldId id="407" r:id="rId21"/>
    <p:sldId id="412" r:id="rId22"/>
    <p:sldId id="413" r:id="rId23"/>
    <p:sldId id="414" r:id="rId24"/>
    <p:sldId id="401" r:id="rId25"/>
    <p:sldId id="419" r:id="rId26"/>
    <p:sldId id="425" r:id="rId27"/>
    <p:sldId id="426" r:id="rId28"/>
    <p:sldId id="422" r:id="rId29"/>
    <p:sldId id="427" r:id="rId30"/>
    <p:sldId id="428" r:id="rId31"/>
    <p:sldId id="433" r:id="rId32"/>
    <p:sldId id="434" r:id="rId33"/>
    <p:sldId id="435" r:id="rId34"/>
    <p:sldId id="439" r:id="rId35"/>
    <p:sldId id="436" r:id="rId36"/>
    <p:sldId id="440" r:id="rId37"/>
    <p:sldId id="447" r:id="rId38"/>
    <p:sldId id="448" r:id="rId39"/>
    <p:sldId id="449" r:id="rId40"/>
    <p:sldId id="450" r:id="rId41"/>
    <p:sldId id="451" r:id="rId42"/>
    <p:sldId id="452" r:id="rId43"/>
    <p:sldId id="458" r:id="rId44"/>
    <p:sldId id="460" r:id="rId45"/>
    <p:sldId id="461" r:id="rId46"/>
    <p:sldId id="462" r:id="rId47"/>
    <p:sldId id="463" r:id="rId48"/>
    <p:sldId id="467" r:id="rId49"/>
    <p:sldId id="468" r:id="rId50"/>
    <p:sldId id="470" r:id="rId51"/>
    <p:sldId id="475" r:id="rId52"/>
    <p:sldId id="476" r:id="rId53"/>
    <p:sldId id="477" r:id="rId54"/>
    <p:sldId id="481" r:id="rId55"/>
    <p:sldId id="482" r:id="rId56"/>
    <p:sldId id="483" r:id="rId57"/>
    <p:sldId id="484" r:id="rId58"/>
    <p:sldId id="489" r:id="rId59"/>
    <p:sldId id="490" r:id="rId60"/>
    <p:sldId id="492" r:id="rId61"/>
    <p:sldId id="493" r:id="rId62"/>
    <p:sldId id="501" r:id="rId63"/>
    <p:sldId id="500" r:id="rId64"/>
    <p:sldId id="503" r:id="rId65"/>
    <p:sldId id="504" r:id="rId66"/>
    <p:sldId id="505" r:id="rId67"/>
    <p:sldId id="502" r:id="rId68"/>
    <p:sldId id="559" r:id="rId69"/>
    <p:sldId id="560" r:id="rId70"/>
    <p:sldId id="506" r:id="rId71"/>
    <p:sldId id="511" r:id="rId72"/>
    <p:sldId id="512" r:id="rId73"/>
    <p:sldId id="513" r:id="rId74"/>
    <p:sldId id="515" r:id="rId75"/>
    <p:sldId id="519" r:id="rId76"/>
    <p:sldId id="520" r:id="rId77"/>
    <p:sldId id="521" r:id="rId78"/>
    <p:sldId id="526" r:id="rId79"/>
    <p:sldId id="527" r:id="rId80"/>
    <p:sldId id="529" r:id="rId81"/>
    <p:sldId id="534" r:id="rId82"/>
    <p:sldId id="535" r:id="rId83"/>
    <p:sldId id="537" r:id="rId84"/>
    <p:sldId id="543" r:id="rId85"/>
    <p:sldId id="544" r:id="rId86"/>
    <p:sldId id="545" r:id="rId87"/>
    <p:sldId id="546" r:id="rId88"/>
    <p:sldId id="547" r:id="rId89"/>
    <p:sldId id="553" r:id="rId90"/>
    <p:sldId id="554" r:id="rId91"/>
    <p:sldId id="558" r:id="rId92"/>
    <p:sldId id="556" r:id="rId93"/>
    <p:sldId id="557"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09D938-00C0-0C48-A21A-55C285691504}">
          <p14:sldIdLst>
            <p14:sldId id="261"/>
            <p14:sldId id="438"/>
          </p14:sldIdLst>
        </p14:section>
        <p14:section name="Why?" id="{33B68A00-48CF-6D4A-9C1A-211E62C01366}">
          <p14:sldIdLst>
            <p14:sldId id="378"/>
            <p14:sldId id="379"/>
            <p14:sldId id="380"/>
            <p14:sldId id="382"/>
            <p14:sldId id="383"/>
            <p14:sldId id="384"/>
            <p14:sldId id="385"/>
            <p14:sldId id="386"/>
            <p14:sldId id="387"/>
            <p14:sldId id="395"/>
            <p14:sldId id="396"/>
            <p14:sldId id="397"/>
            <p14:sldId id="398"/>
            <p14:sldId id="399"/>
            <p14:sldId id="402"/>
            <p14:sldId id="407"/>
            <p14:sldId id="412"/>
            <p14:sldId id="413"/>
            <p14:sldId id="414"/>
            <p14:sldId id="401"/>
            <p14:sldId id="419"/>
            <p14:sldId id="425"/>
            <p14:sldId id="426"/>
            <p14:sldId id="422"/>
            <p14:sldId id="427"/>
            <p14:sldId id="428"/>
            <p14:sldId id="433"/>
            <p14:sldId id="434"/>
            <p14:sldId id="435"/>
          </p14:sldIdLst>
        </p14:section>
        <p14:section name="What?" id="{261C5691-8741-2D4D-8031-CC92775DAA2D}">
          <p14:sldIdLst>
            <p14:sldId id="439"/>
            <p14:sldId id="436"/>
            <p14:sldId id="440"/>
            <p14:sldId id="447"/>
            <p14:sldId id="448"/>
            <p14:sldId id="449"/>
            <p14:sldId id="450"/>
            <p14:sldId id="451"/>
            <p14:sldId id="452"/>
            <p14:sldId id="458"/>
            <p14:sldId id="460"/>
            <p14:sldId id="461"/>
            <p14:sldId id="462"/>
            <p14:sldId id="463"/>
            <p14:sldId id="467"/>
            <p14:sldId id="468"/>
            <p14:sldId id="470"/>
            <p14:sldId id="475"/>
            <p14:sldId id="476"/>
            <p14:sldId id="477"/>
            <p14:sldId id="481"/>
            <p14:sldId id="482"/>
            <p14:sldId id="483"/>
          </p14:sldIdLst>
        </p14:section>
        <p14:section name="Who?" id="{E4AF69CF-63D6-9441-A006-B313DB803C91}">
          <p14:sldIdLst>
            <p14:sldId id="484"/>
            <p14:sldId id="489"/>
            <p14:sldId id="490"/>
            <p14:sldId id="492"/>
            <p14:sldId id="493"/>
          </p14:sldIdLst>
        </p14:section>
        <p14:section name="How?" id="{AA877588-F19B-A744-98E5-B49CC42AB051}">
          <p14:sldIdLst>
            <p14:sldId id="501"/>
            <p14:sldId id="500"/>
            <p14:sldId id="503"/>
            <p14:sldId id="504"/>
            <p14:sldId id="505"/>
            <p14:sldId id="502"/>
            <p14:sldId id="559"/>
            <p14:sldId id="560"/>
          </p14:sldIdLst>
        </p14:section>
        <p14:section name="Example" id="{E84891F5-B704-C04C-A05A-66BC5EE3D4B9}">
          <p14:sldIdLst>
            <p14:sldId id="506"/>
            <p14:sldId id="511"/>
            <p14:sldId id="512"/>
            <p14:sldId id="513"/>
            <p14:sldId id="515"/>
            <p14:sldId id="519"/>
            <p14:sldId id="520"/>
            <p14:sldId id="521"/>
            <p14:sldId id="526"/>
            <p14:sldId id="527"/>
            <p14:sldId id="529"/>
            <p14:sldId id="534"/>
            <p14:sldId id="535"/>
            <p14:sldId id="537"/>
            <p14:sldId id="543"/>
            <p14:sldId id="544"/>
            <p14:sldId id="545"/>
            <p14:sldId id="546"/>
            <p14:sldId id="547"/>
            <p14:sldId id="553"/>
            <p14:sldId id="554"/>
            <p14:sldId id="558"/>
            <p14:sldId id="556"/>
            <p14:sldId id="55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Hellerstein" initials="J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7" autoAdjust="0"/>
    <p:restoredTop sz="76035"/>
  </p:normalViewPr>
  <p:slideViewPr>
    <p:cSldViewPr>
      <p:cViewPr varScale="1">
        <p:scale>
          <a:sx n="80" d="100"/>
          <a:sy n="80" d="100"/>
        </p:scale>
        <p:origin x="840" y="192"/>
      </p:cViewPr>
      <p:guideLst>
        <p:guide orient="horz" pos="2160"/>
        <p:guide pos="2880"/>
      </p:guideLst>
    </p:cSldViewPr>
  </p:slideViewPr>
  <p:notesTextViewPr>
    <p:cViewPr>
      <p:scale>
        <a:sx n="100" d="100"/>
        <a:sy n="100" d="100"/>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notesMaster" Target="notesMasters/notesMaster1.xml"/><Relationship Id="rId96" Type="http://schemas.openxmlformats.org/officeDocument/2006/relationships/commentAuthors" Target="commentAuthors.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tableStyles" Target="tableStyles.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B6AAD5-BB22-443A-B98E-11707CBE16C9}"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62F3A35F-EA2B-462C-89DA-224952DBD84B}">
      <dgm:prSet phldrT="[Text]" custT="1"/>
      <dgm:spPr>
        <a:solidFill>
          <a:schemeClr val="accent1"/>
        </a:solidFill>
        <a:ln>
          <a:solidFill>
            <a:srgbClr val="FFFF00"/>
          </a:solidFill>
        </a:ln>
      </dgm:spPr>
      <dgm:t>
        <a:bodyPr lIns="540000"/>
        <a:lstStyle/>
        <a:p>
          <a:pPr algn="l"/>
          <a:r>
            <a:rPr lang="en-US" sz="1600" b="1" dirty="0" smtClean="0">
              <a:solidFill>
                <a:schemeClr val="bg1"/>
              </a:solidFill>
            </a:rPr>
            <a:t>Why</a:t>
          </a:r>
          <a:endParaRPr lang="en-US" sz="1600" b="1" dirty="0">
            <a:solidFill>
              <a:schemeClr val="bg1"/>
            </a:solidFill>
          </a:endParaRPr>
        </a:p>
      </dgm:t>
    </dgm:pt>
    <dgm:pt modelId="{68C8E73F-A05A-4DC8-914A-C484D8568F55}" type="parTrans" cxnId="{78D5CF50-3633-4A11-9FE0-D306D94A091D}">
      <dgm:prSet/>
      <dgm:spPr/>
      <dgm:t>
        <a:bodyPr/>
        <a:lstStyle/>
        <a:p>
          <a:endParaRPr lang="en-US" sz="3200">
            <a:solidFill>
              <a:schemeClr val="bg1"/>
            </a:solidFill>
          </a:endParaRPr>
        </a:p>
      </dgm:t>
    </dgm:pt>
    <dgm:pt modelId="{12A631F8-73E8-4437-A632-1DA4C96C2081}" type="sibTrans" cxnId="{78D5CF50-3633-4A11-9FE0-D306D94A091D}">
      <dgm:prSet/>
      <dgm:spPr>
        <a:ln>
          <a:noFill/>
        </a:ln>
      </dgm:spPr>
      <dgm:t>
        <a:bodyPr/>
        <a:lstStyle/>
        <a:p>
          <a:endParaRPr lang="en-US" sz="3200">
            <a:solidFill>
              <a:schemeClr val="bg1"/>
            </a:solidFill>
          </a:endParaRPr>
        </a:p>
      </dgm:t>
    </dgm:pt>
    <dgm:pt modelId="{37FDA6AE-027B-4120-90CE-09301A415796}">
      <dgm:prSet phldrT="[Text]" custT="1"/>
      <dgm:spPr>
        <a:solidFill>
          <a:schemeClr val="accent2"/>
        </a:solidFill>
        <a:ln>
          <a:noFill/>
        </a:ln>
      </dgm:spPr>
      <dgm:t>
        <a:bodyPr lIns="540000"/>
        <a:lstStyle/>
        <a:p>
          <a:pPr algn="l"/>
          <a:r>
            <a:rPr lang="en-US" sz="1600" b="1" dirty="0" smtClean="0">
              <a:solidFill>
                <a:schemeClr val="bg1"/>
              </a:solidFill>
            </a:rPr>
            <a:t>What</a:t>
          </a:r>
          <a:endParaRPr lang="en-US" sz="1600" b="1" dirty="0">
            <a:solidFill>
              <a:schemeClr val="bg1"/>
            </a:solidFill>
          </a:endParaRPr>
        </a:p>
      </dgm:t>
    </dgm:pt>
    <dgm:pt modelId="{F547554B-51EF-4D52-BD83-B530786A53F6}" type="parTrans" cxnId="{97371629-EAFB-49C5-8D4C-1C2CC8EF98DA}">
      <dgm:prSet/>
      <dgm:spPr/>
      <dgm:t>
        <a:bodyPr/>
        <a:lstStyle/>
        <a:p>
          <a:endParaRPr lang="en-US" sz="3200">
            <a:solidFill>
              <a:schemeClr val="bg1"/>
            </a:solidFill>
          </a:endParaRPr>
        </a:p>
      </dgm:t>
    </dgm:pt>
    <dgm:pt modelId="{AACFA7FC-124D-47F0-AAB7-D837F03A13D6}" type="sibTrans" cxnId="{97371629-EAFB-49C5-8D4C-1C2CC8EF98DA}">
      <dgm:prSet/>
      <dgm:spPr>
        <a:ln>
          <a:noFill/>
        </a:ln>
      </dgm:spPr>
      <dgm:t>
        <a:bodyPr/>
        <a:lstStyle/>
        <a:p>
          <a:endParaRPr lang="en-US" sz="3200">
            <a:solidFill>
              <a:schemeClr val="bg1"/>
            </a:solidFill>
          </a:endParaRPr>
        </a:p>
      </dgm:t>
    </dgm:pt>
    <dgm:pt modelId="{8C92A023-B595-4B7E-9FD1-86305B47363F}">
      <dgm:prSet phldrT="[Text]" custT="1"/>
      <dgm:spPr>
        <a:solidFill>
          <a:schemeClr val="accent3"/>
        </a:solidFill>
        <a:ln>
          <a:noFill/>
        </a:ln>
      </dgm:spPr>
      <dgm:t>
        <a:bodyPr lIns="540000"/>
        <a:lstStyle/>
        <a:p>
          <a:pPr algn="l"/>
          <a:r>
            <a:rPr lang="en-US" sz="1600" b="1" dirty="0" smtClean="0">
              <a:solidFill>
                <a:schemeClr val="bg1"/>
              </a:solidFill>
            </a:rPr>
            <a:t>Who</a:t>
          </a:r>
          <a:endParaRPr lang="en-US" sz="1600" b="1" dirty="0">
            <a:solidFill>
              <a:schemeClr val="bg1"/>
            </a:solidFill>
          </a:endParaRPr>
        </a:p>
      </dgm:t>
    </dgm:pt>
    <dgm:pt modelId="{126030B6-AD92-4139-8AC7-ED96A61FFA13}" type="parTrans" cxnId="{6393EA77-6C35-4795-B9F8-BC384CEB01BB}">
      <dgm:prSet/>
      <dgm:spPr/>
      <dgm:t>
        <a:bodyPr/>
        <a:lstStyle/>
        <a:p>
          <a:endParaRPr lang="en-US" sz="3200">
            <a:solidFill>
              <a:schemeClr val="bg1"/>
            </a:solidFill>
          </a:endParaRPr>
        </a:p>
      </dgm:t>
    </dgm:pt>
    <dgm:pt modelId="{45610BF7-B096-4636-A867-71803911F6BC}" type="sibTrans" cxnId="{6393EA77-6C35-4795-B9F8-BC384CEB01BB}">
      <dgm:prSet/>
      <dgm:spPr>
        <a:ln>
          <a:noFill/>
        </a:ln>
      </dgm:spPr>
      <dgm:t>
        <a:bodyPr/>
        <a:lstStyle/>
        <a:p>
          <a:endParaRPr lang="en-US" sz="3200">
            <a:solidFill>
              <a:schemeClr val="bg1"/>
            </a:solidFill>
          </a:endParaRPr>
        </a:p>
      </dgm:t>
    </dgm:pt>
    <dgm:pt modelId="{839B389E-0F3A-4E44-B6E2-13F1399C142F}">
      <dgm:prSet phldrT="[Text]" custT="1"/>
      <dgm:spPr>
        <a:solidFill>
          <a:schemeClr val="accent4"/>
        </a:solidFill>
        <a:ln>
          <a:noFill/>
        </a:ln>
      </dgm:spPr>
      <dgm:t>
        <a:bodyPr lIns="540000"/>
        <a:lstStyle/>
        <a:p>
          <a:pPr algn="l"/>
          <a:r>
            <a:rPr lang="en-US" sz="1600" b="1" dirty="0" smtClean="0">
              <a:solidFill>
                <a:schemeClr val="bg1"/>
              </a:solidFill>
            </a:rPr>
            <a:t>How</a:t>
          </a:r>
          <a:endParaRPr lang="en-US" sz="1600" b="1" dirty="0">
            <a:solidFill>
              <a:schemeClr val="bg1"/>
            </a:solidFill>
          </a:endParaRPr>
        </a:p>
      </dgm:t>
    </dgm:pt>
    <dgm:pt modelId="{9C2D419A-4208-435A-8DFE-59E57C79B927}" type="parTrans" cxnId="{E9F581C8-1891-4557-8FD4-140226A54CF9}">
      <dgm:prSet/>
      <dgm:spPr/>
      <dgm:t>
        <a:bodyPr/>
        <a:lstStyle/>
        <a:p>
          <a:endParaRPr lang="en-US" sz="3200"/>
        </a:p>
      </dgm:t>
    </dgm:pt>
    <dgm:pt modelId="{8F45AFFE-9FF4-4A34-B11A-ED475E2D4999}" type="sibTrans" cxnId="{E9F581C8-1891-4557-8FD4-140226A54CF9}">
      <dgm:prSet/>
      <dgm:spPr/>
      <dgm:t>
        <a:bodyPr/>
        <a:lstStyle/>
        <a:p>
          <a:endParaRPr lang="en-US" sz="3200"/>
        </a:p>
      </dgm:t>
    </dgm:pt>
    <dgm:pt modelId="{0E14D87B-5B41-48E6-8120-1C08AA6A0B44}" type="pres">
      <dgm:prSet presAssocID="{ABB6AAD5-BB22-443A-B98E-11707CBE16C9}" presName="CompostProcess" presStyleCnt="0">
        <dgm:presLayoutVars>
          <dgm:dir/>
          <dgm:resizeHandles val="exact"/>
        </dgm:presLayoutVars>
      </dgm:prSet>
      <dgm:spPr/>
      <dgm:t>
        <a:bodyPr/>
        <a:lstStyle/>
        <a:p>
          <a:endParaRPr lang="en-US"/>
        </a:p>
      </dgm:t>
    </dgm:pt>
    <dgm:pt modelId="{E1ABCEFB-BB45-4D76-AA86-DC2165466715}" type="pres">
      <dgm:prSet presAssocID="{ABB6AAD5-BB22-443A-B98E-11707CBE16C9}" presName="arrow" presStyleLbl="bgShp" presStyleIdx="0" presStyleCnt="1"/>
      <dgm:spPr/>
    </dgm:pt>
    <dgm:pt modelId="{AC455E77-0B1E-42C2-AB28-C5128B40CED1}" type="pres">
      <dgm:prSet presAssocID="{ABB6AAD5-BB22-443A-B98E-11707CBE16C9}" presName="linearProcess" presStyleCnt="0"/>
      <dgm:spPr/>
    </dgm:pt>
    <dgm:pt modelId="{251F859B-0A77-4419-985E-46D0C3316017}" type="pres">
      <dgm:prSet presAssocID="{62F3A35F-EA2B-462C-89DA-224952DBD84B}" presName="textNode" presStyleLbl="node1" presStyleIdx="0" presStyleCnt="4">
        <dgm:presLayoutVars>
          <dgm:bulletEnabled val="1"/>
        </dgm:presLayoutVars>
      </dgm:prSet>
      <dgm:spPr/>
      <dgm:t>
        <a:bodyPr/>
        <a:lstStyle/>
        <a:p>
          <a:endParaRPr lang="en-US"/>
        </a:p>
      </dgm:t>
    </dgm:pt>
    <dgm:pt modelId="{79569F44-47C4-42C5-BF81-3A7AC4A2B581}" type="pres">
      <dgm:prSet presAssocID="{12A631F8-73E8-4437-A632-1DA4C96C2081}" presName="sibTrans" presStyleCnt="0"/>
      <dgm:spPr/>
    </dgm:pt>
    <dgm:pt modelId="{529F0E07-91EA-498C-B1AF-3A6CC4F775A4}" type="pres">
      <dgm:prSet presAssocID="{37FDA6AE-027B-4120-90CE-09301A415796}" presName="textNode" presStyleLbl="node1" presStyleIdx="1" presStyleCnt="4">
        <dgm:presLayoutVars>
          <dgm:bulletEnabled val="1"/>
        </dgm:presLayoutVars>
      </dgm:prSet>
      <dgm:spPr/>
      <dgm:t>
        <a:bodyPr/>
        <a:lstStyle/>
        <a:p>
          <a:endParaRPr lang="en-US"/>
        </a:p>
      </dgm:t>
    </dgm:pt>
    <dgm:pt modelId="{695E9481-2DC8-43F2-BF9D-9A740C015977}" type="pres">
      <dgm:prSet presAssocID="{AACFA7FC-124D-47F0-AAB7-D837F03A13D6}" presName="sibTrans" presStyleCnt="0"/>
      <dgm:spPr/>
    </dgm:pt>
    <dgm:pt modelId="{B32019F7-15C5-4CE0-AF54-B15B8A218E05}" type="pres">
      <dgm:prSet presAssocID="{8C92A023-B595-4B7E-9FD1-86305B47363F}" presName="textNode" presStyleLbl="node1" presStyleIdx="2" presStyleCnt="4">
        <dgm:presLayoutVars>
          <dgm:bulletEnabled val="1"/>
        </dgm:presLayoutVars>
      </dgm:prSet>
      <dgm:spPr/>
      <dgm:t>
        <a:bodyPr/>
        <a:lstStyle/>
        <a:p>
          <a:endParaRPr lang="en-US"/>
        </a:p>
      </dgm:t>
    </dgm:pt>
    <dgm:pt modelId="{590D524D-3481-4947-A647-7BCD76299FCB}" type="pres">
      <dgm:prSet presAssocID="{45610BF7-B096-4636-A867-71803911F6BC}" presName="sibTrans" presStyleCnt="0"/>
      <dgm:spPr/>
    </dgm:pt>
    <dgm:pt modelId="{298D2984-B994-41BF-94A1-E1CA4A71D3F7}" type="pres">
      <dgm:prSet presAssocID="{839B389E-0F3A-4E44-B6E2-13F1399C142F}" presName="textNode" presStyleLbl="node1" presStyleIdx="3" presStyleCnt="4">
        <dgm:presLayoutVars>
          <dgm:bulletEnabled val="1"/>
        </dgm:presLayoutVars>
      </dgm:prSet>
      <dgm:spPr/>
      <dgm:t>
        <a:bodyPr/>
        <a:lstStyle/>
        <a:p>
          <a:endParaRPr lang="en-US"/>
        </a:p>
      </dgm:t>
    </dgm:pt>
  </dgm:ptLst>
  <dgm:cxnLst>
    <dgm:cxn modelId="{00A1C45E-96B7-9642-B597-AD83BB5DF016}" type="presOf" srcId="{8C92A023-B595-4B7E-9FD1-86305B47363F}" destId="{B32019F7-15C5-4CE0-AF54-B15B8A218E05}" srcOrd="0" destOrd="0" presId="urn:microsoft.com/office/officeart/2005/8/layout/hProcess9"/>
    <dgm:cxn modelId="{E9F581C8-1891-4557-8FD4-140226A54CF9}" srcId="{ABB6AAD5-BB22-443A-B98E-11707CBE16C9}" destId="{839B389E-0F3A-4E44-B6E2-13F1399C142F}" srcOrd="3" destOrd="0" parTransId="{9C2D419A-4208-435A-8DFE-59E57C79B927}" sibTransId="{8F45AFFE-9FF4-4A34-B11A-ED475E2D4999}"/>
    <dgm:cxn modelId="{6393EA77-6C35-4795-B9F8-BC384CEB01BB}" srcId="{ABB6AAD5-BB22-443A-B98E-11707CBE16C9}" destId="{8C92A023-B595-4B7E-9FD1-86305B47363F}" srcOrd="2" destOrd="0" parTransId="{126030B6-AD92-4139-8AC7-ED96A61FFA13}" sibTransId="{45610BF7-B096-4636-A867-71803911F6BC}"/>
    <dgm:cxn modelId="{FBC249BF-DD8D-A145-A789-C46A93A5A0AC}" type="presOf" srcId="{62F3A35F-EA2B-462C-89DA-224952DBD84B}" destId="{251F859B-0A77-4419-985E-46D0C3316017}" srcOrd="0" destOrd="0" presId="urn:microsoft.com/office/officeart/2005/8/layout/hProcess9"/>
    <dgm:cxn modelId="{19953600-9F16-5D47-AEA1-55126D92CDED}" type="presOf" srcId="{37FDA6AE-027B-4120-90CE-09301A415796}" destId="{529F0E07-91EA-498C-B1AF-3A6CC4F775A4}" srcOrd="0" destOrd="0" presId="urn:microsoft.com/office/officeart/2005/8/layout/hProcess9"/>
    <dgm:cxn modelId="{78D5CF50-3633-4A11-9FE0-D306D94A091D}" srcId="{ABB6AAD5-BB22-443A-B98E-11707CBE16C9}" destId="{62F3A35F-EA2B-462C-89DA-224952DBD84B}" srcOrd="0" destOrd="0" parTransId="{68C8E73F-A05A-4DC8-914A-C484D8568F55}" sibTransId="{12A631F8-73E8-4437-A632-1DA4C96C2081}"/>
    <dgm:cxn modelId="{106304F6-D635-0C47-925F-D2E44D91A4E2}" type="presOf" srcId="{839B389E-0F3A-4E44-B6E2-13F1399C142F}" destId="{298D2984-B994-41BF-94A1-E1CA4A71D3F7}" srcOrd="0" destOrd="0" presId="urn:microsoft.com/office/officeart/2005/8/layout/hProcess9"/>
    <dgm:cxn modelId="{97371629-EAFB-49C5-8D4C-1C2CC8EF98DA}" srcId="{ABB6AAD5-BB22-443A-B98E-11707CBE16C9}" destId="{37FDA6AE-027B-4120-90CE-09301A415796}" srcOrd="1" destOrd="0" parTransId="{F547554B-51EF-4D52-BD83-B530786A53F6}" sibTransId="{AACFA7FC-124D-47F0-AAB7-D837F03A13D6}"/>
    <dgm:cxn modelId="{BC7C869C-368C-7349-AB4A-E7B9375113EE}" type="presOf" srcId="{ABB6AAD5-BB22-443A-B98E-11707CBE16C9}" destId="{0E14D87B-5B41-48E6-8120-1C08AA6A0B44}" srcOrd="0" destOrd="0" presId="urn:microsoft.com/office/officeart/2005/8/layout/hProcess9"/>
    <dgm:cxn modelId="{CD161E98-EC40-1541-9DC3-B8CD18DD6EB2}" type="presParOf" srcId="{0E14D87B-5B41-48E6-8120-1C08AA6A0B44}" destId="{E1ABCEFB-BB45-4D76-AA86-DC2165466715}" srcOrd="0" destOrd="0" presId="urn:microsoft.com/office/officeart/2005/8/layout/hProcess9"/>
    <dgm:cxn modelId="{B95361CB-2FE5-754A-B459-1D96804B17B9}" type="presParOf" srcId="{0E14D87B-5B41-48E6-8120-1C08AA6A0B44}" destId="{AC455E77-0B1E-42C2-AB28-C5128B40CED1}" srcOrd="1" destOrd="0" presId="urn:microsoft.com/office/officeart/2005/8/layout/hProcess9"/>
    <dgm:cxn modelId="{535073FE-C51B-8B46-A5D3-5B6194360521}" type="presParOf" srcId="{AC455E77-0B1E-42C2-AB28-C5128B40CED1}" destId="{251F859B-0A77-4419-985E-46D0C3316017}" srcOrd="0" destOrd="0" presId="urn:microsoft.com/office/officeart/2005/8/layout/hProcess9"/>
    <dgm:cxn modelId="{3A6F8D71-0D50-D84F-826E-436CB880CE01}" type="presParOf" srcId="{AC455E77-0B1E-42C2-AB28-C5128B40CED1}" destId="{79569F44-47C4-42C5-BF81-3A7AC4A2B581}" srcOrd="1" destOrd="0" presId="urn:microsoft.com/office/officeart/2005/8/layout/hProcess9"/>
    <dgm:cxn modelId="{582E80AB-CA9D-4C4F-8436-49B18867075C}" type="presParOf" srcId="{AC455E77-0B1E-42C2-AB28-C5128B40CED1}" destId="{529F0E07-91EA-498C-B1AF-3A6CC4F775A4}" srcOrd="2" destOrd="0" presId="urn:microsoft.com/office/officeart/2005/8/layout/hProcess9"/>
    <dgm:cxn modelId="{A909E651-3F3B-7B46-B837-BA5B9063D938}" type="presParOf" srcId="{AC455E77-0B1E-42C2-AB28-C5128B40CED1}" destId="{695E9481-2DC8-43F2-BF9D-9A740C015977}" srcOrd="3" destOrd="0" presId="urn:microsoft.com/office/officeart/2005/8/layout/hProcess9"/>
    <dgm:cxn modelId="{197083EB-EA91-3048-B8EF-4634F5EEDDE1}" type="presParOf" srcId="{AC455E77-0B1E-42C2-AB28-C5128B40CED1}" destId="{B32019F7-15C5-4CE0-AF54-B15B8A218E05}" srcOrd="4" destOrd="0" presId="urn:microsoft.com/office/officeart/2005/8/layout/hProcess9"/>
    <dgm:cxn modelId="{FA81106A-B500-D848-8D80-1FBFFDF4A308}" type="presParOf" srcId="{AC455E77-0B1E-42C2-AB28-C5128B40CED1}" destId="{590D524D-3481-4947-A647-7BCD76299FCB}" srcOrd="5" destOrd="0" presId="urn:microsoft.com/office/officeart/2005/8/layout/hProcess9"/>
    <dgm:cxn modelId="{390A55F7-B245-DE48-8258-9E75DEAB5570}" type="presParOf" srcId="{AC455E77-0B1E-42C2-AB28-C5128B40CED1}" destId="{298D2984-B994-41BF-94A1-E1CA4A71D3F7}"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B6AAD5-BB22-443A-B98E-11707CBE16C9}"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62F3A35F-EA2B-462C-89DA-224952DBD84B}">
      <dgm:prSet phldrT="[Text]" custT="1"/>
      <dgm:spPr>
        <a:solidFill>
          <a:schemeClr val="accent1"/>
        </a:solidFill>
        <a:ln>
          <a:noFill/>
        </a:ln>
      </dgm:spPr>
      <dgm:t>
        <a:bodyPr lIns="540000"/>
        <a:lstStyle/>
        <a:p>
          <a:pPr algn="l"/>
          <a:r>
            <a:rPr lang="en-US" sz="1600" b="1" dirty="0" smtClean="0">
              <a:solidFill>
                <a:schemeClr val="bg1">
                  <a:lumMod val="75000"/>
                </a:schemeClr>
              </a:solidFill>
            </a:rPr>
            <a:t>Why</a:t>
          </a:r>
          <a:endParaRPr lang="en-US" sz="1600" b="1" dirty="0">
            <a:solidFill>
              <a:schemeClr val="bg1">
                <a:lumMod val="75000"/>
              </a:schemeClr>
            </a:solidFill>
          </a:endParaRPr>
        </a:p>
      </dgm:t>
    </dgm:pt>
    <dgm:pt modelId="{68C8E73F-A05A-4DC8-914A-C484D8568F55}" type="parTrans" cxnId="{78D5CF50-3633-4A11-9FE0-D306D94A091D}">
      <dgm:prSet/>
      <dgm:spPr/>
      <dgm:t>
        <a:bodyPr/>
        <a:lstStyle/>
        <a:p>
          <a:endParaRPr lang="en-US" sz="3200">
            <a:solidFill>
              <a:schemeClr val="bg1"/>
            </a:solidFill>
          </a:endParaRPr>
        </a:p>
      </dgm:t>
    </dgm:pt>
    <dgm:pt modelId="{12A631F8-73E8-4437-A632-1DA4C96C2081}" type="sibTrans" cxnId="{78D5CF50-3633-4A11-9FE0-D306D94A091D}">
      <dgm:prSet/>
      <dgm:spPr>
        <a:ln>
          <a:noFill/>
        </a:ln>
      </dgm:spPr>
      <dgm:t>
        <a:bodyPr/>
        <a:lstStyle/>
        <a:p>
          <a:endParaRPr lang="en-US" sz="3200">
            <a:solidFill>
              <a:schemeClr val="bg1"/>
            </a:solidFill>
          </a:endParaRPr>
        </a:p>
      </dgm:t>
    </dgm:pt>
    <dgm:pt modelId="{37FDA6AE-027B-4120-90CE-09301A415796}">
      <dgm:prSet phldrT="[Text]" custT="1"/>
      <dgm:spPr>
        <a:solidFill>
          <a:schemeClr val="accent2"/>
        </a:solidFill>
        <a:ln>
          <a:solidFill>
            <a:srgbClr val="FFFF00"/>
          </a:solidFill>
        </a:ln>
      </dgm:spPr>
      <dgm:t>
        <a:bodyPr lIns="540000"/>
        <a:lstStyle/>
        <a:p>
          <a:pPr algn="l"/>
          <a:r>
            <a:rPr lang="en-US" sz="1600" b="1" dirty="0" smtClean="0">
              <a:solidFill>
                <a:schemeClr val="bg1"/>
              </a:solidFill>
            </a:rPr>
            <a:t>What</a:t>
          </a:r>
          <a:endParaRPr lang="en-US" sz="1600" b="1" dirty="0">
            <a:solidFill>
              <a:schemeClr val="bg1"/>
            </a:solidFill>
          </a:endParaRPr>
        </a:p>
      </dgm:t>
    </dgm:pt>
    <dgm:pt modelId="{F547554B-51EF-4D52-BD83-B530786A53F6}" type="parTrans" cxnId="{97371629-EAFB-49C5-8D4C-1C2CC8EF98DA}">
      <dgm:prSet/>
      <dgm:spPr/>
      <dgm:t>
        <a:bodyPr/>
        <a:lstStyle/>
        <a:p>
          <a:endParaRPr lang="en-US" sz="3200">
            <a:solidFill>
              <a:schemeClr val="bg1"/>
            </a:solidFill>
          </a:endParaRPr>
        </a:p>
      </dgm:t>
    </dgm:pt>
    <dgm:pt modelId="{AACFA7FC-124D-47F0-AAB7-D837F03A13D6}" type="sibTrans" cxnId="{97371629-EAFB-49C5-8D4C-1C2CC8EF98DA}">
      <dgm:prSet/>
      <dgm:spPr>
        <a:ln>
          <a:noFill/>
        </a:ln>
      </dgm:spPr>
      <dgm:t>
        <a:bodyPr/>
        <a:lstStyle/>
        <a:p>
          <a:endParaRPr lang="en-US" sz="3200">
            <a:solidFill>
              <a:schemeClr val="bg1"/>
            </a:solidFill>
          </a:endParaRPr>
        </a:p>
      </dgm:t>
    </dgm:pt>
    <dgm:pt modelId="{8C92A023-B595-4B7E-9FD1-86305B47363F}">
      <dgm:prSet phldrT="[Text]" custT="1"/>
      <dgm:spPr>
        <a:solidFill>
          <a:schemeClr val="accent3"/>
        </a:solidFill>
        <a:ln>
          <a:noFill/>
        </a:ln>
      </dgm:spPr>
      <dgm:t>
        <a:bodyPr lIns="540000"/>
        <a:lstStyle/>
        <a:p>
          <a:pPr algn="l"/>
          <a:r>
            <a:rPr lang="en-US" sz="1600" b="1" dirty="0" smtClean="0">
              <a:solidFill>
                <a:schemeClr val="bg1"/>
              </a:solidFill>
            </a:rPr>
            <a:t>Who</a:t>
          </a:r>
          <a:endParaRPr lang="en-US" sz="1600" b="1" dirty="0">
            <a:solidFill>
              <a:schemeClr val="bg1"/>
            </a:solidFill>
          </a:endParaRPr>
        </a:p>
      </dgm:t>
    </dgm:pt>
    <dgm:pt modelId="{126030B6-AD92-4139-8AC7-ED96A61FFA13}" type="parTrans" cxnId="{6393EA77-6C35-4795-B9F8-BC384CEB01BB}">
      <dgm:prSet/>
      <dgm:spPr/>
      <dgm:t>
        <a:bodyPr/>
        <a:lstStyle/>
        <a:p>
          <a:endParaRPr lang="en-US" sz="3200">
            <a:solidFill>
              <a:schemeClr val="bg1"/>
            </a:solidFill>
          </a:endParaRPr>
        </a:p>
      </dgm:t>
    </dgm:pt>
    <dgm:pt modelId="{45610BF7-B096-4636-A867-71803911F6BC}" type="sibTrans" cxnId="{6393EA77-6C35-4795-B9F8-BC384CEB01BB}">
      <dgm:prSet/>
      <dgm:spPr>
        <a:ln>
          <a:noFill/>
        </a:ln>
      </dgm:spPr>
      <dgm:t>
        <a:bodyPr/>
        <a:lstStyle/>
        <a:p>
          <a:endParaRPr lang="en-US" sz="3200">
            <a:solidFill>
              <a:schemeClr val="bg1"/>
            </a:solidFill>
          </a:endParaRPr>
        </a:p>
      </dgm:t>
    </dgm:pt>
    <dgm:pt modelId="{839B389E-0F3A-4E44-B6E2-13F1399C142F}">
      <dgm:prSet phldrT="[Text]" custT="1"/>
      <dgm:spPr>
        <a:solidFill>
          <a:schemeClr val="accent4"/>
        </a:solidFill>
        <a:ln>
          <a:noFill/>
        </a:ln>
      </dgm:spPr>
      <dgm:t>
        <a:bodyPr lIns="540000"/>
        <a:lstStyle/>
        <a:p>
          <a:pPr algn="l"/>
          <a:r>
            <a:rPr lang="en-US" sz="1600" b="1" dirty="0" smtClean="0">
              <a:solidFill>
                <a:schemeClr val="bg1"/>
              </a:solidFill>
            </a:rPr>
            <a:t>How</a:t>
          </a:r>
          <a:endParaRPr lang="en-US" sz="1600" b="1" dirty="0">
            <a:solidFill>
              <a:schemeClr val="bg1"/>
            </a:solidFill>
          </a:endParaRPr>
        </a:p>
      </dgm:t>
    </dgm:pt>
    <dgm:pt modelId="{9C2D419A-4208-435A-8DFE-59E57C79B927}" type="parTrans" cxnId="{E9F581C8-1891-4557-8FD4-140226A54CF9}">
      <dgm:prSet/>
      <dgm:spPr/>
      <dgm:t>
        <a:bodyPr/>
        <a:lstStyle/>
        <a:p>
          <a:endParaRPr lang="en-US" sz="3200"/>
        </a:p>
      </dgm:t>
    </dgm:pt>
    <dgm:pt modelId="{8F45AFFE-9FF4-4A34-B11A-ED475E2D4999}" type="sibTrans" cxnId="{E9F581C8-1891-4557-8FD4-140226A54CF9}">
      <dgm:prSet/>
      <dgm:spPr/>
      <dgm:t>
        <a:bodyPr/>
        <a:lstStyle/>
        <a:p>
          <a:endParaRPr lang="en-US" sz="3200"/>
        </a:p>
      </dgm:t>
    </dgm:pt>
    <dgm:pt modelId="{0E14D87B-5B41-48E6-8120-1C08AA6A0B44}" type="pres">
      <dgm:prSet presAssocID="{ABB6AAD5-BB22-443A-B98E-11707CBE16C9}" presName="CompostProcess" presStyleCnt="0">
        <dgm:presLayoutVars>
          <dgm:dir/>
          <dgm:resizeHandles val="exact"/>
        </dgm:presLayoutVars>
      </dgm:prSet>
      <dgm:spPr/>
      <dgm:t>
        <a:bodyPr/>
        <a:lstStyle/>
        <a:p>
          <a:endParaRPr lang="en-US"/>
        </a:p>
      </dgm:t>
    </dgm:pt>
    <dgm:pt modelId="{E1ABCEFB-BB45-4D76-AA86-DC2165466715}" type="pres">
      <dgm:prSet presAssocID="{ABB6AAD5-BB22-443A-B98E-11707CBE16C9}" presName="arrow" presStyleLbl="bgShp" presStyleIdx="0" presStyleCnt="1"/>
      <dgm:spPr/>
    </dgm:pt>
    <dgm:pt modelId="{AC455E77-0B1E-42C2-AB28-C5128B40CED1}" type="pres">
      <dgm:prSet presAssocID="{ABB6AAD5-BB22-443A-B98E-11707CBE16C9}" presName="linearProcess" presStyleCnt="0"/>
      <dgm:spPr/>
    </dgm:pt>
    <dgm:pt modelId="{251F859B-0A77-4419-985E-46D0C3316017}" type="pres">
      <dgm:prSet presAssocID="{62F3A35F-EA2B-462C-89DA-224952DBD84B}" presName="textNode" presStyleLbl="node1" presStyleIdx="0" presStyleCnt="4">
        <dgm:presLayoutVars>
          <dgm:bulletEnabled val="1"/>
        </dgm:presLayoutVars>
      </dgm:prSet>
      <dgm:spPr/>
      <dgm:t>
        <a:bodyPr/>
        <a:lstStyle/>
        <a:p>
          <a:endParaRPr lang="en-US"/>
        </a:p>
      </dgm:t>
    </dgm:pt>
    <dgm:pt modelId="{79569F44-47C4-42C5-BF81-3A7AC4A2B581}" type="pres">
      <dgm:prSet presAssocID="{12A631F8-73E8-4437-A632-1DA4C96C2081}" presName="sibTrans" presStyleCnt="0"/>
      <dgm:spPr/>
    </dgm:pt>
    <dgm:pt modelId="{529F0E07-91EA-498C-B1AF-3A6CC4F775A4}" type="pres">
      <dgm:prSet presAssocID="{37FDA6AE-027B-4120-90CE-09301A415796}" presName="textNode" presStyleLbl="node1" presStyleIdx="1" presStyleCnt="4">
        <dgm:presLayoutVars>
          <dgm:bulletEnabled val="1"/>
        </dgm:presLayoutVars>
      </dgm:prSet>
      <dgm:spPr/>
      <dgm:t>
        <a:bodyPr/>
        <a:lstStyle/>
        <a:p>
          <a:endParaRPr lang="en-US"/>
        </a:p>
      </dgm:t>
    </dgm:pt>
    <dgm:pt modelId="{695E9481-2DC8-43F2-BF9D-9A740C015977}" type="pres">
      <dgm:prSet presAssocID="{AACFA7FC-124D-47F0-AAB7-D837F03A13D6}" presName="sibTrans" presStyleCnt="0"/>
      <dgm:spPr/>
    </dgm:pt>
    <dgm:pt modelId="{B32019F7-15C5-4CE0-AF54-B15B8A218E05}" type="pres">
      <dgm:prSet presAssocID="{8C92A023-B595-4B7E-9FD1-86305B47363F}" presName="textNode" presStyleLbl="node1" presStyleIdx="2" presStyleCnt="4">
        <dgm:presLayoutVars>
          <dgm:bulletEnabled val="1"/>
        </dgm:presLayoutVars>
      </dgm:prSet>
      <dgm:spPr/>
      <dgm:t>
        <a:bodyPr/>
        <a:lstStyle/>
        <a:p>
          <a:endParaRPr lang="en-US"/>
        </a:p>
      </dgm:t>
    </dgm:pt>
    <dgm:pt modelId="{590D524D-3481-4947-A647-7BCD76299FCB}" type="pres">
      <dgm:prSet presAssocID="{45610BF7-B096-4636-A867-71803911F6BC}" presName="sibTrans" presStyleCnt="0"/>
      <dgm:spPr/>
    </dgm:pt>
    <dgm:pt modelId="{298D2984-B994-41BF-94A1-E1CA4A71D3F7}" type="pres">
      <dgm:prSet presAssocID="{839B389E-0F3A-4E44-B6E2-13F1399C142F}" presName="textNode" presStyleLbl="node1" presStyleIdx="3" presStyleCnt="4">
        <dgm:presLayoutVars>
          <dgm:bulletEnabled val="1"/>
        </dgm:presLayoutVars>
      </dgm:prSet>
      <dgm:spPr/>
      <dgm:t>
        <a:bodyPr/>
        <a:lstStyle/>
        <a:p>
          <a:endParaRPr lang="en-US"/>
        </a:p>
      </dgm:t>
    </dgm:pt>
  </dgm:ptLst>
  <dgm:cxnLst>
    <dgm:cxn modelId="{E9F581C8-1891-4557-8FD4-140226A54CF9}" srcId="{ABB6AAD5-BB22-443A-B98E-11707CBE16C9}" destId="{839B389E-0F3A-4E44-B6E2-13F1399C142F}" srcOrd="3" destOrd="0" parTransId="{9C2D419A-4208-435A-8DFE-59E57C79B927}" sibTransId="{8F45AFFE-9FF4-4A34-B11A-ED475E2D4999}"/>
    <dgm:cxn modelId="{6393EA77-6C35-4795-B9F8-BC384CEB01BB}" srcId="{ABB6AAD5-BB22-443A-B98E-11707CBE16C9}" destId="{8C92A023-B595-4B7E-9FD1-86305B47363F}" srcOrd="2" destOrd="0" parTransId="{126030B6-AD92-4139-8AC7-ED96A61FFA13}" sibTransId="{45610BF7-B096-4636-A867-71803911F6BC}"/>
    <dgm:cxn modelId="{A55014BE-F148-5741-B616-FA0CB56E5FE5}" type="presOf" srcId="{8C92A023-B595-4B7E-9FD1-86305B47363F}" destId="{B32019F7-15C5-4CE0-AF54-B15B8A218E05}" srcOrd="0" destOrd="0" presId="urn:microsoft.com/office/officeart/2005/8/layout/hProcess9"/>
    <dgm:cxn modelId="{5F3D6223-45D8-D942-93DB-9436E3DCCB5F}" type="presOf" srcId="{ABB6AAD5-BB22-443A-B98E-11707CBE16C9}" destId="{0E14D87B-5B41-48E6-8120-1C08AA6A0B44}" srcOrd="0" destOrd="0" presId="urn:microsoft.com/office/officeart/2005/8/layout/hProcess9"/>
    <dgm:cxn modelId="{712C9E98-8B52-FD4D-929A-253B9F3AE72B}" type="presOf" srcId="{37FDA6AE-027B-4120-90CE-09301A415796}" destId="{529F0E07-91EA-498C-B1AF-3A6CC4F775A4}" srcOrd="0" destOrd="0" presId="urn:microsoft.com/office/officeart/2005/8/layout/hProcess9"/>
    <dgm:cxn modelId="{AEC47DBA-3256-FA46-94FE-8E557934A7D9}" type="presOf" srcId="{62F3A35F-EA2B-462C-89DA-224952DBD84B}" destId="{251F859B-0A77-4419-985E-46D0C3316017}" srcOrd="0" destOrd="0" presId="urn:microsoft.com/office/officeart/2005/8/layout/hProcess9"/>
    <dgm:cxn modelId="{78D5CF50-3633-4A11-9FE0-D306D94A091D}" srcId="{ABB6AAD5-BB22-443A-B98E-11707CBE16C9}" destId="{62F3A35F-EA2B-462C-89DA-224952DBD84B}" srcOrd="0" destOrd="0" parTransId="{68C8E73F-A05A-4DC8-914A-C484D8568F55}" sibTransId="{12A631F8-73E8-4437-A632-1DA4C96C2081}"/>
    <dgm:cxn modelId="{AD44D9F6-D5D2-BB42-88DA-37E868E2D035}" type="presOf" srcId="{839B389E-0F3A-4E44-B6E2-13F1399C142F}" destId="{298D2984-B994-41BF-94A1-E1CA4A71D3F7}" srcOrd="0" destOrd="0" presId="urn:microsoft.com/office/officeart/2005/8/layout/hProcess9"/>
    <dgm:cxn modelId="{97371629-EAFB-49C5-8D4C-1C2CC8EF98DA}" srcId="{ABB6AAD5-BB22-443A-B98E-11707CBE16C9}" destId="{37FDA6AE-027B-4120-90CE-09301A415796}" srcOrd="1" destOrd="0" parTransId="{F547554B-51EF-4D52-BD83-B530786A53F6}" sibTransId="{AACFA7FC-124D-47F0-AAB7-D837F03A13D6}"/>
    <dgm:cxn modelId="{6FAF2AB3-F213-5F40-BDF8-C68F50A297D6}" type="presParOf" srcId="{0E14D87B-5B41-48E6-8120-1C08AA6A0B44}" destId="{E1ABCEFB-BB45-4D76-AA86-DC2165466715}" srcOrd="0" destOrd="0" presId="urn:microsoft.com/office/officeart/2005/8/layout/hProcess9"/>
    <dgm:cxn modelId="{E257921E-1B48-FF4A-905C-F16C17DA0E49}" type="presParOf" srcId="{0E14D87B-5B41-48E6-8120-1C08AA6A0B44}" destId="{AC455E77-0B1E-42C2-AB28-C5128B40CED1}" srcOrd="1" destOrd="0" presId="urn:microsoft.com/office/officeart/2005/8/layout/hProcess9"/>
    <dgm:cxn modelId="{36D5AB14-66FA-9D44-B99B-4D5720F7DD88}" type="presParOf" srcId="{AC455E77-0B1E-42C2-AB28-C5128B40CED1}" destId="{251F859B-0A77-4419-985E-46D0C3316017}" srcOrd="0" destOrd="0" presId="urn:microsoft.com/office/officeart/2005/8/layout/hProcess9"/>
    <dgm:cxn modelId="{F09FF598-A177-FD4D-B208-C2EFE6EC679A}" type="presParOf" srcId="{AC455E77-0B1E-42C2-AB28-C5128B40CED1}" destId="{79569F44-47C4-42C5-BF81-3A7AC4A2B581}" srcOrd="1" destOrd="0" presId="urn:microsoft.com/office/officeart/2005/8/layout/hProcess9"/>
    <dgm:cxn modelId="{1CF8822B-34A2-E64B-8FA0-ADE27B7309CA}" type="presParOf" srcId="{AC455E77-0B1E-42C2-AB28-C5128B40CED1}" destId="{529F0E07-91EA-498C-B1AF-3A6CC4F775A4}" srcOrd="2" destOrd="0" presId="urn:microsoft.com/office/officeart/2005/8/layout/hProcess9"/>
    <dgm:cxn modelId="{4F208C8C-AA96-9A45-B514-956F174241AB}" type="presParOf" srcId="{AC455E77-0B1E-42C2-AB28-C5128B40CED1}" destId="{695E9481-2DC8-43F2-BF9D-9A740C015977}" srcOrd="3" destOrd="0" presId="urn:microsoft.com/office/officeart/2005/8/layout/hProcess9"/>
    <dgm:cxn modelId="{8F49DBF1-8708-1D40-8841-59BFBC1112F7}" type="presParOf" srcId="{AC455E77-0B1E-42C2-AB28-C5128B40CED1}" destId="{B32019F7-15C5-4CE0-AF54-B15B8A218E05}" srcOrd="4" destOrd="0" presId="urn:microsoft.com/office/officeart/2005/8/layout/hProcess9"/>
    <dgm:cxn modelId="{7E1FAE9E-0180-AC48-9BBF-EF6214463451}" type="presParOf" srcId="{AC455E77-0B1E-42C2-AB28-C5128B40CED1}" destId="{590D524D-3481-4947-A647-7BCD76299FCB}" srcOrd="5" destOrd="0" presId="urn:microsoft.com/office/officeart/2005/8/layout/hProcess9"/>
    <dgm:cxn modelId="{F598C7C8-27E6-2F49-80E1-343FA3648F6E}" type="presParOf" srcId="{AC455E77-0B1E-42C2-AB28-C5128B40CED1}" destId="{298D2984-B994-41BF-94A1-E1CA4A71D3F7}"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B6AAD5-BB22-443A-B98E-11707CBE16C9}"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62F3A35F-EA2B-462C-89DA-224952DBD84B}">
      <dgm:prSet phldrT="[Text]" custT="1"/>
      <dgm:spPr>
        <a:solidFill>
          <a:schemeClr val="accent1"/>
        </a:solidFill>
        <a:ln>
          <a:noFill/>
        </a:ln>
      </dgm:spPr>
      <dgm:t>
        <a:bodyPr lIns="540000"/>
        <a:lstStyle/>
        <a:p>
          <a:pPr algn="l"/>
          <a:r>
            <a:rPr lang="en-US" sz="1600" b="1" dirty="0" smtClean="0">
              <a:solidFill>
                <a:schemeClr val="bg1">
                  <a:lumMod val="75000"/>
                </a:schemeClr>
              </a:solidFill>
            </a:rPr>
            <a:t>Why</a:t>
          </a:r>
          <a:endParaRPr lang="en-US" sz="1600" b="1" dirty="0">
            <a:solidFill>
              <a:schemeClr val="bg1">
                <a:lumMod val="75000"/>
              </a:schemeClr>
            </a:solidFill>
          </a:endParaRPr>
        </a:p>
      </dgm:t>
    </dgm:pt>
    <dgm:pt modelId="{68C8E73F-A05A-4DC8-914A-C484D8568F55}" type="parTrans" cxnId="{78D5CF50-3633-4A11-9FE0-D306D94A091D}">
      <dgm:prSet/>
      <dgm:spPr/>
      <dgm:t>
        <a:bodyPr/>
        <a:lstStyle/>
        <a:p>
          <a:endParaRPr lang="en-US" sz="3200">
            <a:solidFill>
              <a:schemeClr val="bg1"/>
            </a:solidFill>
          </a:endParaRPr>
        </a:p>
      </dgm:t>
    </dgm:pt>
    <dgm:pt modelId="{12A631F8-73E8-4437-A632-1DA4C96C2081}" type="sibTrans" cxnId="{78D5CF50-3633-4A11-9FE0-D306D94A091D}">
      <dgm:prSet/>
      <dgm:spPr>
        <a:ln>
          <a:noFill/>
        </a:ln>
      </dgm:spPr>
      <dgm:t>
        <a:bodyPr/>
        <a:lstStyle/>
        <a:p>
          <a:endParaRPr lang="en-US" sz="3200">
            <a:solidFill>
              <a:schemeClr val="bg1"/>
            </a:solidFill>
          </a:endParaRPr>
        </a:p>
      </dgm:t>
    </dgm:pt>
    <dgm:pt modelId="{37FDA6AE-027B-4120-90CE-09301A415796}">
      <dgm:prSet phldrT="[Text]" custT="1"/>
      <dgm:spPr>
        <a:solidFill>
          <a:schemeClr val="accent2"/>
        </a:solidFill>
        <a:ln>
          <a:noFill/>
        </a:ln>
      </dgm:spPr>
      <dgm:t>
        <a:bodyPr lIns="540000"/>
        <a:lstStyle/>
        <a:p>
          <a:pPr algn="l"/>
          <a:r>
            <a:rPr lang="en-US" sz="1600" b="1" dirty="0" smtClean="0">
              <a:solidFill>
                <a:schemeClr val="bg1">
                  <a:lumMod val="75000"/>
                </a:schemeClr>
              </a:solidFill>
            </a:rPr>
            <a:t>What</a:t>
          </a:r>
          <a:endParaRPr lang="en-US" sz="1600" b="1" dirty="0">
            <a:solidFill>
              <a:schemeClr val="bg1">
                <a:lumMod val="75000"/>
              </a:schemeClr>
            </a:solidFill>
          </a:endParaRPr>
        </a:p>
      </dgm:t>
    </dgm:pt>
    <dgm:pt modelId="{F547554B-51EF-4D52-BD83-B530786A53F6}" type="parTrans" cxnId="{97371629-EAFB-49C5-8D4C-1C2CC8EF98DA}">
      <dgm:prSet/>
      <dgm:spPr/>
      <dgm:t>
        <a:bodyPr/>
        <a:lstStyle/>
        <a:p>
          <a:endParaRPr lang="en-US" sz="3200">
            <a:solidFill>
              <a:schemeClr val="bg1"/>
            </a:solidFill>
          </a:endParaRPr>
        </a:p>
      </dgm:t>
    </dgm:pt>
    <dgm:pt modelId="{AACFA7FC-124D-47F0-AAB7-D837F03A13D6}" type="sibTrans" cxnId="{97371629-EAFB-49C5-8D4C-1C2CC8EF98DA}">
      <dgm:prSet/>
      <dgm:spPr>
        <a:ln>
          <a:noFill/>
        </a:ln>
      </dgm:spPr>
      <dgm:t>
        <a:bodyPr/>
        <a:lstStyle/>
        <a:p>
          <a:endParaRPr lang="en-US" sz="3200">
            <a:solidFill>
              <a:schemeClr val="bg1"/>
            </a:solidFill>
          </a:endParaRPr>
        </a:p>
      </dgm:t>
    </dgm:pt>
    <dgm:pt modelId="{8C92A023-B595-4B7E-9FD1-86305B47363F}">
      <dgm:prSet phldrT="[Text]" custT="1"/>
      <dgm:spPr>
        <a:solidFill>
          <a:schemeClr val="accent3"/>
        </a:solidFill>
        <a:ln>
          <a:solidFill>
            <a:srgbClr val="FFFF00"/>
          </a:solidFill>
        </a:ln>
      </dgm:spPr>
      <dgm:t>
        <a:bodyPr lIns="540000"/>
        <a:lstStyle/>
        <a:p>
          <a:pPr algn="l"/>
          <a:r>
            <a:rPr lang="en-US" sz="1600" b="1" dirty="0" smtClean="0">
              <a:solidFill>
                <a:schemeClr val="bg1"/>
              </a:solidFill>
            </a:rPr>
            <a:t>Who</a:t>
          </a:r>
          <a:endParaRPr lang="en-US" sz="1600" b="1" dirty="0">
            <a:solidFill>
              <a:schemeClr val="bg1"/>
            </a:solidFill>
          </a:endParaRPr>
        </a:p>
      </dgm:t>
    </dgm:pt>
    <dgm:pt modelId="{126030B6-AD92-4139-8AC7-ED96A61FFA13}" type="parTrans" cxnId="{6393EA77-6C35-4795-B9F8-BC384CEB01BB}">
      <dgm:prSet/>
      <dgm:spPr/>
      <dgm:t>
        <a:bodyPr/>
        <a:lstStyle/>
        <a:p>
          <a:endParaRPr lang="en-US" sz="3200">
            <a:solidFill>
              <a:schemeClr val="bg1"/>
            </a:solidFill>
          </a:endParaRPr>
        </a:p>
      </dgm:t>
    </dgm:pt>
    <dgm:pt modelId="{45610BF7-B096-4636-A867-71803911F6BC}" type="sibTrans" cxnId="{6393EA77-6C35-4795-B9F8-BC384CEB01BB}">
      <dgm:prSet/>
      <dgm:spPr>
        <a:ln>
          <a:noFill/>
        </a:ln>
      </dgm:spPr>
      <dgm:t>
        <a:bodyPr/>
        <a:lstStyle/>
        <a:p>
          <a:endParaRPr lang="en-US" sz="3200">
            <a:solidFill>
              <a:schemeClr val="bg1"/>
            </a:solidFill>
          </a:endParaRPr>
        </a:p>
      </dgm:t>
    </dgm:pt>
    <dgm:pt modelId="{839B389E-0F3A-4E44-B6E2-13F1399C142F}">
      <dgm:prSet phldrT="[Text]" custT="1"/>
      <dgm:spPr>
        <a:solidFill>
          <a:schemeClr val="accent4"/>
        </a:solidFill>
        <a:ln>
          <a:noFill/>
        </a:ln>
      </dgm:spPr>
      <dgm:t>
        <a:bodyPr lIns="540000"/>
        <a:lstStyle/>
        <a:p>
          <a:pPr algn="l"/>
          <a:r>
            <a:rPr lang="en-US" sz="1600" b="1" dirty="0" smtClean="0">
              <a:solidFill>
                <a:schemeClr val="bg1"/>
              </a:solidFill>
            </a:rPr>
            <a:t>How</a:t>
          </a:r>
          <a:endParaRPr lang="en-US" sz="1600" b="1" dirty="0">
            <a:solidFill>
              <a:schemeClr val="bg1"/>
            </a:solidFill>
          </a:endParaRPr>
        </a:p>
      </dgm:t>
    </dgm:pt>
    <dgm:pt modelId="{9C2D419A-4208-435A-8DFE-59E57C79B927}" type="parTrans" cxnId="{E9F581C8-1891-4557-8FD4-140226A54CF9}">
      <dgm:prSet/>
      <dgm:spPr/>
      <dgm:t>
        <a:bodyPr/>
        <a:lstStyle/>
        <a:p>
          <a:endParaRPr lang="en-US" sz="3200"/>
        </a:p>
      </dgm:t>
    </dgm:pt>
    <dgm:pt modelId="{8F45AFFE-9FF4-4A34-B11A-ED475E2D4999}" type="sibTrans" cxnId="{E9F581C8-1891-4557-8FD4-140226A54CF9}">
      <dgm:prSet/>
      <dgm:spPr/>
      <dgm:t>
        <a:bodyPr/>
        <a:lstStyle/>
        <a:p>
          <a:endParaRPr lang="en-US" sz="3200"/>
        </a:p>
      </dgm:t>
    </dgm:pt>
    <dgm:pt modelId="{0E14D87B-5B41-48E6-8120-1C08AA6A0B44}" type="pres">
      <dgm:prSet presAssocID="{ABB6AAD5-BB22-443A-B98E-11707CBE16C9}" presName="CompostProcess" presStyleCnt="0">
        <dgm:presLayoutVars>
          <dgm:dir/>
          <dgm:resizeHandles val="exact"/>
        </dgm:presLayoutVars>
      </dgm:prSet>
      <dgm:spPr/>
      <dgm:t>
        <a:bodyPr/>
        <a:lstStyle/>
        <a:p>
          <a:endParaRPr lang="en-US"/>
        </a:p>
      </dgm:t>
    </dgm:pt>
    <dgm:pt modelId="{E1ABCEFB-BB45-4D76-AA86-DC2165466715}" type="pres">
      <dgm:prSet presAssocID="{ABB6AAD5-BB22-443A-B98E-11707CBE16C9}" presName="arrow" presStyleLbl="bgShp" presStyleIdx="0" presStyleCnt="1"/>
      <dgm:spPr/>
    </dgm:pt>
    <dgm:pt modelId="{AC455E77-0B1E-42C2-AB28-C5128B40CED1}" type="pres">
      <dgm:prSet presAssocID="{ABB6AAD5-BB22-443A-B98E-11707CBE16C9}" presName="linearProcess" presStyleCnt="0"/>
      <dgm:spPr/>
    </dgm:pt>
    <dgm:pt modelId="{251F859B-0A77-4419-985E-46D0C3316017}" type="pres">
      <dgm:prSet presAssocID="{62F3A35F-EA2B-462C-89DA-224952DBD84B}" presName="textNode" presStyleLbl="node1" presStyleIdx="0" presStyleCnt="4">
        <dgm:presLayoutVars>
          <dgm:bulletEnabled val="1"/>
        </dgm:presLayoutVars>
      </dgm:prSet>
      <dgm:spPr/>
      <dgm:t>
        <a:bodyPr/>
        <a:lstStyle/>
        <a:p>
          <a:endParaRPr lang="en-US"/>
        </a:p>
      </dgm:t>
    </dgm:pt>
    <dgm:pt modelId="{79569F44-47C4-42C5-BF81-3A7AC4A2B581}" type="pres">
      <dgm:prSet presAssocID="{12A631F8-73E8-4437-A632-1DA4C96C2081}" presName="sibTrans" presStyleCnt="0"/>
      <dgm:spPr/>
    </dgm:pt>
    <dgm:pt modelId="{529F0E07-91EA-498C-B1AF-3A6CC4F775A4}" type="pres">
      <dgm:prSet presAssocID="{37FDA6AE-027B-4120-90CE-09301A415796}" presName="textNode" presStyleLbl="node1" presStyleIdx="1" presStyleCnt="4">
        <dgm:presLayoutVars>
          <dgm:bulletEnabled val="1"/>
        </dgm:presLayoutVars>
      </dgm:prSet>
      <dgm:spPr/>
      <dgm:t>
        <a:bodyPr/>
        <a:lstStyle/>
        <a:p>
          <a:endParaRPr lang="en-US"/>
        </a:p>
      </dgm:t>
    </dgm:pt>
    <dgm:pt modelId="{695E9481-2DC8-43F2-BF9D-9A740C015977}" type="pres">
      <dgm:prSet presAssocID="{AACFA7FC-124D-47F0-AAB7-D837F03A13D6}" presName="sibTrans" presStyleCnt="0"/>
      <dgm:spPr/>
    </dgm:pt>
    <dgm:pt modelId="{B32019F7-15C5-4CE0-AF54-B15B8A218E05}" type="pres">
      <dgm:prSet presAssocID="{8C92A023-B595-4B7E-9FD1-86305B47363F}" presName="textNode" presStyleLbl="node1" presStyleIdx="2" presStyleCnt="4">
        <dgm:presLayoutVars>
          <dgm:bulletEnabled val="1"/>
        </dgm:presLayoutVars>
      </dgm:prSet>
      <dgm:spPr/>
      <dgm:t>
        <a:bodyPr/>
        <a:lstStyle/>
        <a:p>
          <a:endParaRPr lang="en-US"/>
        </a:p>
      </dgm:t>
    </dgm:pt>
    <dgm:pt modelId="{590D524D-3481-4947-A647-7BCD76299FCB}" type="pres">
      <dgm:prSet presAssocID="{45610BF7-B096-4636-A867-71803911F6BC}" presName="sibTrans" presStyleCnt="0"/>
      <dgm:spPr/>
    </dgm:pt>
    <dgm:pt modelId="{298D2984-B994-41BF-94A1-E1CA4A71D3F7}" type="pres">
      <dgm:prSet presAssocID="{839B389E-0F3A-4E44-B6E2-13F1399C142F}" presName="textNode" presStyleLbl="node1" presStyleIdx="3" presStyleCnt="4">
        <dgm:presLayoutVars>
          <dgm:bulletEnabled val="1"/>
        </dgm:presLayoutVars>
      </dgm:prSet>
      <dgm:spPr/>
      <dgm:t>
        <a:bodyPr/>
        <a:lstStyle/>
        <a:p>
          <a:endParaRPr lang="en-US"/>
        </a:p>
      </dgm:t>
    </dgm:pt>
  </dgm:ptLst>
  <dgm:cxnLst>
    <dgm:cxn modelId="{F7663A54-D565-904B-9E4F-982F572A73F9}" type="presOf" srcId="{839B389E-0F3A-4E44-B6E2-13F1399C142F}" destId="{298D2984-B994-41BF-94A1-E1CA4A71D3F7}" srcOrd="0" destOrd="0" presId="urn:microsoft.com/office/officeart/2005/8/layout/hProcess9"/>
    <dgm:cxn modelId="{97371629-EAFB-49C5-8D4C-1C2CC8EF98DA}" srcId="{ABB6AAD5-BB22-443A-B98E-11707CBE16C9}" destId="{37FDA6AE-027B-4120-90CE-09301A415796}" srcOrd="1" destOrd="0" parTransId="{F547554B-51EF-4D52-BD83-B530786A53F6}" sibTransId="{AACFA7FC-124D-47F0-AAB7-D837F03A13D6}"/>
    <dgm:cxn modelId="{78D5CF50-3633-4A11-9FE0-D306D94A091D}" srcId="{ABB6AAD5-BB22-443A-B98E-11707CBE16C9}" destId="{62F3A35F-EA2B-462C-89DA-224952DBD84B}" srcOrd="0" destOrd="0" parTransId="{68C8E73F-A05A-4DC8-914A-C484D8568F55}" sibTransId="{12A631F8-73E8-4437-A632-1DA4C96C2081}"/>
    <dgm:cxn modelId="{FA3A293E-D617-EC41-9E44-8C354AA823AE}" type="presOf" srcId="{37FDA6AE-027B-4120-90CE-09301A415796}" destId="{529F0E07-91EA-498C-B1AF-3A6CC4F775A4}" srcOrd="0" destOrd="0" presId="urn:microsoft.com/office/officeart/2005/8/layout/hProcess9"/>
    <dgm:cxn modelId="{4A25A79C-6CC4-CD46-B4E0-4F7938B4666C}" type="presOf" srcId="{8C92A023-B595-4B7E-9FD1-86305B47363F}" destId="{B32019F7-15C5-4CE0-AF54-B15B8A218E05}" srcOrd="0" destOrd="0" presId="urn:microsoft.com/office/officeart/2005/8/layout/hProcess9"/>
    <dgm:cxn modelId="{2ECF2589-C8E4-B64D-B32B-F0F1318232EB}" type="presOf" srcId="{ABB6AAD5-BB22-443A-B98E-11707CBE16C9}" destId="{0E14D87B-5B41-48E6-8120-1C08AA6A0B44}" srcOrd="0" destOrd="0" presId="urn:microsoft.com/office/officeart/2005/8/layout/hProcess9"/>
    <dgm:cxn modelId="{E9F581C8-1891-4557-8FD4-140226A54CF9}" srcId="{ABB6AAD5-BB22-443A-B98E-11707CBE16C9}" destId="{839B389E-0F3A-4E44-B6E2-13F1399C142F}" srcOrd="3" destOrd="0" parTransId="{9C2D419A-4208-435A-8DFE-59E57C79B927}" sibTransId="{8F45AFFE-9FF4-4A34-B11A-ED475E2D4999}"/>
    <dgm:cxn modelId="{6393EA77-6C35-4795-B9F8-BC384CEB01BB}" srcId="{ABB6AAD5-BB22-443A-B98E-11707CBE16C9}" destId="{8C92A023-B595-4B7E-9FD1-86305B47363F}" srcOrd="2" destOrd="0" parTransId="{126030B6-AD92-4139-8AC7-ED96A61FFA13}" sibTransId="{45610BF7-B096-4636-A867-71803911F6BC}"/>
    <dgm:cxn modelId="{383E2E17-E04F-E04B-9C47-71BF990CFF1E}" type="presOf" srcId="{62F3A35F-EA2B-462C-89DA-224952DBD84B}" destId="{251F859B-0A77-4419-985E-46D0C3316017}" srcOrd="0" destOrd="0" presId="urn:microsoft.com/office/officeart/2005/8/layout/hProcess9"/>
    <dgm:cxn modelId="{796B6272-E668-2440-BC7B-7A194CCA5C60}" type="presParOf" srcId="{0E14D87B-5B41-48E6-8120-1C08AA6A0B44}" destId="{E1ABCEFB-BB45-4D76-AA86-DC2165466715}" srcOrd="0" destOrd="0" presId="urn:microsoft.com/office/officeart/2005/8/layout/hProcess9"/>
    <dgm:cxn modelId="{55C18394-C1CB-8445-8A2A-2024C0CB6E31}" type="presParOf" srcId="{0E14D87B-5B41-48E6-8120-1C08AA6A0B44}" destId="{AC455E77-0B1E-42C2-AB28-C5128B40CED1}" srcOrd="1" destOrd="0" presId="urn:microsoft.com/office/officeart/2005/8/layout/hProcess9"/>
    <dgm:cxn modelId="{316347E2-5F3B-9B4B-AAA3-5F06B9646311}" type="presParOf" srcId="{AC455E77-0B1E-42C2-AB28-C5128B40CED1}" destId="{251F859B-0A77-4419-985E-46D0C3316017}" srcOrd="0" destOrd="0" presId="urn:microsoft.com/office/officeart/2005/8/layout/hProcess9"/>
    <dgm:cxn modelId="{74439B25-51C4-DC4B-AAF2-A3656C22E4E7}" type="presParOf" srcId="{AC455E77-0B1E-42C2-AB28-C5128B40CED1}" destId="{79569F44-47C4-42C5-BF81-3A7AC4A2B581}" srcOrd="1" destOrd="0" presId="urn:microsoft.com/office/officeart/2005/8/layout/hProcess9"/>
    <dgm:cxn modelId="{62449770-B818-EF42-8E84-6A17E35B72B7}" type="presParOf" srcId="{AC455E77-0B1E-42C2-AB28-C5128B40CED1}" destId="{529F0E07-91EA-498C-B1AF-3A6CC4F775A4}" srcOrd="2" destOrd="0" presId="urn:microsoft.com/office/officeart/2005/8/layout/hProcess9"/>
    <dgm:cxn modelId="{FB37894D-22C8-E249-8A70-E47CB7C82E89}" type="presParOf" srcId="{AC455E77-0B1E-42C2-AB28-C5128B40CED1}" destId="{695E9481-2DC8-43F2-BF9D-9A740C015977}" srcOrd="3" destOrd="0" presId="urn:microsoft.com/office/officeart/2005/8/layout/hProcess9"/>
    <dgm:cxn modelId="{B023CFCE-662A-F24E-A26C-10D7178569E4}" type="presParOf" srcId="{AC455E77-0B1E-42C2-AB28-C5128B40CED1}" destId="{B32019F7-15C5-4CE0-AF54-B15B8A218E05}" srcOrd="4" destOrd="0" presId="urn:microsoft.com/office/officeart/2005/8/layout/hProcess9"/>
    <dgm:cxn modelId="{057BE37E-2B6B-214B-B2E3-8C3B06213181}" type="presParOf" srcId="{AC455E77-0B1E-42C2-AB28-C5128B40CED1}" destId="{590D524D-3481-4947-A647-7BCD76299FCB}" srcOrd="5" destOrd="0" presId="urn:microsoft.com/office/officeart/2005/8/layout/hProcess9"/>
    <dgm:cxn modelId="{AAB8555E-6918-BB47-B598-03BC7C0CD4AF}" type="presParOf" srcId="{AC455E77-0B1E-42C2-AB28-C5128B40CED1}" destId="{298D2984-B994-41BF-94A1-E1CA4A71D3F7}"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B6AAD5-BB22-443A-B98E-11707CBE16C9}"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62F3A35F-EA2B-462C-89DA-224952DBD84B}">
      <dgm:prSet phldrT="[Text]" custT="1"/>
      <dgm:spPr>
        <a:solidFill>
          <a:schemeClr val="accent1"/>
        </a:solidFill>
        <a:ln>
          <a:noFill/>
        </a:ln>
      </dgm:spPr>
      <dgm:t>
        <a:bodyPr lIns="540000"/>
        <a:lstStyle/>
        <a:p>
          <a:pPr algn="l"/>
          <a:r>
            <a:rPr lang="en-US" sz="1600" b="1" dirty="0" smtClean="0">
              <a:solidFill>
                <a:schemeClr val="bg1">
                  <a:lumMod val="75000"/>
                </a:schemeClr>
              </a:solidFill>
            </a:rPr>
            <a:t>Why</a:t>
          </a:r>
          <a:endParaRPr lang="en-US" sz="1600" b="1" dirty="0">
            <a:solidFill>
              <a:schemeClr val="bg1">
                <a:lumMod val="75000"/>
              </a:schemeClr>
            </a:solidFill>
          </a:endParaRPr>
        </a:p>
      </dgm:t>
    </dgm:pt>
    <dgm:pt modelId="{68C8E73F-A05A-4DC8-914A-C484D8568F55}" type="parTrans" cxnId="{78D5CF50-3633-4A11-9FE0-D306D94A091D}">
      <dgm:prSet/>
      <dgm:spPr/>
      <dgm:t>
        <a:bodyPr/>
        <a:lstStyle/>
        <a:p>
          <a:endParaRPr lang="en-US" sz="3200">
            <a:solidFill>
              <a:schemeClr val="bg1"/>
            </a:solidFill>
          </a:endParaRPr>
        </a:p>
      </dgm:t>
    </dgm:pt>
    <dgm:pt modelId="{12A631F8-73E8-4437-A632-1DA4C96C2081}" type="sibTrans" cxnId="{78D5CF50-3633-4A11-9FE0-D306D94A091D}">
      <dgm:prSet/>
      <dgm:spPr>
        <a:ln>
          <a:noFill/>
        </a:ln>
      </dgm:spPr>
      <dgm:t>
        <a:bodyPr/>
        <a:lstStyle/>
        <a:p>
          <a:endParaRPr lang="en-US" sz="3200">
            <a:solidFill>
              <a:schemeClr val="bg1"/>
            </a:solidFill>
          </a:endParaRPr>
        </a:p>
      </dgm:t>
    </dgm:pt>
    <dgm:pt modelId="{37FDA6AE-027B-4120-90CE-09301A415796}">
      <dgm:prSet phldrT="[Text]" custT="1"/>
      <dgm:spPr>
        <a:solidFill>
          <a:schemeClr val="accent2"/>
        </a:solidFill>
        <a:ln>
          <a:noFill/>
        </a:ln>
      </dgm:spPr>
      <dgm:t>
        <a:bodyPr lIns="540000"/>
        <a:lstStyle/>
        <a:p>
          <a:pPr algn="l"/>
          <a:r>
            <a:rPr lang="en-US" sz="1600" b="1" dirty="0" smtClean="0">
              <a:solidFill>
                <a:schemeClr val="bg1">
                  <a:lumMod val="75000"/>
                </a:schemeClr>
              </a:solidFill>
            </a:rPr>
            <a:t>What</a:t>
          </a:r>
          <a:endParaRPr lang="en-US" sz="1600" b="1" dirty="0">
            <a:solidFill>
              <a:schemeClr val="bg1">
                <a:lumMod val="75000"/>
              </a:schemeClr>
            </a:solidFill>
          </a:endParaRPr>
        </a:p>
      </dgm:t>
    </dgm:pt>
    <dgm:pt modelId="{F547554B-51EF-4D52-BD83-B530786A53F6}" type="parTrans" cxnId="{97371629-EAFB-49C5-8D4C-1C2CC8EF98DA}">
      <dgm:prSet/>
      <dgm:spPr/>
      <dgm:t>
        <a:bodyPr/>
        <a:lstStyle/>
        <a:p>
          <a:endParaRPr lang="en-US" sz="3200">
            <a:solidFill>
              <a:schemeClr val="bg1"/>
            </a:solidFill>
          </a:endParaRPr>
        </a:p>
      </dgm:t>
    </dgm:pt>
    <dgm:pt modelId="{AACFA7FC-124D-47F0-AAB7-D837F03A13D6}" type="sibTrans" cxnId="{97371629-EAFB-49C5-8D4C-1C2CC8EF98DA}">
      <dgm:prSet/>
      <dgm:spPr>
        <a:ln>
          <a:noFill/>
        </a:ln>
      </dgm:spPr>
      <dgm:t>
        <a:bodyPr/>
        <a:lstStyle/>
        <a:p>
          <a:endParaRPr lang="en-US" sz="3200">
            <a:solidFill>
              <a:schemeClr val="bg1"/>
            </a:solidFill>
          </a:endParaRPr>
        </a:p>
      </dgm:t>
    </dgm:pt>
    <dgm:pt modelId="{8C92A023-B595-4B7E-9FD1-86305B47363F}">
      <dgm:prSet phldrT="[Text]" custT="1"/>
      <dgm:spPr>
        <a:solidFill>
          <a:schemeClr val="accent3"/>
        </a:solidFill>
        <a:ln>
          <a:noFill/>
        </a:ln>
      </dgm:spPr>
      <dgm:t>
        <a:bodyPr lIns="540000"/>
        <a:lstStyle/>
        <a:p>
          <a:pPr algn="l"/>
          <a:r>
            <a:rPr lang="en-US" sz="1600" b="1" dirty="0" smtClean="0">
              <a:solidFill>
                <a:schemeClr val="bg1">
                  <a:lumMod val="75000"/>
                </a:schemeClr>
              </a:solidFill>
            </a:rPr>
            <a:t>Who</a:t>
          </a:r>
          <a:endParaRPr lang="en-US" sz="1600" b="1" dirty="0">
            <a:solidFill>
              <a:schemeClr val="bg1">
                <a:lumMod val="75000"/>
              </a:schemeClr>
            </a:solidFill>
          </a:endParaRPr>
        </a:p>
      </dgm:t>
    </dgm:pt>
    <dgm:pt modelId="{126030B6-AD92-4139-8AC7-ED96A61FFA13}" type="parTrans" cxnId="{6393EA77-6C35-4795-B9F8-BC384CEB01BB}">
      <dgm:prSet/>
      <dgm:spPr/>
      <dgm:t>
        <a:bodyPr/>
        <a:lstStyle/>
        <a:p>
          <a:endParaRPr lang="en-US" sz="3200">
            <a:solidFill>
              <a:schemeClr val="bg1"/>
            </a:solidFill>
          </a:endParaRPr>
        </a:p>
      </dgm:t>
    </dgm:pt>
    <dgm:pt modelId="{45610BF7-B096-4636-A867-71803911F6BC}" type="sibTrans" cxnId="{6393EA77-6C35-4795-B9F8-BC384CEB01BB}">
      <dgm:prSet/>
      <dgm:spPr>
        <a:ln>
          <a:noFill/>
        </a:ln>
      </dgm:spPr>
      <dgm:t>
        <a:bodyPr/>
        <a:lstStyle/>
        <a:p>
          <a:endParaRPr lang="en-US" sz="3200">
            <a:solidFill>
              <a:schemeClr val="bg1"/>
            </a:solidFill>
          </a:endParaRPr>
        </a:p>
      </dgm:t>
    </dgm:pt>
    <dgm:pt modelId="{839B389E-0F3A-4E44-B6E2-13F1399C142F}">
      <dgm:prSet phldrT="[Text]" custT="1"/>
      <dgm:spPr>
        <a:solidFill>
          <a:schemeClr val="accent4"/>
        </a:solidFill>
        <a:ln>
          <a:solidFill>
            <a:srgbClr val="FFFF00"/>
          </a:solidFill>
        </a:ln>
      </dgm:spPr>
      <dgm:t>
        <a:bodyPr lIns="540000"/>
        <a:lstStyle/>
        <a:p>
          <a:pPr algn="l"/>
          <a:r>
            <a:rPr lang="en-US" sz="1600" b="1" dirty="0" smtClean="0">
              <a:solidFill>
                <a:schemeClr val="bg1"/>
              </a:solidFill>
            </a:rPr>
            <a:t>How</a:t>
          </a:r>
          <a:endParaRPr lang="en-US" sz="1600" b="1" dirty="0">
            <a:solidFill>
              <a:schemeClr val="bg1"/>
            </a:solidFill>
          </a:endParaRPr>
        </a:p>
      </dgm:t>
    </dgm:pt>
    <dgm:pt modelId="{9C2D419A-4208-435A-8DFE-59E57C79B927}" type="parTrans" cxnId="{E9F581C8-1891-4557-8FD4-140226A54CF9}">
      <dgm:prSet/>
      <dgm:spPr/>
      <dgm:t>
        <a:bodyPr/>
        <a:lstStyle/>
        <a:p>
          <a:endParaRPr lang="en-US" sz="3200"/>
        </a:p>
      </dgm:t>
    </dgm:pt>
    <dgm:pt modelId="{8F45AFFE-9FF4-4A34-B11A-ED475E2D4999}" type="sibTrans" cxnId="{E9F581C8-1891-4557-8FD4-140226A54CF9}">
      <dgm:prSet/>
      <dgm:spPr/>
      <dgm:t>
        <a:bodyPr/>
        <a:lstStyle/>
        <a:p>
          <a:endParaRPr lang="en-US" sz="3200"/>
        </a:p>
      </dgm:t>
    </dgm:pt>
    <dgm:pt modelId="{0E14D87B-5B41-48E6-8120-1C08AA6A0B44}" type="pres">
      <dgm:prSet presAssocID="{ABB6AAD5-BB22-443A-B98E-11707CBE16C9}" presName="CompostProcess" presStyleCnt="0">
        <dgm:presLayoutVars>
          <dgm:dir/>
          <dgm:resizeHandles val="exact"/>
        </dgm:presLayoutVars>
      </dgm:prSet>
      <dgm:spPr/>
      <dgm:t>
        <a:bodyPr/>
        <a:lstStyle/>
        <a:p>
          <a:endParaRPr lang="en-US"/>
        </a:p>
      </dgm:t>
    </dgm:pt>
    <dgm:pt modelId="{E1ABCEFB-BB45-4D76-AA86-DC2165466715}" type="pres">
      <dgm:prSet presAssocID="{ABB6AAD5-BB22-443A-B98E-11707CBE16C9}" presName="arrow" presStyleLbl="bgShp" presStyleIdx="0" presStyleCnt="1"/>
      <dgm:spPr/>
    </dgm:pt>
    <dgm:pt modelId="{AC455E77-0B1E-42C2-AB28-C5128B40CED1}" type="pres">
      <dgm:prSet presAssocID="{ABB6AAD5-BB22-443A-B98E-11707CBE16C9}" presName="linearProcess" presStyleCnt="0"/>
      <dgm:spPr/>
    </dgm:pt>
    <dgm:pt modelId="{251F859B-0A77-4419-985E-46D0C3316017}" type="pres">
      <dgm:prSet presAssocID="{62F3A35F-EA2B-462C-89DA-224952DBD84B}" presName="textNode" presStyleLbl="node1" presStyleIdx="0" presStyleCnt="4">
        <dgm:presLayoutVars>
          <dgm:bulletEnabled val="1"/>
        </dgm:presLayoutVars>
      </dgm:prSet>
      <dgm:spPr/>
      <dgm:t>
        <a:bodyPr/>
        <a:lstStyle/>
        <a:p>
          <a:endParaRPr lang="en-US"/>
        </a:p>
      </dgm:t>
    </dgm:pt>
    <dgm:pt modelId="{79569F44-47C4-42C5-BF81-3A7AC4A2B581}" type="pres">
      <dgm:prSet presAssocID="{12A631F8-73E8-4437-A632-1DA4C96C2081}" presName="sibTrans" presStyleCnt="0"/>
      <dgm:spPr/>
    </dgm:pt>
    <dgm:pt modelId="{529F0E07-91EA-498C-B1AF-3A6CC4F775A4}" type="pres">
      <dgm:prSet presAssocID="{37FDA6AE-027B-4120-90CE-09301A415796}" presName="textNode" presStyleLbl="node1" presStyleIdx="1" presStyleCnt="4">
        <dgm:presLayoutVars>
          <dgm:bulletEnabled val="1"/>
        </dgm:presLayoutVars>
      </dgm:prSet>
      <dgm:spPr/>
      <dgm:t>
        <a:bodyPr/>
        <a:lstStyle/>
        <a:p>
          <a:endParaRPr lang="en-US"/>
        </a:p>
      </dgm:t>
    </dgm:pt>
    <dgm:pt modelId="{695E9481-2DC8-43F2-BF9D-9A740C015977}" type="pres">
      <dgm:prSet presAssocID="{AACFA7FC-124D-47F0-AAB7-D837F03A13D6}" presName="sibTrans" presStyleCnt="0"/>
      <dgm:spPr/>
    </dgm:pt>
    <dgm:pt modelId="{B32019F7-15C5-4CE0-AF54-B15B8A218E05}" type="pres">
      <dgm:prSet presAssocID="{8C92A023-B595-4B7E-9FD1-86305B47363F}" presName="textNode" presStyleLbl="node1" presStyleIdx="2" presStyleCnt="4">
        <dgm:presLayoutVars>
          <dgm:bulletEnabled val="1"/>
        </dgm:presLayoutVars>
      </dgm:prSet>
      <dgm:spPr/>
      <dgm:t>
        <a:bodyPr/>
        <a:lstStyle/>
        <a:p>
          <a:endParaRPr lang="en-US"/>
        </a:p>
      </dgm:t>
    </dgm:pt>
    <dgm:pt modelId="{590D524D-3481-4947-A647-7BCD76299FCB}" type="pres">
      <dgm:prSet presAssocID="{45610BF7-B096-4636-A867-71803911F6BC}" presName="sibTrans" presStyleCnt="0"/>
      <dgm:spPr/>
    </dgm:pt>
    <dgm:pt modelId="{298D2984-B994-41BF-94A1-E1CA4A71D3F7}" type="pres">
      <dgm:prSet presAssocID="{839B389E-0F3A-4E44-B6E2-13F1399C142F}" presName="textNode" presStyleLbl="node1" presStyleIdx="3" presStyleCnt="4">
        <dgm:presLayoutVars>
          <dgm:bulletEnabled val="1"/>
        </dgm:presLayoutVars>
      </dgm:prSet>
      <dgm:spPr/>
      <dgm:t>
        <a:bodyPr/>
        <a:lstStyle/>
        <a:p>
          <a:endParaRPr lang="en-US"/>
        </a:p>
      </dgm:t>
    </dgm:pt>
  </dgm:ptLst>
  <dgm:cxnLst>
    <dgm:cxn modelId="{E9F581C8-1891-4557-8FD4-140226A54CF9}" srcId="{ABB6AAD5-BB22-443A-B98E-11707CBE16C9}" destId="{839B389E-0F3A-4E44-B6E2-13F1399C142F}" srcOrd="3" destOrd="0" parTransId="{9C2D419A-4208-435A-8DFE-59E57C79B927}" sibTransId="{8F45AFFE-9FF4-4A34-B11A-ED475E2D4999}"/>
    <dgm:cxn modelId="{6393EA77-6C35-4795-B9F8-BC384CEB01BB}" srcId="{ABB6AAD5-BB22-443A-B98E-11707CBE16C9}" destId="{8C92A023-B595-4B7E-9FD1-86305B47363F}" srcOrd="2" destOrd="0" parTransId="{126030B6-AD92-4139-8AC7-ED96A61FFA13}" sibTransId="{45610BF7-B096-4636-A867-71803911F6BC}"/>
    <dgm:cxn modelId="{0CF78ADC-268C-2741-A01E-AE09B801F9D1}" type="presOf" srcId="{8C92A023-B595-4B7E-9FD1-86305B47363F}" destId="{B32019F7-15C5-4CE0-AF54-B15B8A218E05}" srcOrd="0" destOrd="0" presId="urn:microsoft.com/office/officeart/2005/8/layout/hProcess9"/>
    <dgm:cxn modelId="{B4673A60-A0F7-0643-9695-31D44EDFDF5D}" type="presOf" srcId="{ABB6AAD5-BB22-443A-B98E-11707CBE16C9}" destId="{0E14D87B-5B41-48E6-8120-1C08AA6A0B44}" srcOrd="0" destOrd="0" presId="urn:microsoft.com/office/officeart/2005/8/layout/hProcess9"/>
    <dgm:cxn modelId="{7A861277-1CB9-F042-A199-67648AB36526}" type="presOf" srcId="{37FDA6AE-027B-4120-90CE-09301A415796}" destId="{529F0E07-91EA-498C-B1AF-3A6CC4F775A4}" srcOrd="0" destOrd="0" presId="urn:microsoft.com/office/officeart/2005/8/layout/hProcess9"/>
    <dgm:cxn modelId="{78D5CF50-3633-4A11-9FE0-D306D94A091D}" srcId="{ABB6AAD5-BB22-443A-B98E-11707CBE16C9}" destId="{62F3A35F-EA2B-462C-89DA-224952DBD84B}" srcOrd="0" destOrd="0" parTransId="{68C8E73F-A05A-4DC8-914A-C484D8568F55}" sibTransId="{12A631F8-73E8-4437-A632-1DA4C96C2081}"/>
    <dgm:cxn modelId="{FC206514-4AB3-FC45-B376-7B40301EA04F}" type="presOf" srcId="{839B389E-0F3A-4E44-B6E2-13F1399C142F}" destId="{298D2984-B994-41BF-94A1-E1CA4A71D3F7}" srcOrd="0" destOrd="0" presId="urn:microsoft.com/office/officeart/2005/8/layout/hProcess9"/>
    <dgm:cxn modelId="{97371629-EAFB-49C5-8D4C-1C2CC8EF98DA}" srcId="{ABB6AAD5-BB22-443A-B98E-11707CBE16C9}" destId="{37FDA6AE-027B-4120-90CE-09301A415796}" srcOrd="1" destOrd="0" parTransId="{F547554B-51EF-4D52-BD83-B530786A53F6}" sibTransId="{AACFA7FC-124D-47F0-AAB7-D837F03A13D6}"/>
    <dgm:cxn modelId="{E9511DB1-014B-F84F-A916-E7A5CDCAA56C}" type="presOf" srcId="{62F3A35F-EA2B-462C-89DA-224952DBD84B}" destId="{251F859B-0A77-4419-985E-46D0C3316017}" srcOrd="0" destOrd="0" presId="urn:microsoft.com/office/officeart/2005/8/layout/hProcess9"/>
    <dgm:cxn modelId="{98367942-D248-2F4E-BCEB-FB912CAFD47D}" type="presParOf" srcId="{0E14D87B-5B41-48E6-8120-1C08AA6A0B44}" destId="{E1ABCEFB-BB45-4D76-AA86-DC2165466715}" srcOrd="0" destOrd="0" presId="urn:microsoft.com/office/officeart/2005/8/layout/hProcess9"/>
    <dgm:cxn modelId="{F2EB6CE7-FD5C-5146-B32E-4D59A7EA4220}" type="presParOf" srcId="{0E14D87B-5B41-48E6-8120-1C08AA6A0B44}" destId="{AC455E77-0B1E-42C2-AB28-C5128B40CED1}" srcOrd="1" destOrd="0" presId="urn:microsoft.com/office/officeart/2005/8/layout/hProcess9"/>
    <dgm:cxn modelId="{1635DE5B-D623-5344-86B8-4BB32D82B929}" type="presParOf" srcId="{AC455E77-0B1E-42C2-AB28-C5128B40CED1}" destId="{251F859B-0A77-4419-985E-46D0C3316017}" srcOrd="0" destOrd="0" presId="urn:microsoft.com/office/officeart/2005/8/layout/hProcess9"/>
    <dgm:cxn modelId="{C70A990B-214D-8346-BD3A-8261D4802C96}" type="presParOf" srcId="{AC455E77-0B1E-42C2-AB28-C5128B40CED1}" destId="{79569F44-47C4-42C5-BF81-3A7AC4A2B581}" srcOrd="1" destOrd="0" presId="urn:microsoft.com/office/officeart/2005/8/layout/hProcess9"/>
    <dgm:cxn modelId="{34023ACE-1BD8-4D43-853A-569E27A8878D}" type="presParOf" srcId="{AC455E77-0B1E-42C2-AB28-C5128B40CED1}" destId="{529F0E07-91EA-498C-B1AF-3A6CC4F775A4}" srcOrd="2" destOrd="0" presId="urn:microsoft.com/office/officeart/2005/8/layout/hProcess9"/>
    <dgm:cxn modelId="{4D29B936-F9F7-F64C-867C-BB1EC3E32C4A}" type="presParOf" srcId="{AC455E77-0B1E-42C2-AB28-C5128B40CED1}" destId="{695E9481-2DC8-43F2-BF9D-9A740C015977}" srcOrd="3" destOrd="0" presId="urn:microsoft.com/office/officeart/2005/8/layout/hProcess9"/>
    <dgm:cxn modelId="{3F4172A2-4D49-0344-87E3-7038A6CFDE5A}" type="presParOf" srcId="{AC455E77-0B1E-42C2-AB28-C5128B40CED1}" destId="{B32019F7-15C5-4CE0-AF54-B15B8A218E05}" srcOrd="4" destOrd="0" presId="urn:microsoft.com/office/officeart/2005/8/layout/hProcess9"/>
    <dgm:cxn modelId="{57A23F62-C67B-6341-8CE6-9BF9CDB18299}" type="presParOf" srcId="{AC455E77-0B1E-42C2-AB28-C5128B40CED1}" destId="{590D524D-3481-4947-A647-7BCD76299FCB}" srcOrd="5" destOrd="0" presId="urn:microsoft.com/office/officeart/2005/8/layout/hProcess9"/>
    <dgm:cxn modelId="{023D69D4-8F76-3C42-82CB-27007324872A}" type="presParOf" srcId="{AC455E77-0B1E-42C2-AB28-C5128B40CED1}" destId="{298D2984-B994-41BF-94A1-E1CA4A71D3F7}"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B6AAD5-BB22-443A-B98E-11707CBE16C9}"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62F3A35F-EA2B-462C-89DA-224952DBD84B}">
      <dgm:prSet phldrT="[Text]" custT="1"/>
      <dgm:spPr>
        <a:solidFill>
          <a:schemeClr val="accent1"/>
        </a:solidFill>
        <a:ln>
          <a:noFill/>
        </a:ln>
      </dgm:spPr>
      <dgm:t>
        <a:bodyPr lIns="540000"/>
        <a:lstStyle/>
        <a:p>
          <a:pPr algn="l"/>
          <a:r>
            <a:rPr lang="en-US" sz="1600" b="1" dirty="0" smtClean="0">
              <a:solidFill>
                <a:schemeClr val="bg1">
                  <a:lumMod val="75000"/>
                </a:schemeClr>
              </a:solidFill>
            </a:rPr>
            <a:t>Why</a:t>
          </a:r>
          <a:endParaRPr lang="en-US" sz="1600" b="1" dirty="0">
            <a:solidFill>
              <a:schemeClr val="bg1">
                <a:lumMod val="75000"/>
              </a:schemeClr>
            </a:solidFill>
          </a:endParaRPr>
        </a:p>
      </dgm:t>
    </dgm:pt>
    <dgm:pt modelId="{68C8E73F-A05A-4DC8-914A-C484D8568F55}" type="parTrans" cxnId="{78D5CF50-3633-4A11-9FE0-D306D94A091D}">
      <dgm:prSet/>
      <dgm:spPr/>
      <dgm:t>
        <a:bodyPr/>
        <a:lstStyle/>
        <a:p>
          <a:endParaRPr lang="en-US" sz="3200">
            <a:solidFill>
              <a:schemeClr val="bg1"/>
            </a:solidFill>
          </a:endParaRPr>
        </a:p>
      </dgm:t>
    </dgm:pt>
    <dgm:pt modelId="{12A631F8-73E8-4437-A632-1DA4C96C2081}" type="sibTrans" cxnId="{78D5CF50-3633-4A11-9FE0-D306D94A091D}">
      <dgm:prSet/>
      <dgm:spPr>
        <a:ln>
          <a:noFill/>
        </a:ln>
      </dgm:spPr>
      <dgm:t>
        <a:bodyPr/>
        <a:lstStyle/>
        <a:p>
          <a:endParaRPr lang="en-US" sz="3200">
            <a:solidFill>
              <a:schemeClr val="bg1"/>
            </a:solidFill>
          </a:endParaRPr>
        </a:p>
      </dgm:t>
    </dgm:pt>
    <dgm:pt modelId="{37FDA6AE-027B-4120-90CE-09301A415796}">
      <dgm:prSet phldrT="[Text]" custT="1"/>
      <dgm:spPr>
        <a:solidFill>
          <a:schemeClr val="accent2"/>
        </a:solidFill>
        <a:ln>
          <a:noFill/>
        </a:ln>
      </dgm:spPr>
      <dgm:t>
        <a:bodyPr lIns="540000"/>
        <a:lstStyle/>
        <a:p>
          <a:pPr algn="l"/>
          <a:r>
            <a:rPr lang="en-US" sz="1600" b="1" dirty="0" smtClean="0">
              <a:solidFill>
                <a:schemeClr val="bg1">
                  <a:lumMod val="75000"/>
                </a:schemeClr>
              </a:solidFill>
            </a:rPr>
            <a:t>What</a:t>
          </a:r>
          <a:endParaRPr lang="en-US" sz="1600" b="1" dirty="0">
            <a:solidFill>
              <a:schemeClr val="bg1">
                <a:lumMod val="75000"/>
              </a:schemeClr>
            </a:solidFill>
          </a:endParaRPr>
        </a:p>
      </dgm:t>
    </dgm:pt>
    <dgm:pt modelId="{F547554B-51EF-4D52-BD83-B530786A53F6}" type="parTrans" cxnId="{97371629-EAFB-49C5-8D4C-1C2CC8EF98DA}">
      <dgm:prSet/>
      <dgm:spPr/>
      <dgm:t>
        <a:bodyPr/>
        <a:lstStyle/>
        <a:p>
          <a:endParaRPr lang="en-US" sz="3200">
            <a:solidFill>
              <a:schemeClr val="bg1"/>
            </a:solidFill>
          </a:endParaRPr>
        </a:p>
      </dgm:t>
    </dgm:pt>
    <dgm:pt modelId="{AACFA7FC-124D-47F0-AAB7-D837F03A13D6}" type="sibTrans" cxnId="{97371629-EAFB-49C5-8D4C-1C2CC8EF98DA}">
      <dgm:prSet/>
      <dgm:spPr>
        <a:ln>
          <a:noFill/>
        </a:ln>
      </dgm:spPr>
      <dgm:t>
        <a:bodyPr/>
        <a:lstStyle/>
        <a:p>
          <a:endParaRPr lang="en-US" sz="3200">
            <a:solidFill>
              <a:schemeClr val="bg1"/>
            </a:solidFill>
          </a:endParaRPr>
        </a:p>
      </dgm:t>
    </dgm:pt>
    <dgm:pt modelId="{8C92A023-B595-4B7E-9FD1-86305B47363F}">
      <dgm:prSet phldrT="[Text]" custT="1"/>
      <dgm:spPr>
        <a:solidFill>
          <a:schemeClr val="accent3"/>
        </a:solidFill>
        <a:ln>
          <a:noFill/>
        </a:ln>
      </dgm:spPr>
      <dgm:t>
        <a:bodyPr lIns="540000"/>
        <a:lstStyle/>
        <a:p>
          <a:pPr algn="l"/>
          <a:r>
            <a:rPr lang="en-US" sz="1600" b="1" u="none" dirty="0" smtClean="0">
              <a:solidFill>
                <a:schemeClr val="bg1">
                  <a:lumMod val="75000"/>
                </a:schemeClr>
              </a:solidFill>
            </a:rPr>
            <a:t>Who</a:t>
          </a:r>
          <a:endParaRPr lang="en-US" sz="1600" b="1" u="none" dirty="0">
            <a:solidFill>
              <a:schemeClr val="bg1">
                <a:lumMod val="75000"/>
              </a:schemeClr>
            </a:solidFill>
          </a:endParaRPr>
        </a:p>
      </dgm:t>
    </dgm:pt>
    <dgm:pt modelId="{126030B6-AD92-4139-8AC7-ED96A61FFA13}" type="parTrans" cxnId="{6393EA77-6C35-4795-B9F8-BC384CEB01BB}">
      <dgm:prSet/>
      <dgm:spPr/>
      <dgm:t>
        <a:bodyPr/>
        <a:lstStyle/>
        <a:p>
          <a:endParaRPr lang="en-US" sz="3200">
            <a:solidFill>
              <a:schemeClr val="bg1"/>
            </a:solidFill>
          </a:endParaRPr>
        </a:p>
      </dgm:t>
    </dgm:pt>
    <dgm:pt modelId="{45610BF7-B096-4636-A867-71803911F6BC}" type="sibTrans" cxnId="{6393EA77-6C35-4795-B9F8-BC384CEB01BB}">
      <dgm:prSet/>
      <dgm:spPr>
        <a:ln>
          <a:noFill/>
        </a:ln>
      </dgm:spPr>
      <dgm:t>
        <a:bodyPr/>
        <a:lstStyle/>
        <a:p>
          <a:endParaRPr lang="en-US" sz="3200">
            <a:solidFill>
              <a:schemeClr val="bg1"/>
            </a:solidFill>
          </a:endParaRPr>
        </a:p>
      </dgm:t>
    </dgm:pt>
    <dgm:pt modelId="{839B389E-0F3A-4E44-B6E2-13F1399C142F}">
      <dgm:prSet phldrT="[Text]" custT="1"/>
      <dgm:spPr>
        <a:solidFill>
          <a:schemeClr val="accent4"/>
        </a:solidFill>
        <a:ln>
          <a:noFill/>
        </a:ln>
      </dgm:spPr>
      <dgm:t>
        <a:bodyPr lIns="540000"/>
        <a:lstStyle/>
        <a:p>
          <a:pPr algn="l"/>
          <a:r>
            <a:rPr lang="en-US" sz="1600" b="1" dirty="0" smtClean="0">
              <a:solidFill>
                <a:schemeClr val="bg1">
                  <a:lumMod val="75000"/>
                </a:schemeClr>
              </a:solidFill>
            </a:rPr>
            <a:t>How</a:t>
          </a:r>
          <a:endParaRPr lang="en-US" sz="1600" b="1" dirty="0">
            <a:solidFill>
              <a:schemeClr val="bg1">
                <a:lumMod val="75000"/>
              </a:schemeClr>
            </a:solidFill>
          </a:endParaRPr>
        </a:p>
      </dgm:t>
    </dgm:pt>
    <dgm:pt modelId="{9C2D419A-4208-435A-8DFE-59E57C79B927}" type="parTrans" cxnId="{E9F581C8-1891-4557-8FD4-140226A54CF9}">
      <dgm:prSet/>
      <dgm:spPr/>
      <dgm:t>
        <a:bodyPr/>
        <a:lstStyle/>
        <a:p>
          <a:endParaRPr lang="en-US" sz="3200"/>
        </a:p>
      </dgm:t>
    </dgm:pt>
    <dgm:pt modelId="{8F45AFFE-9FF4-4A34-B11A-ED475E2D4999}" type="sibTrans" cxnId="{E9F581C8-1891-4557-8FD4-140226A54CF9}">
      <dgm:prSet/>
      <dgm:spPr/>
      <dgm:t>
        <a:bodyPr/>
        <a:lstStyle/>
        <a:p>
          <a:endParaRPr lang="en-US" sz="3200"/>
        </a:p>
      </dgm:t>
    </dgm:pt>
    <dgm:pt modelId="{0E14D87B-5B41-48E6-8120-1C08AA6A0B44}" type="pres">
      <dgm:prSet presAssocID="{ABB6AAD5-BB22-443A-B98E-11707CBE16C9}" presName="CompostProcess" presStyleCnt="0">
        <dgm:presLayoutVars>
          <dgm:dir/>
          <dgm:resizeHandles val="exact"/>
        </dgm:presLayoutVars>
      </dgm:prSet>
      <dgm:spPr/>
      <dgm:t>
        <a:bodyPr/>
        <a:lstStyle/>
        <a:p>
          <a:endParaRPr lang="en-US"/>
        </a:p>
      </dgm:t>
    </dgm:pt>
    <dgm:pt modelId="{E1ABCEFB-BB45-4D76-AA86-DC2165466715}" type="pres">
      <dgm:prSet presAssocID="{ABB6AAD5-BB22-443A-B98E-11707CBE16C9}" presName="arrow" presStyleLbl="bgShp" presStyleIdx="0" presStyleCnt="1"/>
      <dgm:spPr/>
    </dgm:pt>
    <dgm:pt modelId="{AC455E77-0B1E-42C2-AB28-C5128B40CED1}" type="pres">
      <dgm:prSet presAssocID="{ABB6AAD5-BB22-443A-B98E-11707CBE16C9}" presName="linearProcess" presStyleCnt="0"/>
      <dgm:spPr/>
    </dgm:pt>
    <dgm:pt modelId="{251F859B-0A77-4419-985E-46D0C3316017}" type="pres">
      <dgm:prSet presAssocID="{62F3A35F-EA2B-462C-89DA-224952DBD84B}" presName="textNode" presStyleLbl="node1" presStyleIdx="0" presStyleCnt="4">
        <dgm:presLayoutVars>
          <dgm:bulletEnabled val="1"/>
        </dgm:presLayoutVars>
      </dgm:prSet>
      <dgm:spPr/>
      <dgm:t>
        <a:bodyPr/>
        <a:lstStyle/>
        <a:p>
          <a:endParaRPr lang="en-US"/>
        </a:p>
      </dgm:t>
    </dgm:pt>
    <dgm:pt modelId="{79569F44-47C4-42C5-BF81-3A7AC4A2B581}" type="pres">
      <dgm:prSet presAssocID="{12A631F8-73E8-4437-A632-1DA4C96C2081}" presName="sibTrans" presStyleCnt="0"/>
      <dgm:spPr/>
    </dgm:pt>
    <dgm:pt modelId="{529F0E07-91EA-498C-B1AF-3A6CC4F775A4}" type="pres">
      <dgm:prSet presAssocID="{37FDA6AE-027B-4120-90CE-09301A415796}" presName="textNode" presStyleLbl="node1" presStyleIdx="1" presStyleCnt="4">
        <dgm:presLayoutVars>
          <dgm:bulletEnabled val="1"/>
        </dgm:presLayoutVars>
      </dgm:prSet>
      <dgm:spPr/>
      <dgm:t>
        <a:bodyPr/>
        <a:lstStyle/>
        <a:p>
          <a:endParaRPr lang="en-US"/>
        </a:p>
      </dgm:t>
    </dgm:pt>
    <dgm:pt modelId="{695E9481-2DC8-43F2-BF9D-9A740C015977}" type="pres">
      <dgm:prSet presAssocID="{AACFA7FC-124D-47F0-AAB7-D837F03A13D6}" presName="sibTrans" presStyleCnt="0"/>
      <dgm:spPr/>
    </dgm:pt>
    <dgm:pt modelId="{B32019F7-15C5-4CE0-AF54-B15B8A218E05}" type="pres">
      <dgm:prSet presAssocID="{8C92A023-B595-4B7E-9FD1-86305B47363F}" presName="textNode" presStyleLbl="node1" presStyleIdx="2" presStyleCnt="4">
        <dgm:presLayoutVars>
          <dgm:bulletEnabled val="1"/>
        </dgm:presLayoutVars>
      </dgm:prSet>
      <dgm:spPr/>
      <dgm:t>
        <a:bodyPr/>
        <a:lstStyle/>
        <a:p>
          <a:endParaRPr lang="en-US"/>
        </a:p>
      </dgm:t>
    </dgm:pt>
    <dgm:pt modelId="{590D524D-3481-4947-A647-7BCD76299FCB}" type="pres">
      <dgm:prSet presAssocID="{45610BF7-B096-4636-A867-71803911F6BC}" presName="sibTrans" presStyleCnt="0"/>
      <dgm:spPr/>
    </dgm:pt>
    <dgm:pt modelId="{298D2984-B994-41BF-94A1-E1CA4A71D3F7}" type="pres">
      <dgm:prSet presAssocID="{839B389E-0F3A-4E44-B6E2-13F1399C142F}" presName="textNode" presStyleLbl="node1" presStyleIdx="3" presStyleCnt="4">
        <dgm:presLayoutVars>
          <dgm:bulletEnabled val="1"/>
        </dgm:presLayoutVars>
      </dgm:prSet>
      <dgm:spPr/>
      <dgm:t>
        <a:bodyPr/>
        <a:lstStyle/>
        <a:p>
          <a:endParaRPr lang="en-US"/>
        </a:p>
      </dgm:t>
    </dgm:pt>
  </dgm:ptLst>
  <dgm:cxnLst>
    <dgm:cxn modelId="{E7762AAA-1FB2-2E4A-9E37-201F10724087}" type="presOf" srcId="{ABB6AAD5-BB22-443A-B98E-11707CBE16C9}" destId="{0E14D87B-5B41-48E6-8120-1C08AA6A0B44}" srcOrd="0" destOrd="0" presId="urn:microsoft.com/office/officeart/2005/8/layout/hProcess9"/>
    <dgm:cxn modelId="{E9F581C8-1891-4557-8FD4-140226A54CF9}" srcId="{ABB6AAD5-BB22-443A-B98E-11707CBE16C9}" destId="{839B389E-0F3A-4E44-B6E2-13F1399C142F}" srcOrd="3" destOrd="0" parTransId="{9C2D419A-4208-435A-8DFE-59E57C79B927}" sibTransId="{8F45AFFE-9FF4-4A34-B11A-ED475E2D4999}"/>
    <dgm:cxn modelId="{82513000-DABB-F64C-AB2E-BDEB3A745600}" type="presOf" srcId="{8C92A023-B595-4B7E-9FD1-86305B47363F}" destId="{B32019F7-15C5-4CE0-AF54-B15B8A218E05}" srcOrd="0" destOrd="0" presId="urn:microsoft.com/office/officeart/2005/8/layout/hProcess9"/>
    <dgm:cxn modelId="{D8371D99-4E98-E742-868E-6D7038EE23D4}" type="presOf" srcId="{839B389E-0F3A-4E44-B6E2-13F1399C142F}" destId="{298D2984-B994-41BF-94A1-E1CA4A71D3F7}" srcOrd="0" destOrd="0" presId="urn:microsoft.com/office/officeart/2005/8/layout/hProcess9"/>
    <dgm:cxn modelId="{6393EA77-6C35-4795-B9F8-BC384CEB01BB}" srcId="{ABB6AAD5-BB22-443A-B98E-11707CBE16C9}" destId="{8C92A023-B595-4B7E-9FD1-86305B47363F}" srcOrd="2" destOrd="0" parTransId="{126030B6-AD92-4139-8AC7-ED96A61FFA13}" sibTransId="{45610BF7-B096-4636-A867-71803911F6BC}"/>
    <dgm:cxn modelId="{AEB62BF6-C740-8F4F-A2A9-5824B5E391D8}" type="presOf" srcId="{62F3A35F-EA2B-462C-89DA-224952DBD84B}" destId="{251F859B-0A77-4419-985E-46D0C3316017}" srcOrd="0" destOrd="0" presId="urn:microsoft.com/office/officeart/2005/8/layout/hProcess9"/>
    <dgm:cxn modelId="{5DC5D3E9-C026-CA40-AFEB-6AD8811BC344}" type="presOf" srcId="{37FDA6AE-027B-4120-90CE-09301A415796}" destId="{529F0E07-91EA-498C-B1AF-3A6CC4F775A4}" srcOrd="0" destOrd="0" presId="urn:microsoft.com/office/officeart/2005/8/layout/hProcess9"/>
    <dgm:cxn modelId="{78D5CF50-3633-4A11-9FE0-D306D94A091D}" srcId="{ABB6AAD5-BB22-443A-B98E-11707CBE16C9}" destId="{62F3A35F-EA2B-462C-89DA-224952DBD84B}" srcOrd="0" destOrd="0" parTransId="{68C8E73F-A05A-4DC8-914A-C484D8568F55}" sibTransId="{12A631F8-73E8-4437-A632-1DA4C96C2081}"/>
    <dgm:cxn modelId="{97371629-EAFB-49C5-8D4C-1C2CC8EF98DA}" srcId="{ABB6AAD5-BB22-443A-B98E-11707CBE16C9}" destId="{37FDA6AE-027B-4120-90CE-09301A415796}" srcOrd="1" destOrd="0" parTransId="{F547554B-51EF-4D52-BD83-B530786A53F6}" sibTransId="{AACFA7FC-124D-47F0-AAB7-D837F03A13D6}"/>
    <dgm:cxn modelId="{D432A99B-53FB-B643-85D8-FB8E488315C8}" type="presParOf" srcId="{0E14D87B-5B41-48E6-8120-1C08AA6A0B44}" destId="{E1ABCEFB-BB45-4D76-AA86-DC2165466715}" srcOrd="0" destOrd="0" presId="urn:microsoft.com/office/officeart/2005/8/layout/hProcess9"/>
    <dgm:cxn modelId="{968359E2-E3DC-734F-9AA0-C9903EBC3940}" type="presParOf" srcId="{0E14D87B-5B41-48E6-8120-1C08AA6A0B44}" destId="{AC455E77-0B1E-42C2-AB28-C5128B40CED1}" srcOrd="1" destOrd="0" presId="urn:microsoft.com/office/officeart/2005/8/layout/hProcess9"/>
    <dgm:cxn modelId="{9B005192-05B4-9341-8095-2B68A8975E1A}" type="presParOf" srcId="{AC455E77-0B1E-42C2-AB28-C5128B40CED1}" destId="{251F859B-0A77-4419-985E-46D0C3316017}" srcOrd="0" destOrd="0" presId="urn:microsoft.com/office/officeart/2005/8/layout/hProcess9"/>
    <dgm:cxn modelId="{861386E6-1985-7749-96FC-D0486D9A1195}" type="presParOf" srcId="{AC455E77-0B1E-42C2-AB28-C5128B40CED1}" destId="{79569F44-47C4-42C5-BF81-3A7AC4A2B581}" srcOrd="1" destOrd="0" presId="urn:microsoft.com/office/officeart/2005/8/layout/hProcess9"/>
    <dgm:cxn modelId="{9C649713-8B69-924F-BA65-FF019D7D1B78}" type="presParOf" srcId="{AC455E77-0B1E-42C2-AB28-C5128B40CED1}" destId="{529F0E07-91EA-498C-B1AF-3A6CC4F775A4}" srcOrd="2" destOrd="0" presId="urn:microsoft.com/office/officeart/2005/8/layout/hProcess9"/>
    <dgm:cxn modelId="{348B44C8-DAD9-BC49-8DFF-2A0147B34E92}" type="presParOf" srcId="{AC455E77-0B1E-42C2-AB28-C5128B40CED1}" destId="{695E9481-2DC8-43F2-BF9D-9A740C015977}" srcOrd="3" destOrd="0" presId="urn:microsoft.com/office/officeart/2005/8/layout/hProcess9"/>
    <dgm:cxn modelId="{A1D3E20E-9D2C-2C4E-9500-367C9EA9B8FD}" type="presParOf" srcId="{AC455E77-0B1E-42C2-AB28-C5128B40CED1}" destId="{B32019F7-15C5-4CE0-AF54-B15B8A218E05}" srcOrd="4" destOrd="0" presId="urn:microsoft.com/office/officeart/2005/8/layout/hProcess9"/>
    <dgm:cxn modelId="{8B3BC75E-FFB3-B04A-971A-418E02CFB4A5}" type="presParOf" srcId="{AC455E77-0B1E-42C2-AB28-C5128B40CED1}" destId="{590D524D-3481-4947-A647-7BCD76299FCB}" srcOrd="5" destOrd="0" presId="urn:microsoft.com/office/officeart/2005/8/layout/hProcess9"/>
    <dgm:cxn modelId="{0052DF88-C392-7945-A9A5-A29D79E11E3A}" type="presParOf" srcId="{AC455E77-0B1E-42C2-AB28-C5128B40CED1}" destId="{298D2984-B994-41BF-94A1-E1CA4A71D3F7}"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BCEFB-BB45-4D76-AA86-DC2165466715}">
      <dsp:nvSpPr>
        <dsp:cNvPr id="0" name=""/>
        <dsp:cNvSpPr/>
      </dsp:nvSpPr>
      <dsp:spPr>
        <a:xfrm>
          <a:off x="556261" y="0"/>
          <a:ext cx="6304300" cy="213223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F859B-0A77-4419-985E-46D0C3316017}">
      <dsp:nvSpPr>
        <dsp:cNvPr id="0" name=""/>
        <dsp:cNvSpPr/>
      </dsp:nvSpPr>
      <dsp:spPr>
        <a:xfrm>
          <a:off x="2535" y="639670"/>
          <a:ext cx="1647056" cy="852894"/>
        </a:xfrm>
        <a:prstGeom prst="roundRect">
          <a:avLst/>
        </a:prstGeom>
        <a:solidFill>
          <a:schemeClr val="accent1"/>
        </a:solidFill>
        <a:ln w="25400"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solidFill>
            </a:rPr>
            <a:t>Why</a:t>
          </a:r>
          <a:endParaRPr lang="en-US" sz="1600" b="1" kern="1200" dirty="0">
            <a:solidFill>
              <a:schemeClr val="bg1"/>
            </a:solidFill>
          </a:endParaRPr>
        </a:p>
      </dsp:txBody>
      <dsp:txXfrm>
        <a:off x="44170" y="681305"/>
        <a:ext cx="1563786" cy="769624"/>
      </dsp:txXfrm>
    </dsp:sp>
    <dsp:sp modelId="{529F0E07-91EA-498C-B1AF-3A6CC4F775A4}">
      <dsp:nvSpPr>
        <dsp:cNvPr id="0" name=""/>
        <dsp:cNvSpPr/>
      </dsp:nvSpPr>
      <dsp:spPr>
        <a:xfrm>
          <a:off x="1924100" y="639670"/>
          <a:ext cx="1647056" cy="852894"/>
        </a:xfrm>
        <a:prstGeom prst="round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solidFill>
            </a:rPr>
            <a:t>What</a:t>
          </a:r>
          <a:endParaRPr lang="en-US" sz="1600" b="1" kern="1200" dirty="0">
            <a:solidFill>
              <a:schemeClr val="bg1"/>
            </a:solidFill>
          </a:endParaRPr>
        </a:p>
      </dsp:txBody>
      <dsp:txXfrm>
        <a:off x="1965735" y="681305"/>
        <a:ext cx="1563786" cy="769624"/>
      </dsp:txXfrm>
    </dsp:sp>
    <dsp:sp modelId="{B32019F7-15C5-4CE0-AF54-B15B8A218E05}">
      <dsp:nvSpPr>
        <dsp:cNvPr id="0" name=""/>
        <dsp:cNvSpPr/>
      </dsp:nvSpPr>
      <dsp:spPr>
        <a:xfrm>
          <a:off x="3845666" y="639670"/>
          <a:ext cx="1647056" cy="852894"/>
        </a:xfrm>
        <a:prstGeom prst="roundRect">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solidFill>
            </a:rPr>
            <a:t>Who</a:t>
          </a:r>
          <a:endParaRPr lang="en-US" sz="1600" b="1" kern="1200" dirty="0">
            <a:solidFill>
              <a:schemeClr val="bg1"/>
            </a:solidFill>
          </a:endParaRPr>
        </a:p>
      </dsp:txBody>
      <dsp:txXfrm>
        <a:off x="3887301" y="681305"/>
        <a:ext cx="1563786" cy="769624"/>
      </dsp:txXfrm>
    </dsp:sp>
    <dsp:sp modelId="{298D2984-B994-41BF-94A1-E1CA4A71D3F7}">
      <dsp:nvSpPr>
        <dsp:cNvPr id="0" name=""/>
        <dsp:cNvSpPr/>
      </dsp:nvSpPr>
      <dsp:spPr>
        <a:xfrm>
          <a:off x="5767232" y="639670"/>
          <a:ext cx="1647056" cy="852894"/>
        </a:xfrm>
        <a:prstGeom prst="roundRect">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solidFill>
            </a:rPr>
            <a:t>How</a:t>
          </a:r>
          <a:endParaRPr lang="en-US" sz="1600" b="1" kern="1200" dirty="0">
            <a:solidFill>
              <a:schemeClr val="bg1"/>
            </a:solidFill>
          </a:endParaRPr>
        </a:p>
      </dsp:txBody>
      <dsp:txXfrm>
        <a:off x="5808867" y="681305"/>
        <a:ext cx="1563786" cy="769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BCEFB-BB45-4D76-AA86-DC2165466715}">
      <dsp:nvSpPr>
        <dsp:cNvPr id="0" name=""/>
        <dsp:cNvSpPr/>
      </dsp:nvSpPr>
      <dsp:spPr>
        <a:xfrm>
          <a:off x="556261" y="0"/>
          <a:ext cx="6304300" cy="213223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F859B-0A77-4419-985E-46D0C3316017}">
      <dsp:nvSpPr>
        <dsp:cNvPr id="0" name=""/>
        <dsp:cNvSpPr/>
      </dsp:nvSpPr>
      <dsp:spPr>
        <a:xfrm>
          <a:off x="2535" y="639670"/>
          <a:ext cx="1647056" cy="852894"/>
        </a:xfrm>
        <a:prstGeom prst="round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lumMod val="75000"/>
                </a:schemeClr>
              </a:solidFill>
            </a:rPr>
            <a:t>Why</a:t>
          </a:r>
          <a:endParaRPr lang="en-US" sz="1600" b="1" kern="1200" dirty="0">
            <a:solidFill>
              <a:schemeClr val="bg1">
                <a:lumMod val="75000"/>
              </a:schemeClr>
            </a:solidFill>
          </a:endParaRPr>
        </a:p>
      </dsp:txBody>
      <dsp:txXfrm>
        <a:off x="44170" y="681305"/>
        <a:ext cx="1563786" cy="769624"/>
      </dsp:txXfrm>
    </dsp:sp>
    <dsp:sp modelId="{529F0E07-91EA-498C-B1AF-3A6CC4F775A4}">
      <dsp:nvSpPr>
        <dsp:cNvPr id="0" name=""/>
        <dsp:cNvSpPr/>
      </dsp:nvSpPr>
      <dsp:spPr>
        <a:xfrm>
          <a:off x="1924100" y="639670"/>
          <a:ext cx="1647056" cy="852894"/>
        </a:xfrm>
        <a:prstGeom prst="roundRect">
          <a:avLst/>
        </a:prstGeom>
        <a:solidFill>
          <a:schemeClr val="accent2"/>
        </a:solidFill>
        <a:ln w="25400"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solidFill>
            </a:rPr>
            <a:t>What</a:t>
          </a:r>
          <a:endParaRPr lang="en-US" sz="1600" b="1" kern="1200" dirty="0">
            <a:solidFill>
              <a:schemeClr val="bg1"/>
            </a:solidFill>
          </a:endParaRPr>
        </a:p>
      </dsp:txBody>
      <dsp:txXfrm>
        <a:off x="1965735" y="681305"/>
        <a:ext cx="1563786" cy="769624"/>
      </dsp:txXfrm>
    </dsp:sp>
    <dsp:sp modelId="{B32019F7-15C5-4CE0-AF54-B15B8A218E05}">
      <dsp:nvSpPr>
        <dsp:cNvPr id="0" name=""/>
        <dsp:cNvSpPr/>
      </dsp:nvSpPr>
      <dsp:spPr>
        <a:xfrm>
          <a:off x="3845666" y="639670"/>
          <a:ext cx="1647056" cy="852894"/>
        </a:xfrm>
        <a:prstGeom prst="roundRect">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solidFill>
            </a:rPr>
            <a:t>Who</a:t>
          </a:r>
          <a:endParaRPr lang="en-US" sz="1600" b="1" kern="1200" dirty="0">
            <a:solidFill>
              <a:schemeClr val="bg1"/>
            </a:solidFill>
          </a:endParaRPr>
        </a:p>
      </dsp:txBody>
      <dsp:txXfrm>
        <a:off x="3887301" y="681305"/>
        <a:ext cx="1563786" cy="769624"/>
      </dsp:txXfrm>
    </dsp:sp>
    <dsp:sp modelId="{298D2984-B994-41BF-94A1-E1CA4A71D3F7}">
      <dsp:nvSpPr>
        <dsp:cNvPr id="0" name=""/>
        <dsp:cNvSpPr/>
      </dsp:nvSpPr>
      <dsp:spPr>
        <a:xfrm>
          <a:off x="5767232" y="639670"/>
          <a:ext cx="1647056" cy="852894"/>
        </a:xfrm>
        <a:prstGeom prst="roundRect">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solidFill>
            </a:rPr>
            <a:t>How</a:t>
          </a:r>
          <a:endParaRPr lang="en-US" sz="1600" b="1" kern="1200" dirty="0">
            <a:solidFill>
              <a:schemeClr val="bg1"/>
            </a:solidFill>
          </a:endParaRPr>
        </a:p>
      </dsp:txBody>
      <dsp:txXfrm>
        <a:off x="5808867" y="681305"/>
        <a:ext cx="1563786" cy="7696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BCEFB-BB45-4D76-AA86-DC2165466715}">
      <dsp:nvSpPr>
        <dsp:cNvPr id="0" name=""/>
        <dsp:cNvSpPr/>
      </dsp:nvSpPr>
      <dsp:spPr>
        <a:xfrm>
          <a:off x="556261" y="0"/>
          <a:ext cx="6304300" cy="213223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F859B-0A77-4419-985E-46D0C3316017}">
      <dsp:nvSpPr>
        <dsp:cNvPr id="0" name=""/>
        <dsp:cNvSpPr/>
      </dsp:nvSpPr>
      <dsp:spPr>
        <a:xfrm>
          <a:off x="2535" y="639670"/>
          <a:ext cx="1647056" cy="852894"/>
        </a:xfrm>
        <a:prstGeom prst="round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lumMod val="75000"/>
                </a:schemeClr>
              </a:solidFill>
            </a:rPr>
            <a:t>Why</a:t>
          </a:r>
          <a:endParaRPr lang="en-US" sz="1600" b="1" kern="1200" dirty="0">
            <a:solidFill>
              <a:schemeClr val="bg1">
                <a:lumMod val="75000"/>
              </a:schemeClr>
            </a:solidFill>
          </a:endParaRPr>
        </a:p>
      </dsp:txBody>
      <dsp:txXfrm>
        <a:off x="44170" y="681305"/>
        <a:ext cx="1563786" cy="769624"/>
      </dsp:txXfrm>
    </dsp:sp>
    <dsp:sp modelId="{529F0E07-91EA-498C-B1AF-3A6CC4F775A4}">
      <dsp:nvSpPr>
        <dsp:cNvPr id="0" name=""/>
        <dsp:cNvSpPr/>
      </dsp:nvSpPr>
      <dsp:spPr>
        <a:xfrm>
          <a:off x="1924100" y="639670"/>
          <a:ext cx="1647056" cy="852894"/>
        </a:xfrm>
        <a:prstGeom prst="round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lumMod val="75000"/>
                </a:schemeClr>
              </a:solidFill>
            </a:rPr>
            <a:t>What</a:t>
          </a:r>
          <a:endParaRPr lang="en-US" sz="1600" b="1" kern="1200" dirty="0">
            <a:solidFill>
              <a:schemeClr val="bg1">
                <a:lumMod val="75000"/>
              </a:schemeClr>
            </a:solidFill>
          </a:endParaRPr>
        </a:p>
      </dsp:txBody>
      <dsp:txXfrm>
        <a:off x="1965735" y="681305"/>
        <a:ext cx="1563786" cy="769624"/>
      </dsp:txXfrm>
    </dsp:sp>
    <dsp:sp modelId="{B32019F7-15C5-4CE0-AF54-B15B8A218E05}">
      <dsp:nvSpPr>
        <dsp:cNvPr id="0" name=""/>
        <dsp:cNvSpPr/>
      </dsp:nvSpPr>
      <dsp:spPr>
        <a:xfrm>
          <a:off x="3845666" y="639670"/>
          <a:ext cx="1647056" cy="852894"/>
        </a:xfrm>
        <a:prstGeom prst="roundRect">
          <a:avLst/>
        </a:prstGeom>
        <a:solidFill>
          <a:schemeClr val="accent3"/>
        </a:solidFill>
        <a:ln w="25400"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solidFill>
            </a:rPr>
            <a:t>Who</a:t>
          </a:r>
          <a:endParaRPr lang="en-US" sz="1600" b="1" kern="1200" dirty="0">
            <a:solidFill>
              <a:schemeClr val="bg1"/>
            </a:solidFill>
          </a:endParaRPr>
        </a:p>
      </dsp:txBody>
      <dsp:txXfrm>
        <a:off x="3887301" y="681305"/>
        <a:ext cx="1563786" cy="769624"/>
      </dsp:txXfrm>
    </dsp:sp>
    <dsp:sp modelId="{298D2984-B994-41BF-94A1-E1CA4A71D3F7}">
      <dsp:nvSpPr>
        <dsp:cNvPr id="0" name=""/>
        <dsp:cNvSpPr/>
      </dsp:nvSpPr>
      <dsp:spPr>
        <a:xfrm>
          <a:off x="5767232" y="639670"/>
          <a:ext cx="1647056" cy="852894"/>
        </a:xfrm>
        <a:prstGeom prst="roundRect">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solidFill>
            </a:rPr>
            <a:t>How</a:t>
          </a:r>
          <a:endParaRPr lang="en-US" sz="1600" b="1" kern="1200" dirty="0">
            <a:solidFill>
              <a:schemeClr val="bg1"/>
            </a:solidFill>
          </a:endParaRPr>
        </a:p>
      </dsp:txBody>
      <dsp:txXfrm>
        <a:off x="5808867" y="681305"/>
        <a:ext cx="1563786" cy="769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BCEFB-BB45-4D76-AA86-DC2165466715}">
      <dsp:nvSpPr>
        <dsp:cNvPr id="0" name=""/>
        <dsp:cNvSpPr/>
      </dsp:nvSpPr>
      <dsp:spPr>
        <a:xfrm>
          <a:off x="556261" y="0"/>
          <a:ext cx="6304300" cy="213223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F859B-0A77-4419-985E-46D0C3316017}">
      <dsp:nvSpPr>
        <dsp:cNvPr id="0" name=""/>
        <dsp:cNvSpPr/>
      </dsp:nvSpPr>
      <dsp:spPr>
        <a:xfrm>
          <a:off x="2535" y="639670"/>
          <a:ext cx="1647056" cy="852894"/>
        </a:xfrm>
        <a:prstGeom prst="round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lumMod val="75000"/>
                </a:schemeClr>
              </a:solidFill>
            </a:rPr>
            <a:t>Why</a:t>
          </a:r>
          <a:endParaRPr lang="en-US" sz="1600" b="1" kern="1200" dirty="0">
            <a:solidFill>
              <a:schemeClr val="bg1">
                <a:lumMod val="75000"/>
              </a:schemeClr>
            </a:solidFill>
          </a:endParaRPr>
        </a:p>
      </dsp:txBody>
      <dsp:txXfrm>
        <a:off x="44170" y="681305"/>
        <a:ext cx="1563786" cy="769624"/>
      </dsp:txXfrm>
    </dsp:sp>
    <dsp:sp modelId="{529F0E07-91EA-498C-B1AF-3A6CC4F775A4}">
      <dsp:nvSpPr>
        <dsp:cNvPr id="0" name=""/>
        <dsp:cNvSpPr/>
      </dsp:nvSpPr>
      <dsp:spPr>
        <a:xfrm>
          <a:off x="1924100" y="639670"/>
          <a:ext cx="1647056" cy="852894"/>
        </a:xfrm>
        <a:prstGeom prst="round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lumMod val="75000"/>
                </a:schemeClr>
              </a:solidFill>
            </a:rPr>
            <a:t>What</a:t>
          </a:r>
          <a:endParaRPr lang="en-US" sz="1600" b="1" kern="1200" dirty="0">
            <a:solidFill>
              <a:schemeClr val="bg1">
                <a:lumMod val="75000"/>
              </a:schemeClr>
            </a:solidFill>
          </a:endParaRPr>
        </a:p>
      </dsp:txBody>
      <dsp:txXfrm>
        <a:off x="1965735" y="681305"/>
        <a:ext cx="1563786" cy="769624"/>
      </dsp:txXfrm>
    </dsp:sp>
    <dsp:sp modelId="{B32019F7-15C5-4CE0-AF54-B15B8A218E05}">
      <dsp:nvSpPr>
        <dsp:cNvPr id="0" name=""/>
        <dsp:cNvSpPr/>
      </dsp:nvSpPr>
      <dsp:spPr>
        <a:xfrm>
          <a:off x="3845666" y="639670"/>
          <a:ext cx="1647056" cy="852894"/>
        </a:xfrm>
        <a:prstGeom prst="roundRect">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lumMod val="75000"/>
                </a:schemeClr>
              </a:solidFill>
            </a:rPr>
            <a:t>Who</a:t>
          </a:r>
          <a:endParaRPr lang="en-US" sz="1600" b="1" kern="1200" dirty="0">
            <a:solidFill>
              <a:schemeClr val="bg1">
                <a:lumMod val="75000"/>
              </a:schemeClr>
            </a:solidFill>
          </a:endParaRPr>
        </a:p>
      </dsp:txBody>
      <dsp:txXfrm>
        <a:off x="3887301" y="681305"/>
        <a:ext cx="1563786" cy="769624"/>
      </dsp:txXfrm>
    </dsp:sp>
    <dsp:sp modelId="{298D2984-B994-41BF-94A1-E1CA4A71D3F7}">
      <dsp:nvSpPr>
        <dsp:cNvPr id="0" name=""/>
        <dsp:cNvSpPr/>
      </dsp:nvSpPr>
      <dsp:spPr>
        <a:xfrm>
          <a:off x="5767232" y="639670"/>
          <a:ext cx="1647056" cy="852894"/>
        </a:xfrm>
        <a:prstGeom prst="roundRect">
          <a:avLst/>
        </a:prstGeom>
        <a:solidFill>
          <a:schemeClr val="accent4"/>
        </a:solidFill>
        <a:ln w="25400"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solidFill>
            </a:rPr>
            <a:t>How</a:t>
          </a:r>
          <a:endParaRPr lang="en-US" sz="1600" b="1" kern="1200" dirty="0">
            <a:solidFill>
              <a:schemeClr val="bg1"/>
            </a:solidFill>
          </a:endParaRPr>
        </a:p>
      </dsp:txBody>
      <dsp:txXfrm>
        <a:off x="5808867" y="681305"/>
        <a:ext cx="1563786" cy="769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BCEFB-BB45-4D76-AA86-DC2165466715}">
      <dsp:nvSpPr>
        <dsp:cNvPr id="0" name=""/>
        <dsp:cNvSpPr/>
      </dsp:nvSpPr>
      <dsp:spPr>
        <a:xfrm>
          <a:off x="556261" y="0"/>
          <a:ext cx="6304300" cy="213223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F859B-0A77-4419-985E-46D0C3316017}">
      <dsp:nvSpPr>
        <dsp:cNvPr id="0" name=""/>
        <dsp:cNvSpPr/>
      </dsp:nvSpPr>
      <dsp:spPr>
        <a:xfrm>
          <a:off x="2535" y="639670"/>
          <a:ext cx="1647056" cy="852894"/>
        </a:xfrm>
        <a:prstGeom prst="round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lumMod val="75000"/>
                </a:schemeClr>
              </a:solidFill>
            </a:rPr>
            <a:t>Why</a:t>
          </a:r>
          <a:endParaRPr lang="en-US" sz="1600" b="1" kern="1200" dirty="0">
            <a:solidFill>
              <a:schemeClr val="bg1">
                <a:lumMod val="75000"/>
              </a:schemeClr>
            </a:solidFill>
          </a:endParaRPr>
        </a:p>
      </dsp:txBody>
      <dsp:txXfrm>
        <a:off x="44170" y="681305"/>
        <a:ext cx="1563786" cy="769624"/>
      </dsp:txXfrm>
    </dsp:sp>
    <dsp:sp modelId="{529F0E07-91EA-498C-B1AF-3A6CC4F775A4}">
      <dsp:nvSpPr>
        <dsp:cNvPr id="0" name=""/>
        <dsp:cNvSpPr/>
      </dsp:nvSpPr>
      <dsp:spPr>
        <a:xfrm>
          <a:off x="1924100" y="639670"/>
          <a:ext cx="1647056" cy="852894"/>
        </a:xfrm>
        <a:prstGeom prst="round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lumMod val="75000"/>
                </a:schemeClr>
              </a:solidFill>
            </a:rPr>
            <a:t>What</a:t>
          </a:r>
          <a:endParaRPr lang="en-US" sz="1600" b="1" kern="1200" dirty="0">
            <a:solidFill>
              <a:schemeClr val="bg1">
                <a:lumMod val="75000"/>
              </a:schemeClr>
            </a:solidFill>
          </a:endParaRPr>
        </a:p>
      </dsp:txBody>
      <dsp:txXfrm>
        <a:off x="1965735" y="681305"/>
        <a:ext cx="1563786" cy="769624"/>
      </dsp:txXfrm>
    </dsp:sp>
    <dsp:sp modelId="{B32019F7-15C5-4CE0-AF54-B15B8A218E05}">
      <dsp:nvSpPr>
        <dsp:cNvPr id="0" name=""/>
        <dsp:cNvSpPr/>
      </dsp:nvSpPr>
      <dsp:spPr>
        <a:xfrm>
          <a:off x="3845666" y="639670"/>
          <a:ext cx="1647056" cy="852894"/>
        </a:xfrm>
        <a:prstGeom prst="roundRect">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u="none" kern="1200" dirty="0" smtClean="0">
              <a:solidFill>
                <a:schemeClr val="bg1">
                  <a:lumMod val="75000"/>
                </a:schemeClr>
              </a:solidFill>
            </a:rPr>
            <a:t>Who</a:t>
          </a:r>
          <a:endParaRPr lang="en-US" sz="1600" b="1" u="none" kern="1200" dirty="0">
            <a:solidFill>
              <a:schemeClr val="bg1">
                <a:lumMod val="75000"/>
              </a:schemeClr>
            </a:solidFill>
          </a:endParaRPr>
        </a:p>
      </dsp:txBody>
      <dsp:txXfrm>
        <a:off x="3887301" y="681305"/>
        <a:ext cx="1563786" cy="769624"/>
      </dsp:txXfrm>
    </dsp:sp>
    <dsp:sp modelId="{298D2984-B994-41BF-94A1-E1CA4A71D3F7}">
      <dsp:nvSpPr>
        <dsp:cNvPr id="0" name=""/>
        <dsp:cNvSpPr/>
      </dsp:nvSpPr>
      <dsp:spPr>
        <a:xfrm>
          <a:off x="5767232" y="639670"/>
          <a:ext cx="1647056" cy="852894"/>
        </a:xfrm>
        <a:prstGeom prst="roundRect">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000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bg1">
                  <a:lumMod val="75000"/>
                </a:schemeClr>
              </a:solidFill>
            </a:rPr>
            <a:t>How</a:t>
          </a:r>
          <a:endParaRPr lang="en-US" sz="1600" b="1" kern="1200" dirty="0">
            <a:solidFill>
              <a:schemeClr val="bg1">
                <a:lumMod val="75000"/>
              </a:schemeClr>
            </a:solidFill>
          </a:endParaRPr>
        </a:p>
      </dsp:txBody>
      <dsp:txXfrm>
        <a:off x="5808867" y="681305"/>
        <a:ext cx="1563786" cy="7696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04E96C-93A0-4A78-B604-4703482948F1}" type="datetimeFigureOut">
              <a:rPr lang="en-US" smtClean="0"/>
              <a:t>8/18/16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BDC78-7E38-40A1-BA4E-B0A1F110EDAD}" type="slidenum">
              <a:rPr lang="en-US" smtClean="0"/>
              <a:t>‹#›</a:t>
            </a:fld>
            <a:endParaRPr lang="en-US" dirty="0"/>
          </a:p>
        </p:txBody>
      </p:sp>
    </p:spTree>
    <p:extLst>
      <p:ext uri="{BB962C8B-B14F-4D97-AF65-F5344CB8AC3E}">
        <p14:creationId xmlns:p14="http://schemas.microsoft.com/office/powerpoint/2010/main" val="3047616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Truck is filled with sensors that record everything: backing up, left turns, </a:t>
            </a:r>
            <a:r>
              <a:rPr lang="en-US" dirty="0" err="1" smtClean="0"/>
              <a:t>gps</a:t>
            </a:r>
            <a:r>
              <a:rPr lang="en-US" dirty="0" smtClean="0"/>
              <a:t> location, fuel consumed, idle time</a:t>
            </a:r>
          </a:p>
          <a:p>
            <a:r>
              <a:rPr lang="en-US" dirty="0" smtClean="0"/>
              <a:t>Sensors =&gt;</a:t>
            </a:r>
            <a:r>
              <a:rPr lang="en-US" baseline="0" dirty="0" smtClean="0"/>
              <a:t> onboard computer =&gt; synced to central database</a:t>
            </a:r>
          </a:p>
          <a:p>
            <a:r>
              <a:rPr lang="en-US" baseline="0" dirty="0" smtClean="0"/>
              <a:t>One minute saved per driver per day adds up to $14.5 million</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6</a:t>
            </a:fld>
            <a:endParaRPr lang="en-US" dirty="0"/>
          </a:p>
        </p:txBody>
      </p:sp>
    </p:spTree>
    <p:extLst>
      <p:ext uri="{BB962C8B-B14F-4D97-AF65-F5344CB8AC3E}">
        <p14:creationId xmlns:p14="http://schemas.microsoft.com/office/powerpoint/2010/main" val="22099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data is generate/used</a:t>
            </a:r>
            <a:r>
              <a:rPr lang="en-US" baseline="0" dirty="0" smtClean="0"/>
              <a:t> every minute?</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753307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data is generate/used</a:t>
            </a:r>
            <a:r>
              <a:rPr lang="en-US" baseline="0" dirty="0" smtClean="0"/>
              <a:t> every minute?</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776497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lhcb-public.web.cern.ch</a:t>
            </a:r>
            <a:r>
              <a:rPr lang="en-US" dirty="0" smtClean="0"/>
              <a:t>/</a:t>
            </a:r>
            <a:r>
              <a:rPr lang="en-US" dirty="0" err="1" smtClean="0"/>
              <a:t>lhcb</a:t>
            </a:r>
            <a:r>
              <a:rPr lang="en-US" dirty="0" smtClean="0"/>
              <a:t>-public/en/Data%20Collection/Triggers2-en.html</a:t>
            </a:r>
          </a:p>
          <a:p>
            <a:r>
              <a:rPr lang="en-US" dirty="0" smtClean="0"/>
              <a:t>http://</a:t>
            </a:r>
            <a:r>
              <a:rPr lang="en-US" dirty="0" err="1" smtClean="0"/>
              <a:t>home.cern</a:t>
            </a:r>
            <a:r>
              <a:rPr lang="en-US" dirty="0" smtClean="0"/>
              <a:t>/about/computing</a:t>
            </a:r>
          </a:p>
          <a:p>
            <a:r>
              <a:rPr lang="en-US" dirty="0" smtClean="0"/>
              <a:t>http://</a:t>
            </a:r>
            <a:r>
              <a:rPr lang="en-US" dirty="0" err="1" smtClean="0"/>
              <a:t>cds.cern.ch</a:t>
            </a:r>
            <a:r>
              <a:rPr lang="en-US" dirty="0" smtClean="0"/>
              <a:t>/record/1165534/files/CERN-Brochure-2009-003-Eng.pdf</a:t>
            </a:r>
          </a:p>
        </p:txBody>
      </p:sp>
      <p:sp>
        <p:nvSpPr>
          <p:cNvPr id="4" name="Slide Number Placeholder 3"/>
          <p:cNvSpPr>
            <a:spLocks noGrp="1"/>
          </p:cNvSpPr>
          <p:nvPr>
            <p:ph type="sldNum" sz="quarter" idx="10"/>
          </p:nvPr>
        </p:nvSpPr>
        <p:spPr/>
        <p:txBody>
          <a:bodyPr/>
          <a:lstStyle/>
          <a:p>
            <a:fld id="{EDCBDC78-7E38-40A1-BA4E-B0A1F110EDAD}" type="slidenum">
              <a:rPr lang="en-US" smtClean="0"/>
              <a:t>22</a:t>
            </a:fld>
            <a:endParaRPr lang="en-US" dirty="0"/>
          </a:p>
        </p:txBody>
      </p:sp>
    </p:spTree>
    <p:extLst>
      <p:ext uri="{BB962C8B-B14F-4D97-AF65-F5344CB8AC3E}">
        <p14:creationId xmlns:p14="http://schemas.microsoft.com/office/powerpoint/2010/main" val="158768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Colbert show</a:t>
            </a:r>
            <a:r>
              <a:rPr lang="en-US" baseline="0" dirty="0" smtClean="0"/>
              <a:t> </a:t>
            </a:r>
            <a:r>
              <a:rPr lang="en-US" baseline="0" dirty="0" smtClean="0"/>
              <a:t>link: </a:t>
            </a:r>
            <a:r>
              <a:rPr lang="en-US" dirty="0" smtClean="0"/>
              <a:t>https://</a:t>
            </a:r>
            <a:r>
              <a:rPr lang="en-US" dirty="0" err="1" smtClean="0"/>
              <a:t>www.youtube.com</a:t>
            </a:r>
            <a:r>
              <a:rPr lang="en-US" dirty="0" smtClean="0"/>
              <a:t>/</a:t>
            </a:r>
            <a:r>
              <a:rPr lang="en-US" dirty="0" err="1" smtClean="0"/>
              <a:t>watch?v</a:t>
            </a:r>
            <a:r>
              <a:rPr lang="en-US" dirty="0" smtClean="0"/>
              <a:t>=20PlHx_JjEo</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"together we can create a reality that we all agree on—the reality we just agreed on."</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28</a:t>
            </a:fld>
            <a:endParaRPr lang="en-US" dirty="0"/>
          </a:p>
        </p:txBody>
      </p:sp>
    </p:spTree>
    <p:extLst>
      <p:ext uri="{BB962C8B-B14F-4D97-AF65-F5344CB8AC3E}">
        <p14:creationId xmlns:p14="http://schemas.microsoft.com/office/powerpoint/2010/main" val="987161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1200" kern="1200" dirty="0" smtClean="0">
                <a:solidFill>
                  <a:schemeClr val="tx1"/>
                </a:solidFill>
                <a:latin typeface="Arial" charset="0"/>
                <a:ea typeface="ＭＳ Ｐゴシック" charset="-128"/>
                <a:cs typeface="ＭＳ Ｐゴシック" charset="-128"/>
              </a:rPr>
              <a:t>Numbers from the guardian</a:t>
            </a:r>
          </a:p>
          <a:p>
            <a:pPr marL="0" marR="0" indent="0" algn="l" defTabSz="914400" rtl="0" eaLnBrk="0" fontAlgn="base" latinLnBrk="0" hangingPunct="0">
              <a:lnSpc>
                <a:spcPct val="100000"/>
              </a:lnSpc>
              <a:spcBef>
                <a:spcPct val="0"/>
              </a:spcBef>
              <a:spcAft>
                <a:spcPct val="0"/>
              </a:spcAft>
              <a:buClrTx/>
              <a:buSzTx/>
              <a:buFontTx/>
              <a:buNone/>
              <a:tabLst/>
              <a:defRPr/>
            </a:pPr>
            <a:r>
              <a:rPr lang="en-US" sz="1200" kern="1200" dirty="0" err="1" smtClean="0">
                <a:solidFill>
                  <a:schemeClr val="tx1"/>
                </a:solidFill>
                <a:latin typeface="Arial" charset="0"/>
                <a:ea typeface="ＭＳ Ｐゴシック" charset="-128"/>
                <a:cs typeface="ＭＳ Ｐゴシック" charset="-128"/>
              </a:rPr>
              <a:t>Xkeyscore</a:t>
            </a:r>
            <a:r>
              <a:rPr lang="en-US" sz="1200" kern="1200" baseline="0" dirty="0" smtClean="0">
                <a:solidFill>
                  <a:schemeClr val="tx1"/>
                </a:solidFill>
                <a:latin typeface="Arial" charset="0"/>
                <a:ea typeface="ＭＳ Ｐゴシック" charset="-128"/>
                <a:cs typeface="ＭＳ Ｐゴシック" charset="-128"/>
              </a:rPr>
              <a:t> is latest system (built on federated MySQL servers) r</a:t>
            </a:r>
            <a:r>
              <a:rPr lang="en-US" sz="1200" kern="1200" dirty="0" smtClean="0">
                <a:solidFill>
                  <a:schemeClr val="tx1"/>
                </a:solidFill>
                <a:latin typeface="Arial" charset="0"/>
                <a:ea typeface="ＭＳ Ｐゴシック" charset="-128"/>
                <a:cs typeface="ＭＳ Ｐゴシック" charset="-128"/>
              </a:rPr>
              <a:t>eplaced</a:t>
            </a:r>
            <a:r>
              <a:rPr lang="en-US" sz="1200" kern="1200" baseline="0" dirty="0" smtClean="0">
                <a:solidFill>
                  <a:schemeClr val="tx1"/>
                </a:solidFill>
                <a:latin typeface="Arial" charset="0"/>
                <a:ea typeface="ＭＳ Ｐゴシック" charset="-128"/>
                <a:cs typeface="ＭＳ Ｐゴシック" charset="-128"/>
              </a:rPr>
              <a:t> Marianas </a:t>
            </a:r>
            <a:endParaRPr lang="en-US" sz="1200" kern="1200" dirty="0" smtClean="0">
              <a:solidFill>
                <a:schemeClr val="tx1"/>
              </a:solidFill>
              <a:latin typeface="Arial" charset="0"/>
              <a:ea typeface="ＭＳ Ｐゴシック" charset="-128"/>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defRPr/>
            </a:pPr>
            <a:endParaRPr lang="en-US" sz="1200" kern="1200" dirty="0" smtClean="0">
              <a:solidFill>
                <a:schemeClr val="tx1"/>
              </a:solidFill>
              <a:latin typeface="Arial" charset="0"/>
              <a:ea typeface="ＭＳ Ｐゴシック" charset="-128"/>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defRPr/>
            </a:pPr>
            <a:r>
              <a:rPr lang="en-US" sz="1200" kern="1200" dirty="0" smtClean="0">
                <a:solidFill>
                  <a:schemeClr val="tx1"/>
                </a:solidFill>
                <a:latin typeface="Arial" charset="0"/>
                <a:ea typeface="ＭＳ Ｐゴシック" charset="-128"/>
                <a:cs typeface="ＭＳ Ｐゴシック" charset="-128"/>
              </a:rPr>
              <a:t>Warren Brandeis</a:t>
            </a:r>
            <a:r>
              <a:rPr lang="en-US" sz="1200" kern="1200" baseline="0" dirty="0" smtClean="0">
                <a:solidFill>
                  <a:schemeClr val="tx1"/>
                </a:solidFill>
                <a:latin typeface="Arial" charset="0"/>
                <a:ea typeface="ＭＳ Ｐゴシック" charset="-128"/>
                <a:cs typeface="ＭＳ Ｐゴシック" charset="-128"/>
              </a:rPr>
              <a:t> “The Right to Privacy” -- </a:t>
            </a:r>
            <a:r>
              <a:rPr lang="en-US" sz="1200" kern="1200" dirty="0" smtClean="0">
                <a:solidFill>
                  <a:schemeClr val="tx1"/>
                </a:solidFill>
                <a:latin typeface="Arial" charset="0"/>
                <a:ea typeface="ＭＳ Ｐゴシック" charset="-128"/>
                <a:cs typeface="ＭＳ Ｐゴシック" charset="-128"/>
              </a:rPr>
              <a:t>"right to be let alone”</a:t>
            </a:r>
          </a:p>
          <a:p>
            <a:pPr marL="0" marR="0" indent="0" algn="l" defTabSz="914400" rtl="0" eaLnBrk="0" fontAlgn="base" latinLnBrk="0" hangingPunct="0">
              <a:lnSpc>
                <a:spcPct val="100000"/>
              </a:lnSpc>
              <a:spcBef>
                <a:spcPct val="0"/>
              </a:spcBef>
              <a:spcAft>
                <a:spcPct val="0"/>
              </a:spcAft>
              <a:buClrTx/>
              <a:buSzTx/>
              <a:buFontTx/>
              <a:buNone/>
              <a:tabLst/>
              <a:defRPr/>
            </a:pPr>
            <a:endParaRPr lang="en-US" sz="1200" kern="1200" dirty="0" smtClean="0">
              <a:solidFill>
                <a:schemeClr val="tx1"/>
              </a:solidFill>
              <a:latin typeface="Arial" charset="0"/>
              <a:ea typeface="ＭＳ Ｐゴシック" charset="-128"/>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defRPr/>
            </a:pPr>
            <a:r>
              <a:rPr lang="en-US" sz="1200" kern="1200" dirty="0" smtClean="0">
                <a:solidFill>
                  <a:schemeClr val="tx1"/>
                </a:solidFill>
                <a:latin typeface="Arial" charset="0"/>
                <a:ea typeface="ＭＳ Ｐゴシック" charset="-128"/>
                <a:cs typeface="ＭＳ Ｐゴシック" charset="-128"/>
              </a:rPr>
              <a:t>December 15, 1890 issue of the Harvard Law Review, written by attorney Samuel D. Warren and future U.S. Supreme Court Justice Louis Brandeis, entitled The Right To Privacy, is often cited as the first implicit declaration of a U.S. right to privacy. Warren and Brandeis wrote that privacy is the "right to be let alone", and focused on protecting individuals. This approach was a response to recent technological developments of the time, such as photography, and sensationalist journalism, also known as "yellow journalism".[3]</a:t>
            </a:r>
          </a:p>
          <a:p>
            <a:endParaRPr lang="en-US" sz="1200" kern="1200" dirty="0" smtClean="0">
              <a:solidFill>
                <a:schemeClr val="tx1"/>
              </a:solidFill>
              <a:latin typeface="Arial" charset="0"/>
              <a:ea typeface="ＭＳ Ｐゴシック" charset="-128"/>
              <a:cs typeface="ＭＳ Ｐゴシック" charset="-128"/>
            </a:endParaRPr>
          </a:p>
          <a:p>
            <a:r>
              <a:rPr lang="en-US" sz="1200" kern="1200" dirty="0" smtClean="0">
                <a:solidFill>
                  <a:schemeClr val="tx1"/>
                </a:solidFill>
                <a:latin typeface="Arial" charset="0"/>
                <a:ea typeface="ＭＳ Ｐゴシック" charset="-128"/>
                <a:cs typeface="ＭＳ Ｐゴシック" charset="-128"/>
              </a:rPr>
              <a:t>fourth amendment to the US constitution, which states that 'The right of the people to be secure in their persons, houses, papers, and effects,</a:t>
            </a:r>
            <a:r>
              <a:rPr lang="en-US" sz="1200" kern="1200" baseline="30000" dirty="0" smtClean="0">
                <a:solidFill>
                  <a:schemeClr val="tx1"/>
                </a:solidFill>
                <a:latin typeface="Arial" charset="0"/>
                <a:ea typeface="ＭＳ Ｐゴシック" charset="-128"/>
                <a:cs typeface="ＭＳ Ｐゴシック" charset="-128"/>
              </a:rPr>
              <a:t>[a]</a:t>
            </a:r>
            <a:r>
              <a:rPr lang="en-US" sz="1200" kern="1200" baseline="0" dirty="0" smtClean="0">
                <a:solidFill>
                  <a:schemeClr val="tx1"/>
                </a:solidFill>
                <a:latin typeface="Arial" charset="0"/>
                <a:ea typeface="ＭＳ Ｐゴシック" charset="-128"/>
                <a:cs typeface="ＭＳ Ｐゴシック" charset="-128"/>
              </a:rPr>
              <a:t> against unreasonable searches and seizures, shall not be violated, and no Warrants shall issue, but upon probable cause, supported by Oath or affirmation, and particularly describing the place to be searched, and the persons or things to be seized.</a:t>
            </a:r>
            <a:r>
              <a:rPr lang="en-US" sz="1200" kern="1200" baseline="30000" dirty="0" smtClean="0">
                <a:solidFill>
                  <a:schemeClr val="tx1"/>
                </a:solidFill>
                <a:latin typeface="Arial" charset="0"/>
                <a:ea typeface="ＭＳ Ｐゴシック" charset="-128"/>
                <a:cs typeface="ＭＳ Ｐゴシック" charset="-128"/>
              </a:rPr>
              <a:t>[19]</a:t>
            </a:r>
            <a:r>
              <a:rPr lang="en-US" sz="1200" kern="1200" baseline="0" dirty="0" smtClean="0">
                <a:solidFill>
                  <a:schemeClr val="tx1"/>
                </a:solidFill>
                <a:latin typeface="Arial" charset="0"/>
                <a:ea typeface="ＭＳ Ｐゴシック" charset="-128"/>
                <a:cs typeface="ＭＳ Ｐゴシック" charset="-128"/>
              </a:rPr>
              <a:t>'.</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318309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128"/>
                <a:cs typeface="ＭＳ Ｐゴシック" charset="-128"/>
              </a:rPr>
              <a:t>http://</a:t>
            </a:r>
            <a:r>
              <a:rPr lang="en-US" sz="1200" kern="1200" dirty="0" err="1" smtClean="0">
                <a:solidFill>
                  <a:schemeClr val="tx1"/>
                </a:solidFill>
                <a:latin typeface="Arial" charset="0"/>
                <a:ea typeface="ＭＳ Ｐゴシック" charset="-128"/>
                <a:cs typeface="ＭＳ Ｐゴシック" charset="-128"/>
              </a:rPr>
              <a:t>www.cam.ac.uk</a:t>
            </a:r>
            <a:r>
              <a:rPr lang="en-US" sz="1200" kern="1200" dirty="0" smtClean="0">
                <a:solidFill>
                  <a:schemeClr val="tx1"/>
                </a:solidFill>
                <a:latin typeface="Arial" charset="0"/>
                <a:ea typeface="ＭＳ Ｐゴシック" charset="-128"/>
                <a:cs typeface="ＭＳ Ｐゴシック" charset="-128"/>
              </a:rPr>
              <a:t>/research/news/digital-records-could-expose-intimate-details-and-personality-traits-of-millions</a:t>
            </a:r>
            <a:endParaRPr lang="en-US" dirty="0" smtClean="0"/>
          </a:p>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30</a:t>
            </a:fld>
            <a:endParaRPr lang="en-US" dirty="0"/>
          </a:p>
        </p:txBody>
      </p:sp>
    </p:spTree>
    <p:extLst>
      <p:ext uri="{BB962C8B-B14F-4D97-AF65-F5344CB8AC3E}">
        <p14:creationId xmlns:p14="http://schemas.microsoft.com/office/powerpoint/2010/main" val="1071613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07396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124202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stackoverflow.com</a:t>
            </a:r>
            <a:r>
              <a:rPr lang="en-US" dirty="0" smtClean="0"/>
              <a:t>/questions/2822650/why-is-a-database-always-represented-with-a-cylinder</a:t>
            </a:r>
          </a:p>
          <a:p>
            <a:r>
              <a:rPr lang="en-US" dirty="0" smtClean="0"/>
              <a:t>https://</a:t>
            </a:r>
            <a:r>
              <a:rPr lang="en-US" dirty="0" err="1" smtClean="0"/>
              <a:t>en.wikipedia.org</a:t>
            </a:r>
            <a:r>
              <a:rPr lang="en-US" dirty="0" smtClean="0"/>
              <a:t>/wiki/</a:t>
            </a:r>
            <a:r>
              <a:rPr lang="en-US" dirty="0" err="1" smtClean="0"/>
              <a:t>Drum_memory</a:t>
            </a:r>
            <a:endParaRPr lang="en-US" dirty="0" smtClean="0"/>
          </a:p>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689694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710317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techblog.netflix.com</a:t>
            </a:r>
            <a:r>
              <a:rPr lang="en-US" dirty="0" smtClean="0"/>
              <a:t>/2015/01/</a:t>
            </a:r>
            <a:r>
              <a:rPr lang="en-US" dirty="0" err="1" smtClean="0"/>
              <a:t>netflixs</a:t>
            </a:r>
            <a:r>
              <a:rPr lang="en-US" dirty="0" smtClean="0"/>
              <a:t>-viewing-data-how-we-know-</a:t>
            </a:r>
            <a:r>
              <a:rPr lang="en-US" dirty="0" err="1" smtClean="0"/>
              <a:t>where.html</a:t>
            </a:r>
            <a:endParaRPr lang="en-US" dirty="0" smtClean="0"/>
          </a:p>
          <a:p>
            <a:r>
              <a:rPr lang="en-US" dirty="0" smtClean="0"/>
              <a:t>Netflix</a:t>
            </a:r>
            <a:r>
              <a:rPr lang="en-US" baseline="0" dirty="0" smtClean="0"/>
              <a:t> also used data to target the new series at people who would like similar content. </a:t>
            </a:r>
            <a:endParaRPr lang="en-US" dirty="0" smtClean="0"/>
          </a:p>
          <a:p>
            <a:r>
              <a:rPr lang="en-US" dirty="0" smtClean="0"/>
              <a:t>http://</a:t>
            </a:r>
            <a:r>
              <a:rPr lang="en-US" dirty="0" err="1" smtClean="0"/>
              <a:t>www.nytimes.com</a:t>
            </a:r>
            <a:r>
              <a:rPr lang="en-US" dirty="0" smtClean="0"/>
              <a:t>/2013/02/25/business/media/for-house-of-cards-using-big-data-to-guarantee-its-popularity.html</a:t>
            </a:r>
          </a:p>
          <a:p>
            <a:r>
              <a:rPr lang="en-US" dirty="0" smtClean="0"/>
              <a:t>http://</a:t>
            </a:r>
            <a:r>
              <a:rPr lang="en-US" dirty="0" err="1" smtClean="0"/>
              <a:t>knowledge.wharton.upenn.edu</a:t>
            </a:r>
            <a:r>
              <a:rPr lang="en-US" dirty="0" smtClean="0"/>
              <a:t>/article/how-data-analytics-is-shaping-what-you-watch/</a:t>
            </a:r>
          </a:p>
          <a:p>
            <a:r>
              <a:rPr lang="en-US" dirty="0" smtClean="0"/>
              <a:t>http://</a:t>
            </a:r>
            <a:r>
              <a:rPr lang="en-US" dirty="0" err="1" smtClean="0"/>
              <a:t>gigaom.com</a:t>
            </a:r>
            <a:r>
              <a:rPr lang="en-US" dirty="0" smtClean="0"/>
              <a:t>/2012/06/14/</a:t>
            </a:r>
            <a:r>
              <a:rPr lang="en-US" dirty="0" err="1" smtClean="0"/>
              <a:t>netflix</a:t>
            </a:r>
            <a:r>
              <a:rPr lang="en-US" dirty="0" smtClean="0"/>
              <a:t>-analyzes-a-lot-of-data-about-your-viewing-habits/</a:t>
            </a:r>
          </a:p>
          <a:p>
            <a:r>
              <a:rPr lang="en-US" dirty="0" smtClean="0"/>
              <a:t>http://</a:t>
            </a:r>
            <a:r>
              <a:rPr lang="en-US" dirty="0" err="1" smtClean="0"/>
              <a:t>gigaom.com</a:t>
            </a:r>
            <a:r>
              <a:rPr lang="en-US" dirty="0" smtClean="0"/>
              <a:t>/2011/03/18/</a:t>
            </a:r>
            <a:r>
              <a:rPr lang="en-US" dirty="0" err="1" smtClean="0"/>
              <a:t>netflix</a:t>
            </a:r>
            <a:r>
              <a:rPr lang="en-US" dirty="0" smtClean="0"/>
              <a:t>-big-data/</a:t>
            </a:r>
          </a:p>
          <a:p>
            <a:r>
              <a:rPr lang="en-US" dirty="0" err="1" smtClean="0"/>
              <a:t>x.com</a:t>
            </a:r>
            <a:r>
              <a:rPr lang="en-US" dirty="0" smtClean="0"/>
              <a:t>/2015/01/</a:t>
            </a:r>
            <a:r>
              <a:rPr lang="en-US" dirty="0" err="1" smtClean="0"/>
              <a:t>netflixs</a:t>
            </a:r>
            <a:r>
              <a:rPr lang="en-US" dirty="0" smtClean="0"/>
              <a:t>-viewing-data-how-we-know-</a:t>
            </a:r>
            <a:r>
              <a:rPr lang="en-US" dirty="0" err="1" smtClean="0"/>
              <a:t>where.html</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8</a:t>
            </a:fld>
            <a:endParaRPr lang="en-US" dirty="0"/>
          </a:p>
        </p:txBody>
      </p:sp>
    </p:spTree>
    <p:extLst>
      <p:ext uri="{BB962C8B-B14F-4D97-AF65-F5344CB8AC3E}">
        <p14:creationId xmlns:p14="http://schemas.microsoft.com/office/powerpoint/2010/main" val="154776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charset="0"/>
                <a:ea typeface="ＭＳ Ｐゴシック" charset="-128"/>
                <a:cs typeface="ＭＳ Ｐゴシック" charset="-128"/>
              </a:rPr>
              <a:t>RAMAC (Random Access Method of Accounting and Control)</a:t>
            </a:r>
          </a:p>
          <a:p>
            <a:endParaRPr lang="en-US" sz="1200" kern="1200" dirty="0" smtClean="0">
              <a:solidFill>
                <a:schemeClr val="tx1"/>
              </a:solidFill>
              <a:latin typeface="Arial" charset="0"/>
              <a:ea typeface="ＭＳ Ｐゴシック" charset="-128"/>
              <a:cs typeface="ＭＳ Ｐゴシック" charset="-128"/>
            </a:endParaRPr>
          </a:p>
          <a:p>
            <a:r>
              <a:rPr lang="en-US" sz="1200" kern="1200" dirty="0" smtClean="0">
                <a:solidFill>
                  <a:schemeClr val="tx1"/>
                </a:solidFill>
                <a:latin typeface="Arial" charset="0"/>
                <a:ea typeface="ＭＳ Ｐゴシック" charset="-128"/>
                <a:cs typeface="ＭＳ Ｐゴシック" charset="-128"/>
              </a:rPr>
              <a:t>50</a:t>
            </a:r>
            <a:r>
              <a:rPr lang="en-US" sz="1200" kern="1200" baseline="0" dirty="0" smtClean="0">
                <a:solidFill>
                  <a:schemeClr val="tx1"/>
                </a:solidFill>
                <a:latin typeface="Arial" charset="0"/>
                <a:ea typeface="ＭＳ Ｐゴシック" charset="-128"/>
                <a:cs typeface="ＭＳ Ｐゴシック" charset="-128"/>
              </a:rPr>
              <a:t> x </a:t>
            </a:r>
            <a:r>
              <a:rPr lang="en-US" sz="1200" kern="1200" dirty="0" smtClean="0">
                <a:solidFill>
                  <a:schemeClr val="tx1"/>
                </a:solidFill>
                <a:latin typeface="Arial" charset="0"/>
                <a:ea typeface="ＭＳ Ｐゴシック" charset="-128"/>
                <a:cs typeface="ＭＳ Ｐゴシック" charset="-128"/>
              </a:rPr>
              <a:t>24-inch diameter disks </a:t>
            </a:r>
          </a:p>
          <a:p>
            <a:r>
              <a:rPr lang="en-US" sz="1200" kern="1200" dirty="0" smtClean="0">
                <a:solidFill>
                  <a:schemeClr val="tx1"/>
                </a:solidFill>
                <a:latin typeface="Arial" charset="0"/>
                <a:ea typeface="ＭＳ Ｐゴシック" charset="-128"/>
                <a:cs typeface="ＭＳ Ｐゴシック" charset="-128"/>
              </a:rPr>
              <a:t>rotated at 1200 rpm </a:t>
            </a:r>
          </a:p>
          <a:p>
            <a:r>
              <a:rPr lang="en-US" sz="1200" kern="1200" dirty="0" smtClean="0">
                <a:solidFill>
                  <a:schemeClr val="tx1"/>
                </a:solidFill>
                <a:latin typeface="Arial" charset="0"/>
                <a:ea typeface="ＭＳ Ｐゴシック" charset="-128"/>
                <a:cs typeface="ＭＳ Ｐゴシック" charset="-128"/>
              </a:rPr>
              <a:t>stored 5 million, 6-bit characters at an areal density of 2,000 bits/sq.</a:t>
            </a:r>
          </a:p>
          <a:p>
            <a:r>
              <a:rPr lang="en-US" sz="1200" kern="1200" dirty="0" smtClean="0">
                <a:solidFill>
                  <a:schemeClr val="tx1"/>
                </a:solidFill>
                <a:latin typeface="Arial" charset="0"/>
                <a:ea typeface="ＭＳ Ｐゴシック" charset="-128"/>
                <a:cs typeface="ＭＳ Ｐゴシック" charset="-128"/>
              </a:rPr>
              <a:t>1 second seek latency</a:t>
            </a:r>
          </a:p>
          <a:p>
            <a:r>
              <a:rPr lang="en-US" sz="1200" kern="1200" dirty="0" smtClean="0">
                <a:solidFill>
                  <a:schemeClr val="tx1"/>
                </a:solidFill>
                <a:latin typeface="Arial" charset="0"/>
                <a:ea typeface="ＭＳ Ｐゴシック" charset="-128"/>
                <a:cs typeface="ＭＳ Ｐゴシック" charset="-128"/>
              </a:rPr>
              <a:t>5ft high</a:t>
            </a:r>
            <a:r>
              <a:rPr lang="en-US" sz="1200" kern="1200" baseline="0" dirty="0" smtClean="0">
                <a:solidFill>
                  <a:schemeClr val="tx1"/>
                </a:solidFill>
                <a:latin typeface="Arial" charset="0"/>
                <a:ea typeface="ＭＳ Ｐゴシック" charset="-128"/>
                <a:cs typeface="ＭＳ Ｐゴシック" charset="-128"/>
              </a:rPr>
              <a:t> by 6ft wide </a:t>
            </a:r>
          </a:p>
          <a:p>
            <a:r>
              <a:rPr lang="en-US" sz="1200" kern="1200" baseline="0" dirty="0" smtClean="0">
                <a:solidFill>
                  <a:schemeClr val="tx1"/>
                </a:solidFill>
                <a:latin typeface="Arial" charset="0"/>
                <a:ea typeface="ＭＳ Ｐゴシック" charset="-128"/>
                <a:cs typeface="ＭＳ Ｐゴシック" charset="-128"/>
              </a:rPr>
              <a:t>1 ton</a:t>
            </a:r>
          </a:p>
          <a:p>
            <a:r>
              <a:rPr lang="en-US" sz="1200" kern="1200" baseline="0" dirty="0" smtClean="0">
                <a:solidFill>
                  <a:schemeClr val="tx1"/>
                </a:solidFill>
                <a:latin typeface="Arial" charset="0"/>
                <a:ea typeface="ＭＳ Ｐゴシック" charset="-128"/>
                <a:cs typeface="ＭＳ Ｐゴシック" charset="-128"/>
              </a:rPr>
              <a:t>And $750 a month to lease</a:t>
            </a:r>
            <a:endParaRPr lang="en-US" sz="1200" kern="1200" dirty="0" smtClean="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026191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1200" dirty="0" smtClean="0">
                <a:latin typeface="Helvetica Neue Light" charset="0"/>
                <a:ea typeface="Helvetica Neue Light" charset="0"/>
                <a:cs typeface="Helvetica Neue Light" charset="0"/>
              </a:rPr>
              <a:t>Have you</a:t>
            </a:r>
            <a:r>
              <a:rPr lang="en-US" sz="1200" baseline="0" dirty="0" smtClean="0">
                <a:latin typeface="Helvetica Neue Light" charset="0"/>
                <a:ea typeface="Helvetica Neue Light" charset="0"/>
                <a:cs typeface="Helvetica Neue Light" charset="0"/>
              </a:rPr>
              <a:t> </a:t>
            </a:r>
            <a:r>
              <a:rPr lang="en-US" sz="1200" dirty="0" smtClean="0">
                <a:latin typeface="Helvetica Neue Light" charset="0"/>
                <a:ea typeface="Helvetica Neue Light" charset="0"/>
                <a:cs typeface="Helvetica Neue Light" charset="0"/>
              </a:rPr>
              <a:t>ever used</a:t>
            </a:r>
            <a:r>
              <a:rPr lang="en-US" sz="1200" baseline="0" dirty="0" smtClean="0">
                <a:latin typeface="Helvetica Neue Light" charset="0"/>
                <a:ea typeface="Helvetica Neue Light" charset="0"/>
                <a:cs typeface="Helvetica Neue Light" charset="0"/>
              </a:rPr>
              <a:t> </a:t>
            </a:r>
            <a:r>
              <a:rPr lang="en-US" sz="1200" dirty="0" smtClean="0">
                <a:latin typeface="Helvetica Neue Light" charset="0"/>
                <a:ea typeface="Helvetica Neue Light" charset="0"/>
                <a:cs typeface="Helvetica Neue Light" charset="0"/>
              </a:rPr>
              <a:t>one?</a:t>
            </a:r>
          </a:p>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14984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340171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922692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db-engines.com</a:t>
            </a:r>
            <a:r>
              <a:rPr lang="en-US" dirty="0" smtClean="0"/>
              <a:t>/en/ranking</a:t>
            </a:r>
          </a:p>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43</a:t>
            </a:fld>
            <a:endParaRPr lang="en-US" dirty="0"/>
          </a:p>
        </p:txBody>
      </p:sp>
    </p:spTree>
    <p:extLst>
      <p:ext uri="{BB962C8B-B14F-4D97-AF65-F5344CB8AC3E}">
        <p14:creationId xmlns:p14="http://schemas.microsoft.com/office/powerpoint/2010/main" val="251312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www.infoworld.com</a:t>
            </a:r>
            <a:r>
              <a:rPr lang="en-US" dirty="0" smtClean="0"/>
              <a:t>/article/2916057/open-source-software/open-source-threatens-to-eat-the-database-</a:t>
            </a:r>
            <a:r>
              <a:rPr lang="en-US" dirty="0" err="1" smtClean="0"/>
              <a:t>market.html</a:t>
            </a:r>
            <a:endParaRPr lang="en-US" dirty="0" smtClean="0"/>
          </a:p>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44</a:t>
            </a:fld>
            <a:endParaRPr lang="en-US" dirty="0"/>
          </a:p>
        </p:txBody>
      </p:sp>
    </p:spTree>
    <p:extLst>
      <p:ext uri="{BB962C8B-B14F-4D97-AF65-F5344CB8AC3E}">
        <p14:creationId xmlns:p14="http://schemas.microsoft.com/office/powerpoint/2010/main" val="93289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www.infoworld.com</a:t>
            </a:r>
            <a:r>
              <a:rPr lang="en-US" dirty="0" smtClean="0"/>
              <a:t>/article/2916057/open-source-software/open-source-threatens-to-eat-the-database-</a:t>
            </a:r>
            <a:r>
              <a:rPr lang="en-US" dirty="0" err="1" smtClean="0"/>
              <a:t>market.html</a:t>
            </a:r>
            <a:endParaRPr lang="en-US" dirty="0" smtClean="0"/>
          </a:p>
        </p:txBody>
      </p:sp>
      <p:sp>
        <p:nvSpPr>
          <p:cNvPr id="4" name="Slide Number Placeholder 3"/>
          <p:cNvSpPr>
            <a:spLocks noGrp="1"/>
          </p:cNvSpPr>
          <p:nvPr>
            <p:ph type="sldNum" sz="quarter" idx="10"/>
          </p:nvPr>
        </p:nvSpPr>
        <p:spPr/>
        <p:txBody>
          <a:bodyPr/>
          <a:lstStyle/>
          <a:p>
            <a:fld id="{EDCBDC78-7E38-40A1-BA4E-B0A1F110EDAD}" type="slidenum">
              <a:rPr lang="en-US" smtClean="0"/>
              <a:t>45</a:t>
            </a:fld>
            <a:endParaRPr lang="en-US" dirty="0"/>
          </a:p>
        </p:txBody>
      </p:sp>
    </p:spTree>
    <p:extLst>
      <p:ext uri="{BB962C8B-B14F-4D97-AF65-F5344CB8AC3E}">
        <p14:creationId xmlns:p14="http://schemas.microsoft.com/office/powerpoint/2010/main" val="1135337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451 Research Group is biased towards new and emerging technologies.</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46</a:t>
            </a:fld>
            <a:endParaRPr lang="en-US" dirty="0"/>
          </a:p>
        </p:txBody>
      </p:sp>
    </p:spTree>
    <p:extLst>
      <p:ext uri="{BB962C8B-B14F-4D97-AF65-F5344CB8AC3E}">
        <p14:creationId xmlns:p14="http://schemas.microsoft.com/office/powerpoint/2010/main" val="1933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Note</a:t>
            </a:r>
            <a:r>
              <a:rPr lang="en-US" baseline="0" smtClean="0"/>
              <a:t> that 451 Research Group is biased towards new and emerging technologies.</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47</a:t>
            </a:fld>
            <a:endParaRPr lang="en-US" dirty="0"/>
          </a:p>
        </p:txBody>
      </p:sp>
    </p:spTree>
    <p:extLst>
      <p:ext uri="{BB962C8B-B14F-4D97-AF65-F5344CB8AC3E}">
        <p14:creationId xmlns:p14="http://schemas.microsoft.com/office/powerpoint/2010/main" val="1722829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77</a:t>
            </a:fld>
            <a:endParaRPr lang="en-US" dirty="0"/>
          </a:p>
        </p:txBody>
      </p:sp>
    </p:spTree>
    <p:extLst>
      <p:ext uri="{BB962C8B-B14F-4D97-AF65-F5344CB8AC3E}">
        <p14:creationId xmlns:p14="http://schemas.microsoft.com/office/powerpoint/2010/main" val="1267602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Jim Gray did ACID in the 1970s but the term wasn’t formally introduced until 1983 by Andreas Reuter and Theo Harder. </a:t>
            </a:r>
          </a:p>
          <a:p>
            <a:endParaRPr lang="en-US" dirty="0" smtClean="0"/>
          </a:p>
          <a:p>
            <a:r>
              <a:rPr lang="en-US" dirty="0" smtClean="0"/>
              <a:t>http://</a:t>
            </a:r>
            <a:r>
              <a:rPr lang="en-US" dirty="0" err="1" smtClean="0"/>
              <a:t>www.nytimes.com</a:t>
            </a:r>
            <a:r>
              <a:rPr lang="en-US" dirty="0" smtClean="0"/>
              <a:t>/2009/12/15/science/15books.html</a:t>
            </a:r>
          </a:p>
          <a:p>
            <a:r>
              <a:rPr lang="en-US" dirty="0" smtClean="0"/>
              <a:t>First Berkeley </a:t>
            </a:r>
          </a:p>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12</a:t>
            </a:fld>
            <a:endParaRPr lang="en-US" dirty="0"/>
          </a:p>
        </p:txBody>
      </p:sp>
    </p:spTree>
    <p:extLst>
      <p:ext uri="{BB962C8B-B14F-4D97-AF65-F5344CB8AC3E}">
        <p14:creationId xmlns:p14="http://schemas.microsoft.com/office/powerpoint/2010/main" val="386969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/2009/12/15/science/15books.html</a:t>
            </a:r>
          </a:p>
          <a:p>
            <a:endParaRPr lang="en-US" dirty="0" smtClean="0"/>
          </a:p>
        </p:txBody>
      </p:sp>
      <p:sp>
        <p:nvSpPr>
          <p:cNvPr id="4" name="Slide Number Placeholder 3"/>
          <p:cNvSpPr>
            <a:spLocks noGrp="1"/>
          </p:cNvSpPr>
          <p:nvPr>
            <p:ph type="sldNum" sz="quarter" idx="10"/>
          </p:nvPr>
        </p:nvSpPr>
        <p:spPr/>
        <p:txBody>
          <a:bodyPr/>
          <a:lstStyle/>
          <a:p>
            <a:fld id="{EDCBDC78-7E38-40A1-BA4E-B0A1F110EDAD}" type="slidenum">
              <a:rPr lang="en-US" smtClean="0"/>
              <a:t>13</a:t>
            </a:fld>
            <a:endParaRPr lang="en-US" dirty="0"/>
          </a:p>
        </p:txBody>
      </p:sp>
    </p:spTree>
    <p:extLst>
      <p:ext uri="{BB962C8B-B14F-4D97-AF65-F5344CB8AC3E}">
        <p14:creationId xmlns:p14="http://schemas.microsoft.com/office/powerpoint/2010/main" val="547212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Experimental or empirical – describes natural phenomenon -</a:t>
            </a:r>
            <a:r>
              <a:rPr lang="en-US" baseline="0" dirty="0" smtClean="0"/>
              <a:t> last few thousand years</a:t>
            </a:r>
            <a:endParaRPr lang="en-US" dirty="0" smtClean="0"/>
          </a:p>
          <a:p>
            <a:r>
              <a:rPr lang="en-US" dirty="0" smtClean="0"/>
              <a:t>Theoretical:</a:t>
            </a:r>
            <a:r>
              <a:rPr lang="en-US" baseline="0" dirty="0" smtClean="0"/>
              <a:t> last few 100 years; using models and generalizations</a:t>
            </a:r>
          </a:p>
          <a:p>
            <a:r>
              <a:rPr lang="en-US" baseline="0" dirty="0" smtClean="0"/>
              <a:t>Simulate complex phenomenon: 50-70y</a:t>
            </a:r>
          </a:p>
          <a:p>
            <a:r>
              <a:rPr lang="en-US" baseline="0" dirty="0" smtClean="0"/>
              <a:t>Now: Data intensive; unifies experiment, theory and simulations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www.nytimes.com</a:t>
            </a:r>
            <a:r>
              <a:rPr lang="en-US" dirty="0" smtClean="0"/>
              <a:t>/2009/12/15/science/15books.html</a:t>
            </a:r>
          </a:p>
          <a:p>
            <a:endParaRPr lang="en-US" dirty="0" smtClean="0"/>
          </a:p>
        </p:txBody>
      </p:sp>
      <p:sp>
        <p:nvSpPr>
          <p:cNvPr id="4" name="Slide Number Placeholder 3"/>
          <p:cNvSpPr>
            <a:spLocks noGrp="1"/>
          </p:cNvSpPr>
          <p:nvPr>
            <p:ph type="sldNum" sz="quarter" idx="10"/>
          </p:nvPr>
        </p:nvSpPr>
        <p:spPr/>
        <p:txBody>
          <a:bodyPr/>
          <a:lstStyle/>
          <a:p>
            <a:fld id="{EDCBDC78-7E38-40A1-BA4E-B0A1F110EDAD}" type="slidenum">
              <a:rPr lang="en-US" smtClean="0"/>
              <a:t>14</a:t>
            </a:fld>
            <a:endParaRPr lang="en-US" dirty="0"/>
          </a:p>
        </p:txBody>
      </p:sp>
    </p:spTree>
    <p:extLst>
      <p:ext uri="{BB962C8B-B14F-4D97-AF65-F5344CB8AC3E}">
        <p14:creationId xmlns:p14="http://schemas.microsoft.com/office/powerpoint/2010/main" val="1543478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Jim Gray did ACID in the 1970s but the term wasn’t formally introduced until 1983 by Andreas Reuter and Theo Harder. </a:t>
            </a:r>
          </a:p>
          <a:p>
            <a:r>
              <a:rPr lang="en-US" dirty="0" smtClean="0"/>
              <a:t>http</a:t>
            </a:r>
            <a:r>
              <a:rPr lang="en-US" dirty="0" smtClean="0"/>
              <a:t>://</a:t>
            </a:r>
            <a:r>
              <a:rPr lang="en-US" dirty="0" err="1" smtClean="0"/>
              <a:t>www.nytimes.com</a:t>
            </a:r>
            <a:r>
              <a:rPr lang="en-US" dirty="0" smtClean="0"/>
              <a:t>/2009/12/15/science/15books.html</a:t>
            </a:r>
          </a:p>
          <a:p>
            <a:endParaRPr lang="en-US" dirty="0" smtClean="0"/>
          </a:p>
          <a:p>
            <a:r>
              <a:rPr lang="en-US" dirty="0" smtClean="0"/>
              <a:t>1.6PB dataset (80GB DB),</a:t>
            </a:r>
            <a:r>
              <a:rPr lang="en-US" baseline="0" dirty="0" smtClean="0"/>
              <a:t> huge at the time; 20 second or less response time</a:t>
            </a:r>
          </a:p>
          <a:p>
            <a:r>
              <a:rPr lang="en-US" baseline="0" dirty="0" smtClean="0"/>
              <a:t>20 queries, 12 data visualizations</a:t>
            </a:r>
          </a:p>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15</a:t>
            </a:fld>
            <a:endParaRPr lang="en-US" dirty="0"/>
          </a:p>
        </p:txBody>
      </p:sp>
    </p:spTree>
    <p:extLst>
      <p:ext uri="{BB962C8B-B14F-4D97-AF65-F5344CB8AC3E}">
        <p14:creationId xmlns:p14="http://schemas.microsoft.com/office/powerpoint/2010/main" val="702897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Jim Gray did ACID in the 1970s but the term wasn’t formally introduced until 1983 by Andreas Reuter and Theo Harder. </a:t>
            </a:r>
          </a:p>
          <a:p>
            <a:endParaRPr lang="en-US" dirty="0" smtClean="0"/>
          </a:p>
          <a:p>
            <a:r>
              <a:rPr lang="en-US" dirty="0" smtClean="0"/>
              <a:t>http://</a:t>
            </a:r>
            <a:r>
              <a:rPr lang="en-US" dirty="0" err="1" smtClean="0"/>
              <a:t>www.nytimes.com</a:t>
            </a:r>
            <a:r>
              <a:rPr lang="en-US" dirty="0" smtClean="0"/>
              <a:t>/2009/12/15/science/15books.html</a:t>
            </a:r>
          </a:p>
          <a:p>
            <a:r>
              <a:rPr lang="en-US" dirty="0" smtClean="0"/>
              <a:t>First Berkeley </a:t>
            </a:r>
          </a:p>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16</a:t>
            </a:fld>
            <a:endParaRPr lang="en-US" dirty="0"/>
          </a:p>
        </p:txBody>
      </p:sp>
    </p:spTree>
    <p:extLst>
      <p:ext uri="{BB962C8B-B14F-4D97-AF65-F5344CB8AC3E}">
        <p14:creationId xmlns:p14="http://schemas.microsoft.com/office/powerpoint/2010/main" val="732442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data is generate/used</a:t>
            </a:r>
            <a:r>
              <a:rPr lang="en-US" baseline="0" dirty="0" smtClean="0"/>
              <a:t> every minute?</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18</a:t>
            </a:fld>
            <a:endParaRPr lang="en-US" dirty="0"/>
          </a:p>
        </p:txBody>
      </p:sp>
    </p:spTree>
    <p:extLst>
      <p:ext uri="{BB962C8B-B14F-4D97-AF65-F5344CB8AC3E}">
        <p14:creationId xmlns:p14="http://schemas.microsoft.com/office/powerpoint/2010/main" val="1908893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data is generate/used</a:t>
            </a:r>
            <a:r>
              <a:rPr lang="en-US" baseline="0" dirty="0" smtClean="0"/>
              <a:t> every minute?</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677133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6"/>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88900" y="6045200"/>
            <a:ext cx="736600" cy="7366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88900" y="6045200"/>
            <a:ext cx="736600" cy="736600"/>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88900" y="6045200"/>
            <a:ext cx="736600" cy="736600"/>
          </a:xfrm>
          <a:prstGeom prst="rect">
            <a:avLst/>
          </a:prstGeom>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0" y="1915566"/>
            <a:ext cx="9143999" cy="1996034"/>
          </a:xfrm>
        </p:spPr>
        <p:txBody>
          <a:bodyPr/>
          <a:lstStyle>
            <a:lvl1pPr algn="ctr">
              <a:defRPr b="0" i="0">
                <a:latin typeface="Helvetica Neue Light" charset="0"/>
                <a:ea typeface="Helvetica Neue Light" charset="0"/>
                <a:cs typeface="Helvetica Neue Light" charset="0"/>
              </a:defRPr>
            </a:lvl1pPr>
          </a:lstStyle>
          <a:p>
            <a:r>
              <a:rPr lang="en-US" dirty="0"/>
              <a:t>Click to edit Master 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latin typeface="Helvetica Neue Light" charset="0"/>
                <a:ea typeface="Helvetica Neue Light" charset="0"/>
                <a:cs typeface="Helvetica Neue Light" charset="0"/>
              </a:defRPr>
            </a:lvl1pPr>
          </a:lstStyle>
          <a:p>
            <a:pPr>
              <a:defRPr/>
            </a:pPr>
            <a:endParaRPr lang="en-US"/>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latin typeface="Helvetica Neue Light" charset="0"/>
                <a:ea typeface="Helvetica Neue Light" charset="0"/>
                <a:cs typeface="Helvetica Neue Light" charset="0"/>
              </a:defRPr>
            </a:lvl1pPr>
          </a:lstStyle>
          <a:p>
            <a:pPr>
              <a:defRPr/>
            </a:pPr>
            <a:endParaRPr lang="en-US"/>
          </a:p>
        </p:txBody>
      </p:sp>
      <p:sp>
        <p:nvSpPr>
          <p:cNvPr id="7" name="Rectangle 6"/>
          <p:cNvSpPr>
            <a:spLocks noGrp="1" noChangeArrowheads="1"/>
          </p:cNvSpPr>
          <p:nvPr>
            <p:ph type="sldNum" sz="quarter" idx="12"/>
          </p:nvPr>
        </p:nvSpPr>
        <p:spPr>
          <a:xfrm>
            <a:off x="6553200" y="6248400"/>
            <a:ext cx="1905000" cy="457200"/>
          </a:xfrm>
        </p:spPr>
        <p:txBody>
          <a:bodyPr/>
          <a:lstStyle>
            <a:lvl1pPr>
              <a:defRPr b="0" i="0">
                <a:latin typeface="Helvetica Neue Light" charset="0"/>
                <a:ea typeface="Helvetica Neue Light" charset="0"/>
                <a:cs typeface="Helvetica Neue Light" charset="0"/>
              </a:defRPr>
            </a:lvl1pPr>
          </a:lstStyle>
          <a:p>
            <a:fld id="{0707532D-10C1-AA49-B4A4-A871B8E03AF0}"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88900" y="6045200"/>
            <a:ext cx="736600" cy="736600"/>
          </a:xfrm>
          <a:prstGeom prst="rect">
            <a:avLst/>
          </a:prstGeom>
        </p:spPr>
      </p:pic>
    </p:spTree>
    <p:extLst>
      <p:ext uri="{BB962C8B-B14F-4D97-AF65-F5344CB8AC3E}">
        <p14:creationId xmlns:p14="http://schemas.microsoft.com/office/powerpoint/2010/main" val="173182297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skitched-3-4.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11863" y="3911600"/>
            <a:ext cx="3132137" cy="172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1618" name="Rectangle 2"/>
          <p:cNvSpPr>
            <a:spLocks noGrp="1" noChangeArrowheads="1"/>
          </p:cNvSpPr>
          <p:nvPr>
            <p:ph type="ctrTitle"/>
          </p:nvPr>
        </p:nvSpPr>
        <p:spPr>
          <a:xfrm>
            <a:off x="685800" y="1915566"/>
            <a:ext cx="5257800" cy="1143000"/>
          </a:xfrm>
        </p:spPr>
        <p:txBody>
          <a:bodyPr/>
          <a:lstStyle>
            <a:lvl1pPr algn="l">
              <a:defRPr b="0" i="0">
                <a:latin typeface="Helvetica Neue Light" charset="0"/>
                <a:ea typeface="Helvetica Neue Light" charset="0"/>
                <a:cs typeface="Helvetica Neue Light" charset="0"/>
              </a:defRPr>
            </a:lvl1pPr>
          </a:lstStyle>
          <a:p>
            <a:r>
              <a:rPr lang="en-US" dirty="0"/>
              <a:t>Click to edit Master title style</a:t>
            </a:r>
          </a:p>
        </p:txBody>
      </p:sp>
      <p:sp>
        <p:nvSpPr>
          <p:cNvPr id="111619" name="Rectangle 3"/>
          <p:cNvSpPr>
            <a:spLocks noGrp="1" noChangeArrowheads="1"/>
          </p:cNvSpPr>
          <p:nvPr>
            <p:ph type="subTitle" idx="1"/>
          </p:nvPr>
        </p:nvSpPr>
        <p:spPr>
          <a:xfrm>
            <a:off x="1371600" y="4064000"/>
            <a:ext cx="4572000" cy="1397000"/>
          </a:xfrm>
        </p:spPr>
        <p:txBody>
          <a:bodyPr anchor="b" anchorCtr="0"/>
          <a:lstStyle>
            <a:lvl1pPr marL="0" indent="0" algn="r">
              <a:buFontTx/>
              <a:buNone/>
              <a:defRPr b="0" i="0">
                <a:latin typeface="Helvetica Neue Light" charset="0"/>
                <a:ea typeface="Helvetica Neue Light" charset="0"/>
                <a:cs typeface="Helvetica Neue Light" charset="0"/>
              </a:defRPr>
            </a:lvl1pPr>
          </a:lstStyle>
          <a:p>
            <a:r>
              <a:rPr lang="en-US" dirty="0"/>
              <a:t>Click to edit Master subtitle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xfrm>
            <a:off x="6553200" y="6248400"/>
            <a:ext cx="1905000" cy="457200"/>
          </a:xfrm>
        </p:spPr>
        <p:txBody>
          <a:bodyPr/>
          <a:lstStyle>
            <a:lvl1pPr>
              <a:defRPr b="0" i="0">
                <a:latin typeface="Helvetica Neue Light" charset="0"/>
                <a:ea typeface="Helvetica Neue Light" charset="0"/>
                <a:cs typeface="Helvetica Neue Light" charset="0"/>
              </a:defRPr>
            </a:lvl1pPr>
          </a:lstStyle>
          <a:p>
            <a:fld id="{0707532D-10C1-AA49-B4A4-A871B8E03AF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37356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0" y="1915566"/>
            <a:ext cx="9143999" cy="1996034"/>
          </a:xfrm>
        </p:spPr>
        <p:txBody>
          <a:bodyPr/>
          <a:lstStyle>
            <a:lvl1pPr algn="ctr">
              <a:defRPr b="0" i="0">
                <a:latin typeface="Helvetica Neue Light" charset="0"/>
                <a:ea typeface="Helvetica Neue Light" charset="0"/>
                <a:cs typeface="Helvetica Neue Light" charset="0"/>
              </a:defRPr>
            </a:lvl1pPr>
          </a:lstStyle>
          <a:p>
            <a:r>
              <a:rPr lang="en-US" dirty="0"/>
              <a:t>Click to edit Master 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xfrm>
            <a:off x="6553200" y="6248400"/>
            <a:ext cx="1905000" cy="457200"/>
          </a:xfrm>
        </p:spPr>
        <p:txBody>
          <a:bodyPr/>
          <a:lstStyle>
            <a:lvl1pPr>
              <a:defRPr b="0" i="0">
                <a:latin typeface="Helvetica Neue Light" charset="0"/>
                <a:ea typeface="Helvetica Neue Light" charset="0"/>
                <a:cs typeface="Helvetica Neue Light" charset="0"/>
              </a:defRPr>
            </a:lvl1pPr>
          </a:lstStyle>
          <a:p>
            <a:fld id="{0707532D-10C1-AA49-B4A4-A871B8E03AF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09073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0" y="1915566"/>
            <a:ext cx="9143999" cy="1996034"/>
          </a:xfrm>
        </p:spPr>
        <p:txBody>
          <a:bodyPr/>
          <a:lstStyle>
            <a:lvl1pPr algn="ctr">
              <a:defRPr b="0" i="0">
                <a:solidFill>
                  <a:schemeClr val="bg1"/>
                </a:solidFill>
                <a:latin typeface="Helvetica Neue Light" charset="0"/>
                <a:ea typeface="Helvetica Neue Light" charset="0"/>
                <a:cs typeface="Helvetica Neue Light" charset="0"/>
              </a:defRPr>
            </a:lvl1pPr>
          </a:lstStyle>
          <a:p>
            <a:r>
              <a:rPr lang="en-US" dirty="0"/>
              <a:t>Click to edit Master 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xfrm>
            <a:off x="6553200" y="6248400"/>
            <a:ext cx="1905000" cy="457200"/>
          </a:xfrm>
        </p:spPr>
        <p:txBody>
          <a:bodyPr/>
          <a:lstStyle>
            <a:lvl1pPr>
              <a:defRPr b="0" i="0">
                <a:latin typeface="Helvetica Neue Light" charset="0"/>
                <a:ea typeface="Helvetica Neue Light" charset="0"/>
                <a:cs typeface="Helvetica Neue Light" charset="0"/>
              </a:defRPr>
            </a:lvl1pPr>
          </a:lstStyle>
          <a:p>
            <a:fld id="{0707532D-10C1-AA49-B4A4-A871B8E03AF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86221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2762E5F5-0C21-9C4A-BC4C-44B543378C6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63918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all">
                <a:latin typeface="Helvetica Neue Light" charset="0"/>
                <a:ea typeface="Helvetica Neue Light" charset="0"/>
                <a:cs typeface="Helvetica Neue Light"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b="0" i="0">
                <a:latin typeface="Helvetica Neue Light" charset="0"/>
                <a:ea typeface="Helvetica Neue Light" charset="0"/>
                <a:cs typeface="Helvetica Neue Light"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b="0" i="0">
                <a:latin typeface="Helvetica Neue Light" charset="0"/>
                <a:ea typeface="Helvetica Neue Light" charset="0"/>
                <a:cs typeface="Helvetica Neue Light" charset="0"/>
              </a:defRPr>
            </a:lvl1pPr>
          </a:lstStyle>
          <a:p>
            <a:fld id="{F9C401C6-BD98-8041-B93C-1190C5851BC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1912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4478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fld id="{37530D0E-9166-E742-8E42-1AA48E07CDC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6985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fld id="{185D5022-396B-7447-AC4F-4B1A8105A58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055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88900" y="6045200"/>
            <a:ext cx="736600" cy="736600"/>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fld id="{24C779A4-4C84-1941-96D9-56721498050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47706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fld id="{C73CCBC3-73FF-FB42-B740-C862A4A2589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43622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1165E778-3EE5-3E4E-B528-FFF943E0375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84628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2ED5A190-1C5A-CB4C-A5F4-3E77F37F807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226495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DA2CF810-0B07-184E-84E0-41DED501C33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803258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0"/>
            <a:ext cx="1943100" cy="655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0"/>
            <a:ext cx="5676900" cy="655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B233BB56-6E68-544B-8C9F-13E282C5B41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82039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16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447800"/>
            <a:ext cx="38100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447800"/>
            <a:ext cx="3810000" cy="5105400"/>
          </a:xfrm>
        </p:spPr>
        <p:txBody>
          <a:bodyPr/>
          <a:lstStyle/>
          <a:p>
            <a:pPr lvl="0"/>
            <a:endParaRPr lang="en-US" noProof="0" dirty="0" smtClean="0"/>
          </a:p>
        </p:txBody>
      </p:sp>
      <p:sp>
        <p:nvSpPr>
          <p:cNvPr id="5" name="Rectangle 4"/>
          <p:cNvSpPr>
            <a:spLocks noGrp="1" noChangeArrowheads="1"/>
          </p:cNvSpPr>
          <p:nvPr>
            <p:ph type="sldNum" sz="quarter" idx="10"/>
          </p:nvPr>
        </p:nvSpPr>
        <p:spPr>
          <a:ln/>
        </p:spPr>
        <p:txBody>
          <a:bodyPr/>
          <a:lstStyle>
            <a:lvl1pPr>
              <a:defRPr/>
            </a:lvl1pPr>
          </a:lstStyle>
          <a:p>
            <a:fld id="{50CB4F50-8A92-1341-86DF-076A734B50D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80747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skitched-3-4.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11863" y="3911600"/>
            <a:ext cx="3132137" cy="172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618" name="Rectangle 2"/>
          <p:cNvSpPr>
            <a:spLocks noGrp="1" noChangeArrowheads="1"/>
          </p:cNvSpPr>
          <p:nvPr>
            <p:ph type="ctrTitle"/>
          </p:nvPr>
        </p:nvSpPr>
        <p:spPr>
          <a:xfrm>
            <a:off x="685800" y="1915566"/>
            <a:ext cx="5257800" cy="1143000"/>
          </a:xfrm>
        </p:spPr>
        <p:txBody>
          <a:bodyPr/>
          <a:lstStyle>
            <a:lvl1pPr algn="l">
              <a:defRPr b="0" i="0">
                <a:latin typeface="Helvetica Neue Light" charset="0"/>
                <a:ea typeface="Helvetica Neue Light" charset="0"/>
                <a:cs typeface="Helvetica Neue Light" charset="0"/>
              </a:defRPr>
            </a:lvl1pPr>
          </a:lstStyle>
          <a:p>
            <a:r>
              <a:rPr lang="en-US" dirty="0"/>
              <a:t>Click to edit Master title style</a:t>
            </a:r>
          </a:p>
        </p:txBody>
      </p:sp>
      <p:sp>
        <p:nvSpPr>
          <p:cNvPr id="111619" name="Rectangle 3"/>
          <p:cNvSpPr>
            <a:spLocks noGrp="1" noChangeArrowheads="1"/>
          </p:cNvSpPr>
          <p:nvPr>
            <p:ph type="subTitle" idx="1"/>
          </p:nvPr>
        </p:nvSpPr>
        <p:spPr>
          <a:xfrm>
            <a:off x="1371600" y="4064000"/>
            <a:ext cx="4572000" cy="1397000"/>
          </a:xfrm>
        </p:spPr>
        <p:txBody>
          <a:bodyPr anchor="b" anchorCtr="0"/>
          <a:lstStyle>
            <a:lvl1pPr marL="0" indent="0" algn="r">
              <a:buFontTx/>
              <a:buNone/>
              <a:defRPr b="0" i="0">
                <a:latin typeface="Helvetica Neue Light" charset="0"/>
                <a:ea typeface="Helvetica Neue Light" charset="0"/>
                <a:cs typeface="Helvetica Neue Light" charset="0"/>
              </a:defRPr>
            </a:lvl1pPr>
          </a:lstStyle>
          <a:p>
            <a:r>
              <a:rPr lang="en-US" dirty="0"/>
              <a:t>Click to edit Master subtitle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xfrm>
            <a:off x="6553200" y="6248400"/>
            <a:ext cx="1905000" cy="457200"/>
          </a:xfrm>
        </p:spPr>
        <p:txBody>
          <a:bodyPr/>
          <a:lstStyle>
            <a:lvl1pPr>
              <a:defRPr b="0" i="0">
                <a:latin typeface="Helvetica Neue Light" charset="0"/>
                <a:ea typeface="Helvetica Neue Light" charset="0"/>
                <a:cs typeface="Helvetica Neue Light" charset="0"/>
              </a:defRPr>
            </a:lvl1pPr>
          </a:lstStyle>
          <a:p>
            <a:fld id="{0707532D-10C1-AA49-B4A4-A871B8E03AF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78143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0" y="1915566"/>
            <a:ext cx="9143999" cy="1996034"/>
          </a:xfrm>
        </p:spPr>
        <p:txBody>
          <a:bodyPr/>
          <a:lstStyle>
            <a:lvl1pPr algn="ctr">
              <a:defRPr b="0" i="0">
                <a:latin typeface="Helvetica Neue Light" charset="0"/>
                <a:ea typeface="Helvetica Neue Light" charset="0"/>
                <a:cs typeface="Helvetica Neue Light" charset="0"/>
              </a:defRPr>
            </a:lvl1pPr>
          </a:lstStyle>
          <a:p>
            <a:r>
              <a:rPr lang="en-US" dirty="0"/>
              <a:t>Click to edit Master 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xfrm>
            <a:off x="6553200" y="6248400"/>
            <a:ext cx="1905000" cy="457200"/>
          </a:xfrm>
        </p:spPr>
        <p:txBody>
          <a:bodyPr/>
          <a:lstStyle>
            <a:lvl1pPr>
              <a:defRPr b="0" i="0">
                <a:latin typeface="Helvetica Neue Light" charset="0"/>
                <a:ea typeface="Helvetica Neue Light" charset="0"/>
                <a:cs typeface="Helvetica Neue Light" charset="0"/>
              </a:defRPr>
            </a:lvl1pPr>
          </a:lstStyle>
          <a:p>
            <a:fld id="{0707532D-10C1-AA49-B4A4-A871B8E03AF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589084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0" y="1915566"/>
            <a:ext cx="9143999" cy="1996034"/>
          </a:xfrm>
        </p:spPr>
        <p:txBody>
          <a:bodyPr/>
          <a:lstStyle>
            <a:lvl1pPr algn="ctr">
              <a:defRPr b="0" i="0">
                <a:solidFill>
                  <a:schemeClr val="bg1"/>
                </a:solidFill>
                <a:latin typeface="Helvetica Neue Light" charset="0"/>
                <a:ea typeface="Helvetica Neue Light" charset="0"/>
                <a:cs typeface="Helvetica Neue Light" charset="0"/>
              </a:defRPr>
            </a:lvl1pPr>
          </a:lstStyle>
          <a:p>
            <a:r>
              <a:rPr lang="en-US" dirty="0"/>
              <a:t>Click to edit Master 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xfrm>
            <a:off x="6553200" y="6248400"/>
            <a:ext cx="1905000" cy="457200"/>
          </a:xfrm>
        </p:spPr>
        <p:txBody>
          <a:bodyPr/>
          <a:lstStyle>
            <a:lvl1pPr>
              <a:defRPr b="0" i="0">
                <a:latin typeface="Helvetica Neue Light" charset="0"/>
                <a:ea typeface="Helvetica Neue Light" charset="0"/>
                <a:cs typeface="Helvetica Neue Light" charset="0"/>
              </a:defRPr>
            </a:lvl1pPr>
          </a:lstStyle>
          <a:p>
            <a:fld id="{0707532D-10C1-AA49-B4A4-A871B8E03AF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98969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1"/>
            <a:ext cx="777240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88900" y="6045200"/>
            <a:ext cx="736600" cy="736600"/>
          </a:xfrm>
          <a:prstGeom prst="rect">
            <a:avLst/>
          </a:prstGeom>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2762E5F5-0C21-9C4A-BC4C-44B543378C6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955925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all">
                <a:latin typeface="Helvetica Neue Light" charset="0"/>
                <a:ea typeface="Helvetica Neue Light" charset="0"/>
                <a:cs typeface="Helvetica Neue Light"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b="0" i="0">
                <a:latin typeface="Helvetica Neue Light" charset="0"/>
                <a:ea typeface="Helvetica Neue Light" charset="0"/>
                <a:cs typeface="Helvetica Neue Light"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b="0" i="0">
                <a:latin typeface="Helvetica Neue Light" charset="0"/>
                <a:ea typeface="Helvetica Neue Light" charset="0"/>
                <a:cs typeface="Helvetica Neue Light" charset="0"/>
              </a:defRPr>
            </a:lvl1pPr>
          </a:lstStyle>
          <a:p>
            <a:fld id="{F9C401C6-BD98-8041-B93C-1190C5851BC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38523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4478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fld id="{37530D0E-9166-E742-8E42-1AA48E07CDC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39671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fld id="{185D5022-396B-7447-AC4F-4B1A8105A58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121763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fld id="{24C779A4-4C84-1941-96D9-56721498050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16584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fld id="{C73CCBC3-73FF-FB42-B740-C862A4A2589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235716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1165E778-3EE5-3E4E-B528-FFF943E0375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80167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2ED5A190-1C5A-CB4C-A5F4-3E77F37F807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012176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DA2CF810-0B07-184E-84E0-41DED501C33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70041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0"/>
            <a:ext cx="1943100" cy="655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0"/>
            <a:ext cx="5676900" cy="655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B233BB56-6E68-544B-8C9F-13E282C5B41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20094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pic>
        <p:nvPicPr>
          <p:cNvPr id="8" name="Picture 7"/>
          <p:cNvPicPr>
            <a:picLocks noChangeAspect="1"/>
          </p:cNvPicPr>
          <p:nvPr userDrawn="1"/>
        </p:nvPicPr>
        <p:blipFill>
          <a:blip r:embed="rId2"/>
          <a:stretch>
            <a:fillRect/>
          </a:stretch>
        </p:blipFill>
        <p:spPr>
          <a:xfrm>
            <a:off x="88900" y="6045200"/>
            <a:ext cx="736600" cy="736600"/>
          </a:xfrm>
          <a:prstGeom prst="rect">
            <a:avLst/>
          </a:prstGeom>
        </p:spPr>
      </p:pic>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16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447800"/>
            <a:ext cx="38100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447800"/>
            <a:ext cx="3810000" cy="5105400"/>
          </a:xfrm>
        </p:spPr>
        <p:txBody>
          <a:bodyPr/>
          <a:lstStyle/>
          <a:p>
            <a:pPr lvl="0"/>
            <a:endParaRPr lang="en-US" noProof="0" dirty="0" smtClean="0"/>
          </a:p>
        </p:txBody>
      </p:sp>
      <p:sp>
        <p:nvSpPr>
          <p:cNvPr id="5" name="Rectangle 4"/>
          <p:cNvSpPr>
            <a:spLocks noGrp="1" noChangeArrowheads="1"/>
          </p:cNvSpPr>
          <p:nvPr>
            <p:ph type="sldNum" sz="quarter" idx="10"/>
          </p:nvPr>
        </p:nvSpPr>
        <p:spPr>
          <a:ln/>
        </p:spPr>
        <p:txBody>
          <a:bodyPr/>
          <a:lstStyle>
            <a:lvl1pPr>
              <a:defRPr/>
            </a:lvl1pPr>
          </a:lstStyle>
          <a:p>
            <a:fld id="{50CB4F50-8A92-1341-86DF-076A734B50D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57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pic>
        <p:nvPicPr>
          <p:cNvPr id="10" name="Picture 9"/>
          <p:cNvPicPr>
            <a:picLocks noChangeAspect="1"/>
          </p:cNvPicPr>
          <p:nvPr userDrawn="1"/>
        </p:nvPicPr>
        <p:blipFill>
          <a:blip r:embed="rId2"/>
          <a:stretch>
            <a:fillRect/>
          </a:stretch>
        </p:blipFill>
        <p:spPr>
          <a:xfrm>
            <a:off x="88900" y="6045200"/>
            <a:ext cx="736600" cy="736600"/>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pic>
        <p:nvPicPr>
          <p:cNvPr id="6" name="Picture 5"/>
          <p:cNvPicPr>
            <a:picLocks noChangeAspect="1"/>
          </p:cNvPicPr>
          <p:nvPr userDrawn="1"/>
        </p:nvPicPr>
        <p:blipFill>
          <a:blip r:embed="rId2"/>
          <a:stretch>
            <a:fillRect/>
          </a:stretch>
        </p:blipFill>
        <p:spPr>
          <a:xfrm>
            <a:off x="88900" y="6045200"/>
            <a:ext cx="736600" cy="736600"/>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8/18/16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88900" y="6045200"/>
            <a:ext cx="736600" cy="736600"/>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pic>
        <p:nvPicPr>
          <p:cNvPr id="8" name="Picture 7"/>
          <p:cNvPicPr>
            <a:picLocks noChangeAspect="1"/>
          </p:cNvPicPr>
          <p:nvPr userDrawn="1"/>
        </p:nvPicPr>
        <p:blipFill>
          <a:blip r:embed="rId2"/>
          <a:stretch>
            <a:fillRect/>
          </a:stretch>
        </p:blipFill>
        <p:spPr>
          <a:xfrm>
            <a:off x="88900" y="6045200"/>
            <a:ext cx="736600" cy="736600"/>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pic>
        <p:nvPicPr>
          <p:cNvPr id="8" name="Picture 7"/>
          <p:cNvPicPr>
            <a:picLocks noChangeAspect="1"/>
          </p:cNvPicPr>
          <p:nvPr userDrawn="1"/>
        </p:nvPicPr>
        <p:blipFill>
          <a:blip r:embed="rId2"/>
          <a:stretch>
            <a:fillRect/>
          </a:stretch>
        </p:blipFill>
        <p:spPr>
          <a:xfrm>
            <a:off x="88900" y="6045200"/>
            <a:ext cx="736600" cy="73660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theme" Target="../theme/theme2.xml"/><Relationship Id="rId16" Type="http://schemas.openxmlformats.org/officeDocument/2006/relationships/image" Target="../media/image2.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theme" Target="../theme/theme3.xml"/><Relationship Id="rId16" Type="http://schemas.openxmlformats.org/officeDocument/2006/relationships/image" Target="../media/image2.jpeg"/><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8/18/16</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7867" y="0"/>
            <a:ext cx="7770333"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447800"/>
            <a:ext cx="7772400" cy="5105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0596" name="Rectangle 4"/>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pPr>
            <a:fld id="{E80EBE70-F617-1A4B-A964-3C951D732DEE}" type="slidenum">
              <a:rPr lang="en-US" smtClean="0">
                <a:solidFill>
                  <a:srgbClr val="000000"/>
                </a:solidFill>
              </a:rPr>
              <a:pPr fontAlgn="base">
                <a:spcBef>
                  <a:spcPct val="0"/>
                </a:spcBef>
                <a:spcAft>
                  <a:spcPct val="0"/>
                </a:spcAft>
              </a:pPr>
              <a:t>‹#›</a:t>
            </a:fld>
            <a:endParaRPr lang="en-US">
              <a:solidFill>
                <a:srgbClr val="000000"/>
              </a:solidFill>
            </a:endParaRPr>
          </a:p>
        </p:txBody>
      </p:sp>
      <p:pic>
        <p:nvPicPr>
          <p:cNvPr id="1029" name="Picture 9" descr="skitched-3-4-1.jpg"/>
          <p:cNvPicPr>
            <a:picLocks noChangeAspect="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7917887" y="310093"/>
            <a:ext cx="1014413"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0219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rtl="0" eaLnBrk="0" fontAlgn="base" hangingPunct="0">
        <a:spcBef>
          <a:spcPct val="0"/>
        </a:spcBef>
        <a:spcAft>
          <a:spcPct val="0"/>
        </a:spcAft>
        <a:defRPr sz="4400" b="0" i="0">
          <a:solidFill>
            <a:schemeClr val="tx1"/>
          </a:solidFill>
          <a:latin typeface="Helvetica Neue Light" charset="0"/>
          <a:ea typeface="Helvetica Neue Light" charset="0"/>
          <a:cs typeface="Helvetica Neue Light" charset="0"/>
        </a:defRPr>
      </a:lvl1pPr>
      <a:lvl2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2pPr>
      <a:lvl3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3pPr>
      <a:lvl4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4pPr>
      <a:lvl5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5pPr>
      <a:lvl6pPr marL="457200" algn="l" rtl="0" fontAlgn="base">
        <a:spcBef>
          <a:spcPct val="0"/>
        </a:spcBef>
        <a:spcAft>
          <a:spcPct val="0"/>
        </a:spcAft>
        <a:defRPr sz="3600">
          <a:solidFill>
            <a:srgbClr val="0000FF"/>
          </a:solidFill>
          <a:latin typeface="Tahoma" pitchFamily="1" charset="0"/>
          <a:ea typeface="Osaka" pitchFamily="1" charset="-128"/>
        </a:defRPr>
      </a:lvl6pPr>
      <a:lvl7pPr marL="914400" algn="l" rtl="0" fontAlgn="base">
        <a:spcBef>
          <a:spcPct val="0"/>
        </a:spcBef>
        <a:spcAft>
          <a:spcPct val="0"/>
        </a:spcAft>
        <a:defRPr sz="3600">
          <a:solidFill>
            <a:srgbClr val="0000FF"/>
          </a:solidFill>
          <a:latin typeface="Tahoma" pitchFamily="1" charset="0"/>
          <a:ea typeface="Osaka" pitchFamily="1" charset="-128"/>
        </a:defRPr>
      </a:lvl7pPr>
      <a:lvl8pPr marL="1371600" algn="l" rtl="0" fontAlgn="base">
        <a:spcBef>
          <a:spcPct val="0"/>
        </a:spcBef>
        <a:spcAft>
          <a:spcPct val="0"/>
        </a:spcAft>
        <a:defRPr sz="3600">
          <a:solidFill>
            <a:srgbClr val="0000FF"/>
          </a:solidFill>
          <a:latin typeface="Tahoma" pitchFamily="1" charset="0"/>
          <a:ea typeface="Osaka" pitchFamily="1" charset="-128"/>
        </a:defRPr>
      </a:lvl8pPr>
      <a:lvl9pPr marL="1828800" algn="l" rtl="0" fontAlgn="base">
        <a:spcBef>
          <a:spcPct val="0"/>
        </a:spcBef>
        <a:spcAft>
          <a:spcPct val="0"/>
        </a:spcAft>
        <a:defRPr sz="3600">
          <a:solidFill>
            <a:srgbClr val="0000FF"/>
          </a:solidFill>
          <a:latin typeface="Tahoma" pitchFamily="1" charset="0"/>
          <a:ea typeface="Osaka" pitchFamily="1" charset="-128"/>
        </a:defRPr>
      </a:lvl9pPr>
    </p:titleStyle>
    <p:bodyStyle>
      <a:lvl1pPr marL="342900" indent="-342900" algn="l" rtl="0" eaLnBrk="0" fontAlgn="base" hangingPunct="0">
        <a:spcBef>
          <a:spcPct val="20000"/>
        </a:spcBef>
        <a:spcAft>
          <a:spcPct val="0"/>
        </a:spcAft>
        <a:buChar char="•"/>
        <a:defRPr sz="3200" b="0" i="0">
          <a:solidFill>
            <a:srgbClr val="484848"/>
          </a:solidFill>
          <a:latin typeface="Helvetica Neue Light" charset="0"/>
          <a:ea typeface="Helvetica Neue Light" charset="0"/>
          <a:cs typeface="Helvetica Neue Light" charset="0"/>
        </a:defRPr>
      </a:lvl1pPr>
      <a:lvl2pPr marL="742950" indent="-285750" algn="l" rtl="0" eaLnBrk="0" fontAlgn="base" hangingPunct="0">
        <a:spcBef>
          <a:spcPct val="20000"/>
        </a:spcBef>
        <a:spcAft>
          <a:spcPct val="0"/>
        </a:spcAft>
        <a:buChar char="–"/>
        <a:defRPr sz="2800" b="0" i="0">
          <a:solidFill>
            <a:srgbClr val="484848"/>
          </a:solidFill>
          <a:latin typeface="Helvetica Neue Light" charset="0"/>
          <a:ea typeface="Helvetica Neue Light" charset="0"/>
          <a:cs typeface="Helvetica Neue Light" charset="0"/>
        </a:defRPr>
      </a:lvl2pPr>
      <a:lvl3pPr marL="1143000" indent="-228600" algn="l" rtl="0" eaLnBrk="0" fontAlgn="base" hangingPunct="0">
        <a:spcBef>
          <a:spcPct val="20000"/>
        </a:spcBef>
        <a:spcAft>
          <a:spcPct val="0"/>
        </a:spcAft>
        <a:buChar char="•"/>
        <a:defRPr sz="2400" b="0" i="0">
          <a:solidFill>
            <a:srgbClr val="484848"/>
          </a:solidFill>
          <a:latin typeface="Helvetica Neue Light" charset="0"/>
          <a:ea typeface="Helvetica Neue Light" charset="0"/>
          <a:cs typeface="Helvetica Neue Light" charset="0"/>
        </a:defRPr>
      </a:lvl3pPr>
      <a:lvl4pPr marL="1600200" indent="-228600" algn="l" rtl="0" eaLnBrk="0" fontAlgn="base" hangingPunct="0">
        <a:spcBef>
          <a:spcPct val="20000"/>
        </a:spcBef>
        <a:spcAft>
          <a:spcPct val="0"/>
        </a:spcAft>
        <a:buChar char="–"/>
        <a:defRPr sz="2000" b="0" i="0">
          <a:solidFill>
            <a:srgbClr val="484848"/>
          </a:solidFill>
          <a:latin typeface="Helvetica Neue Light" charset="0"/>
          <a:ea typeface="Helvetica Neue Light" charset="0"/>
          <a:cs typeface="Helvetica Neue Light" charset="0"/>
        </a:defRPr>
      </a:lvl4pPr>
      <a:lvl5pPr marL="2057400" indent="-228600" algn="l" rtl="0" eaLnBrk="0" fontAlgn="base" hangingPunct="0">
        <a:spcBef>
          <a:spcPct val="20000"/>
        </a:spcBef>
        <a:spcAft>
          <a:spcPct val="0"/>
        </a:spcAft>
        <a:buChar char="»"/>
        <a:defRPr sz="2000" b="0" i="0">
          <a:solidFill>
            <a:srgbClr val="484848"/>
          </a:solidFill>
          <a:latin typeface="Helvetica Neue Light" charset="0"/>
          <a:ea typeface="Helvetica Neue Light" charset="0"/>
          <a:cs typeface="Helvetica Neue Light"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7867" y="0"/>
            <a:ext cx="7770333"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447800"/>
            <a:ext cx="7772400" cy="5105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0596" name="Rectangle 4"/>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i="0">
                <a:solidFill>
                  <a:schemeClr val="tx1"/>
                </a:solidFill>
                <a:latin typeface="Helvetica Neue Light" charset="0"/>
                <a:ea typeface="Helvetica Neue Light" charset="0"/>
                <a:cs typeface="Helvetica Neue Light" charset="0"/>
              </a:defRPr>
            </a:lvl1pPr>
          </a:lstStyle>
          <a:p>
            <a:pPr fontAlgn="base">
              <a:spcBef>
                <a:spcPct val="0"/>
              </a:spcBef>
              <a:spcAft>
                <a:spcPct val="0"/>
              </a:spcAft>
            </a:pPr>
            <a:fld id="{E80EBE70-F617-1A4B-A964-3C951D732DEE}" type="slidenum">
              <a:rPr lang="en-US" smtClean="0">
                <a:solidFill>
                  <a:srgbClr val="000000"/>
                </a:solidFill>
              </a:rPr>
              <a:pPr fontAlgn="base">
                <a:spcBef>
                  <a:spcPct val="0"/>
                </a:spcBef>
                <a:spcAft>
                  <a:spcPct val="0"/>
                </a:spcAft>
              </a:pPr>
              <a:t>‹#›</a:t>
            </a:fld>
            <a:endParaRPr lang="en-US">
              <a:solidFill>
                <a:srgbClr val="000000"/>
              </a:solidFill>
            </a:endParaRPr>
          </a:p>
        </p:txBody>
      </p:sp>
      <p:pic>
        <p:nvPicPr>
          <p:cNvPr id="1029" name="Picture 9" descr="skitched-3-4-1.jpg"/>
          <p:cNvPicPr>
            <a:picLocks noChangeAspect="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7917887" y="310093"/>
            <a:ext cx="1014413"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0230933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xStyles>
    <p:titleStyle>
      <a:lvl1pPr algn="l" rtl="0" eaLnBrk="0" fontAlgn="base" hangingPunct="0">
        <a:spcBef>
          <a:spcPct val="0"/>
        </a:spcBef>
        <a:spcAft>
          <a:spcPct val="0"/>
        </a:spcAft>
        <a:defRPr sz="4400" b="0" i="0">
          <a:solidFill>
            <a:schemeClr val="tx1"/>
          </a:solidFill>
          <a:latin typeface="Helvetica Neue Light" charset="0"/>
          <a:ea typeface="Helvetica Neue Light" charset="0"/>
          <a:cs typeface="Helvetica Neue Light" charset="0"/>
        </a:defRPr>
      </a:lvl1pPr>
      <a:lvl2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2pPr>
      <a:lvl3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3pPr>
      <a:lvl4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4pPr>
      <a:lvl5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5pPr>
      <a:lvl6pPr marL="457200" algn="l" rtl="0" fontAlgn="base">
        <a:spcBef>
          <a:spcPct val="0"/>
        </a:spcBef>
        <a:spcAft>
          <a:spcPct val="0"/>
        </a:spcAft>
        <a:defRPr sz="3600">
          <a:solidFill>
            <a:srgbClr val="0000FF"/>
          </a:solidFill>
          <a:latin typeface="Tahoma" pitchFamily="1" charset="0"/>
          <a:ea typeface="Osaka" pitchFamily="1" charset="-128"/>
        </a:defRPr>
      </a:lvl6pPr>
      <a:lvl7pPr marL="914400" algn="l" rtl="0" fontAlgn="base">
        <a:spcBef>
          <a:spcPct val="0"/>
        </a:spcBef>
        <a:spcAft>
          <a:spcPct val="0"/>
        </a:spcAft>
        <a:defRPr sz="3600">
          <a:solidFill>
            <a:srgbClr val="0000FF"/>
          </a:solidFill>
          <a:latin typeface="Tahoma" pitchFamily="1" charset="0"/>
          <a:ea typeface="Osaka" pitchFamily="1" charset="-128"/>
        </a:defRPr>
      </a:lvl7pPr>
      <a:lvl8pPr marL="1371600" algn="l" rtl="0" fontAlgn="base">
        <a:spcBef>
          <a:spcPct val="0"/>
        </a:spcBef>
        <a:spcAft>
          <a:spcPct val="0"/>
        </a:spcAft>
        <a:defRPr sz="3600">
          <a:solidFill>
            <a:srgbClr val="0000FF"/>
          </a:solidFill>
          <a:latin typeface="Tahoma" pitchFamily="1" charset="0"/>
          <a:ea typeface="Osaka" pitchFamily="1" charset="-128"/>
        </a:defRPr>
      </a:lvl8pPr>
      <a:lvl9pPr marL="1828800" algn="l" rtl="0" fontAlgn="base">
        <a:spcBef>
          <a:spcPct val="0"/>
        </a:spcBef>
        <a:spcAft>
          <a:spcPct val="0"/>
        </a:spcAft>
        <a:defRPr sz="3600">
          <a:solidFill>
            <a:srgbClr val="0000FF"/>
          </a:solidFill>
          <a:latin typeface="Tahoma" pitchFamily="1" charset="0"/>
          <a:ea typeface="Osaka" pitchFamily="1" charset="-128"/>
        </a:defRPr>
      </a:lvl9pPr>
    </p:titleStyle>
    <p:bodyStyle>
      <a:lvl1pPr marL="342900" indent="-342900" algn="l" rtl="0" eaLnBrk="0" fontAlgn="base" hangingPunct="0">
        <a:spcBef>
          <a:spcPct val="20000"/>
        </a:spcBef>
        <a:spcAft>
          <a:spcPct val="0"/>
        </a:spcAft>
        <a:buChar char="•"/>
        <a:defRPr sz="3200" b="0" i="0">
          <a:solidFill>
            <a:srgbClr val="484848"/>
          </a:solidFill>
          <a:latin typeface="Helvetica Neue Light" charset="0"/>
          <a:ea typeface="Helvetica Neue Light" charset="0"/>
          <a:cs typeface="Helvetica Neue Light" charset="0"/>
        </a:defRPr>
      </a:lvl1pPr>
      <a:lvl2pPr marL="742950" indent="-285750" algn="l" rtl="0" eaLnBrk="0" fontAlgn="base" hangingPunct="0">
        <a:spcBef>
          <a:spcPct val="20000"/>
        </a:spcBef>
        <a:spcAft>
          <a:spcPct val="0"/>
        </a:spcAft>
        <a:buChar char="–"/>
        <a:defRPr sz="2800" b="0" i="0">
          <a:solidFill>
            <a:srgbClr val="484848"/>
          </a:solidFill>
          <a:latin typeface="Helvetica Neue Light" charset="0"/>
          <a:ea typeface="Helvetica Neue Light" charset="0"/>
          <a:cs typeface="Helvetica Neue Light" charset="0"/>
        </a:defRPr>
      </a:lvl2pPr>
      <a:lvl3pPr marL="1143000" indent="-228600" algn="l" rtl="0" eaLnBrk="0" fontAlgn="base" hangingPunct="0">
        <a:spcBef>
          <a:spcPct val="20000"/>
        </a:spcBef>
        <a:spcAft>
          <a:spcPct val="0"/>
        </a:spcAft>
        <a:buChar char="•"/>
        <a:defRPr sz="2400" b="0" i="0">
          <a:solidFill>
            <a:srgbClr val="484848"/>
          </a:solidFill>
          <a:latin typeface="Helvetica Neue Light" charset="0"/>
          <a:ea typeface="Helvetica Neue Light" charset="0"/>
          <a:cs typeface="Helvetica Neue Light" charset="0"/>
        </a:defRPr>
      </a:lvl3pPr>
      <a:lvl4pPr marL="1600200" indent="-228600" algn="l" rtl="0" eaLnBrk="0" fontAlgn="base" hangingPunct="0">
        <a:spcBef>
          <a:spcPct val="20000"/>
        </a:spcBef>
        <a:spcAft>
          <a:spcPct val="0"/>
        </a:spcAft>
        <a:buChar char="–"/>
        <a:defRPr sz="2000" b="0" i="0">
          <a:solidFill>
            <a:srgbClr val="484848"/>
          </a:solidFill>
          <a:latin typeface="Helvetica Neue Light" charset="0"/>
          <a:ea typeface="Helvetica Neue Light" charset="0"/>
          <a:cs typeface="Helvetica Neue Light" charset="0"/>
        </a:defRPr>
      </a:lvl4pPr>
      <a:lvl5pPr marL="2057400" indent="-228600" algn="l" rtl="0" eaLnBrk="0" fontAlgn="base" hangingPunct="0">
        <a:spcBef>
          <a:spcPct val="20000"/>
        </a:spcBef>
        <a:spcAft>
          <a:spcPct val="0"/>
        </a:spcAft>
        <a:buChar char="»"/>
        <a:defRPr sz="2000" b="0" i="0">
          <a:solidFill>
            <a:srgbClr val="484848"/>
          </a:solidFill>
          <a:latin typeface="Helvetica Neue Light" charset="0"/>
          <a:ea typeface="Helvetica Neue Light" charset="0"/>
          <a:cs typeface="Helvetica Neue Light"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tiff"/><Relationship Id="rId10"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tiff"/><Relationship Id="rId10"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1.tif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1.tiff"/></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6.tiff"/><Relationship Id="rId3" Type="http://schemas.openxmlformats.org/officeDocument/2006/relationships/image" Target="../media/image3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comedycentral.com/motherload/index.jhtml?ml_video=72347" TargetMode="External"/><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pnas.org/content/110/15/5802.full.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3.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4.tiff"/><Relationship Id="rId5" Type="http://schemas.openxmlformats.org/officeDocument/2006/relationships/hyperlink" Target="http://www.computerhistory.org/storageengine/first-commercial-hard-disk-drive-shipped"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bswk.hbs.edu/item/the-yelp-factor-are-consumer-reviews-good-for-business" TargetMode="External"/><Relationship Id="rId3" Type="http://schemas.openxmlformats.org/officeDocument/2006/relationships/image" Target="../media/image6.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echcrunch.com/2014/11/08/the-rise-and-fall-of-the-full-stack-develop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186berkeley.net/"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iazza.com/class/is0phopc27275j"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43001" y="1905001"/>
            <a:ext cx="4361735" cy="1912704"/>
            <a:chOff x="1143000" y="2185525"/>
            <a:chExt cx="4361735" cy="767225"/>
          </a:xfrm>
        </p:grpSpPr>
        <p:sp>
          <p:nvSpPr>
            <p:cNvPr id="10" name="Title 1"/>
            <p:cNvSpPr txBox="1">
              <a:spLocks/>
            </p:cNvSpPr>
            <p:nvPr/>
          </p:nvSpPr>
          <p:spPr>
            <a:xfrm>
              <a:off x="1143000" y="2566728"/>
              <a:ext cx="4361735" cy="3860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r"/>
              <a:r>
                <a:rPr lang="en-US" sz="2000" dirty="0" smtClean="0">
                  <a:solidFill>
                    <a:schemeClr val="accent1"/>
                  </a:solidFill>
                  <a:latin typeface="Source Sans Pro Light" pitchFamily="34" charset="0"/>
                </a:rPr>
                <a:t>Fall 2016</a:t>
              </a:r>
              <a:endParaRPr lang="en-US" sz="2000" dirty="0">
                <a:solidFill>
                  <a:schemeClr val="accent1"/>
                </a:solidFill>
                <a:latin typeface="Source Sans Pro Light" pitchFamily="34" charset="0"/>
              </a:endParaRPr>
            </a:p>
          </p:txBody>
        </p:sp>
        <p:sp>
          <p:nvSpPr>
            <p:cNvPr id="11" name="Title 1"/>
            <p:cNvSpPr txBox="1">
              <a:spLocks/>
            </p:cNvSpPr>
            <p:nvPr/>
          </p:nvSpPr>
          <p:spPr>
            <a:xfrm>
              <a:off x="1219200" y="2185525"/>
              <a:ext cx="4285535" cy="44756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r"/>
              <a:r>
                <a:rPr lang="en-US" sz="3000" dirty="0" smtClean="0">
                  <a:solidFill>
                    <a:schemeClr val="tx2"/>
                  </a:solidFill>
                  <a:latin typeface="Source Sans Pro Light" pitchFamily="34" charset="0"/>
                </a:rPr>
                <a:t>CS186</a:t>
              </a:r>
              <a:endParaRPr lang="en-US" sz="2000" dirty="0" smtClean="0">
                <a:solidFill>
                  <a:schemeClr val="tx2"/>
                </a:solidFill>
                <a:latin typeface="Source Sans Pro Light" pitchFamily="34" charset="0"/>
              </a:endParaRPr>
            </a:p>
            <a:p>
              <a:pPr algn="r"/>
              <a:r>
                <a:rPr lang="en-US" sz="2000" dirty="0" smtClean="0">
                  <a:solidFill>
                    <a:schemeClr val="accent1"/>
                  </a:solidFill>
                  <a:latin typeface="Source Sans Pro Light" pitchFamily="34" charset="0"/>
                </a:rPr>
                <a:t>Introduction </a:t>
              </a:r>
              <a:r>
                <a:rPr lang="en-US" sz="2000" dirty="0">
                  <a:solidFill>
                    <a:schemeClr val="accent1"/>
                  </a:solidFill>
                  <a:latin typeface="Source Sans Pro Light" pitchFamily="34" charset="0"/>
                </a:rPr>
                <a:t>to Database </a:t>
              </a:r>
              <a:r>
                <a:rPr lang="en-US" sz="2000" dirty="0" smtClean="0">
                  <a:solidFill>
                    <a:schemeClr val="accent1"/>
                  </a:solidFill>
                  <a:latin typeface="Source Sans Pro Light" pitchFamily="34" charset="0"/>
                </a:rPr>
                <a:t>Systems</a:t>
              </a:r>
              <a:endParaRPr lang="en-US" sz="2000" dirty="0">
                <a:solidFill>
                  <a:schemeClr val="accent1"/>
                </a:solidFill>
                <a:latin typeface="Source Sans Pro Light" pitchFamily="34" charset="0"/>
              </a:endParaRPr>
            </a:p>
          </p:txBody>
        </p:sp>
      </p:grpSp>
      <p:sp>
        <p:nvSpPr>
          <p:cNvPr id="7" name="Title 1"/>
          <p:cNvSpPr txBox="1">
            <a:spLocks/>
          </p:cNvSpPr>
          <p:nvPr/>
        </p:nvSpPr>
        <p:spPr>
          <a:xfrm>
            <a:off x="1143000" y="4018985"/>
            <a:ext cx="4361735" cy="11626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r"/>
            <a:r>
              <a:rPr lang="en-US" sz="2000" dirty="0" smtClean="0">
                <a:solidFill>
                  <a:schemeClr val="accent1"/>
                </a:solidFill>
                <a:latin typeface="Source Sans Pro Light" pitchFamily="34" charset="0"/>
              </a:rPr>
              <a:t>Amit Shukla</a:t>
            </a:r>
          </a:p>
          <a:p>
            <a:pPr algn="r"/>
            <a:endParaRPr lang="en-US" sz="2000" dirty="0">
              <a:solidFill>
                <a:schemeClr val="accent1"/>
              </a:solidFill>
              <a:latin typeface="Source Sans Pro Light" pitchFamily="34" charset="0"/>
            </a:endParaRPr>
          </a:p>
          <a:p>
            <a:pPr algn="r"/>
            <a:r>
              <a:rPr lang="en-US" sz="2000" dirty="0">
                <a:solidFill>
                  <a:schemeClr val="accent1"/>
                </a:solidFill>
                <a:latin typeface="Source Sans Pro Light" pitchFamily="34" charset="0"/>
              </a:rPr>
              <a:t>Karthik </a:t>
            </a:r>
            <a:r>
              <a:rPr lang="en-US" sz="2000" dirty="0" smtClean="0">
                <a:solidFill>
                  <a:schemeClr val="accent1"/>
                </a:solidFill>
                <a:latin typeface="Source Sans Pro Light" pitchFamily="34" charset="0"/>
              </a:rPr>
              <a:t>Ramasamy</a:t>
            </a:r>
            <a:endParaRPr lang="en-US" sz="2000" dirty="0">
              <a:solidFill>
                <a:schemeClr val="accent1"/>
              </a:solidFill>
              <a:latin typeface="Source Sans Pro Light" pitchFamily="34" charset="0"/>
            </a:endParaRPr>
          </a:p>
        </p:txBody>
      </p:sp>
      <p:pic>
        <p:nvPicPr>
          <p:cNvPr id="3" name="Picture 2"/>
          <p:cNvPicPr>
            <a:picLocks noChangeAspect="1"/>
          </p:cNvPicPr>
          <p:nvPr/>
        </p:nvPicPr>
        <p:blipFill>
          <a:blip r:embed="rId2"/>
          <a:stretch>
            <a:fillRect/>
          </a:stretch>
        </p:blipFill>
        <p:spPr>
          <a:xfrm>
            <a:off x="5638800" y="4123498"/>
            <a:ext cx="412906" cy="335280"/>
          </a:xfrm>
          <a:prstGeom prst="rect">
            <a:avLst/>
          </a:prstGeom>
        </p:spPr>
      </p:pic>
      <p:pic>
        <p:nvPicPr>
          <p:cNvPr id="8" name="Picture 7"/>
          <p:cNvPicPr>
            <a:picLocks noChangeAspect="1"/>
          </p:cNvPicPr>
          <p:nvPr/>
        </p:nvPicPr>
        <p:blipFill>
          <a:blip r:embed="rId2"/>
          <a:stretch>
            <a:fillRect/>
          </a:stretch>
        </p:blipFill>
        <p:spPr>
          <a:xfrm>
            <a:off x="5654066" y="4770120"/>
            <a:ext cx="412906" cy="335280"/>
          </a:xfrm>
          <a:prstGeom prst="rect">
            <a:avLst/>
          </a:prstGeom>
        </p:spPr>
      </p:pic>
      <p:sp>
        <p:nvSpPr>
          <p:cNvPr id="9" name="Title 1"/>
          <p:cNvSpPr txBox="1">
            <a:spLocks/>
          </p:cNvSpPr>
          <p:nvPr/>
        </p:nvSpPr>
        <p:spPr>
          <a:xfrm>
            <a:off x="6096000" y="4005942"/>
            <a:ext cx="1466135" cy="11626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en-US" sz="2000" dirty="0" smtClean="0">
                <a:solidFill>
                  <a:schemeClr val="accent1"/>
                </a:solidFill>
                <a:latin typeface="Source Sans Pro Light" pitchFamily="34" charset="0"/>
              </a:rPr>
              <a:t>@</a:t>
            </a:r>
            <a:r>
              <a:rPr lang="en-US" sz="2000" dirty="0" err="1" smtClean="0">
                <a:solidFill>
                  <a:schemeClr val="accent1"/>
                </a:solidFill>
                <a:latin typeface="Source Sans Pro Light" pitchFamily="34" charset="0"/>
              </a:rPr>
              <a:t>amits</a:t>
            </a:r>
            <a:endParaRPr lang="en-US" sz="2000" dirty="0" smtClean="0">
              <a:solidFill>
                <a:schemeClr val="accent1"/>
              </a:solidFill>
              <a:latin typeface="Source Sans Pro Light" pitchFamily="34" charset="0"/>
            </a:endParaRPr>
          </a:p>
          <a:p>
            <a:pPr algn="l"/>
            <a:endParaRPr lang="en-US" sz="2000" dirty="0">
              <a:solidFill>
                <a:schemeClr val="accent1"/>
              </a:solidFill>
              <a:latin typeface="Source Sans Pro Light" pitchFamily="34" charset="0"/>
            </a:endParaRPr>
          </a:p>
          <a:p>
            <a:pPr algn="l"/>
            <a:r>
              <a:rPr lang="en-US" sz="2000" dirty="0">
                <a:solidFill>
                  <a:schemeClr val="accent1"/>
                </a:solidFill>
                <a:latin typeface="Source Sans Pro Light" pitchFamily="34" charset="0"/>
              </a:rPr>
              <a:t>@</a:t>
            </a:r>
            <a:r>
              <a:rPr lang="en-US" sz="2000" dirty="0" err="1" smtClean="0">
                <a:solidFill>
                  <a:schemeClr val="accent1"/>
                </a:solidFill>
                <a:latin typeface="Source Sans Pro Light" pitchFamily="34" charset="0"/>
              </a:rPr>
              <a:t>karthikz</a:t>
            </a:r>
            <a:endParaRPr lang="en-US" sz="2000" dirty="0">
              <a:solidFill>
                <a:schemeClr val="accent1"/>
              </a:solidFill>
              <a:latin typeface="Source Sans Pro Light" pitchFamily="34" charset="0"/>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530633" y="1663132"/>
            <a:ext cx="2089367" cy="2320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3239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645" y="-70778"/>
            <a:ext cx="3523854" cy="2085433"/>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645" y="2066015"/>
            <a:ext cx="3627862" cy="2770419"/>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3193" y="3867467"/>
            <a:ext cx="3543357" cy="270021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83980" y="140272"/>
            <a:ext cx="3459902" cy="2518414"/>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51394" y="3867467"/>
            <a:ext cx="3806563" cy="2823938"/>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43882" y="1174594"/>
            <a:ext cx="1728006" cy="2276631"/>
          </a:xfrm>
          <a:prstGeom prst="rect">
            <a:avLst/>
          </a:prstGeom>
        </p:spPr>
      </p:pic>
      <p:pic>
        <p:nvPicPr>
          <p:cNvPr id="13" name="Picture 1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1020" y="4808750"/>
            <a:ext cx="1277897" cy="1829136"/>
          </a:xfrm>
          <a:prstGeom prst="rect">
            <a:avLst/>
          </a:prstGeom>
        </p:spPr>
      </p:pic>
      <p:sp>
        <p:nvSpPr>
          <p:cNvPr id="14" name="Rectangle 13"/>
          <p:cNvSpPr/>
          <p:nvPr/>
        </p:nvSpPr>
        <p:spPr bwMode="auto">
          <a:xfrm>
            <a:off x="1562470" y="2658686"/>
            <a:ext cx="5752730" cy="120878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pic>
        <p:nvPicPr>
          <p:cNvPr id="15" name="Picture 14"/>
          <p:cNvPicPr>
            <a:picLocks noChangeAspect="1"/>
          </p:cNvPicPr>
          <p:nvPr/>
        </p:nvPicPr>
        <p:blipFill>
          <a:blip r:embed="rId9"/>
          <a:stretch>
            <a:fillRect/>
          </a:stretch>
        </p:blipFill>
        <p:spPr>
          <a:xfrm>
            <a:off x="2241223" y="2621627"/>
            <a:ext cx="4417874" cy="1245840"/>
          </a:xfrm>
          <a:prstGeom prst="rect">
            <a:avLst/>
          </a:prstGeom>
        </p:spPr>
      </p:pic>
      <p:sp>
        <p:nvSpPr>
          <p:cNvPr id="12" name="TextBox 11"/>
          <p:cNvSpPr txBox="1"/>
          <p:nvPr/>
        </p:nvSpPr>
        <p:spPr>
          <a:xfrm>
            <a:off x="7517947" y="62372"/>
            <a:ext cx="1179875" cy="1015663"/>
          </a:xfrm>
          <a:prstGeom prst="rect">
            <a:avLst/>
          </a:prstGeom>
          <a:noFill/>
        </p:spPr>
        <p:txBody>
          <a:bodyPr wrap="none" rtlCol="0">
            <a:spAutoFit/>
          </a:bodyPr>
          <a:lstStyle/>
          <a:p>
            <a:r>
              <a:rPr lang="en-US" dirty="0" smtClean="0">
                <a:latin typeface="Helvetica Neue Thin" charset="0"/>
                <a:ea typeface="Helvetica Neue Thin" charset="0"/>
                <a:cs typeface="Helvetica Neue Thin" charset="0"/>
              </a:rPr>
              <a:t>Berkeley cs186</a:t>
            </a:r>
          </a:p>
          <a:p>
            <a:r>
              <a:rPr lang="en-US" dirty="0" smtClean="0">
                <a:latin typeface="Helvetica Neue Thin" charset="0"/>
                <a:ea typeface="Helvetica Neue Thin" charset="0"/>
                <a:cs typeface="Helvetica Neue Thin" charset="0"/>
              </a:rPr>
              <a:t>is</a:t>
            </a:r>
            <a:br>
              <a:rPr lang="en-US" dirty="0" smtClean="0">
                <a:latin typeface="Helvetica Neue Thin" charset="0"/>
                <a:ea typeface="Helvetica Neue Thin" charset="0"/>
                <a:cs typeface="Helvetica Neue Thin" charset="0"/>
              </a:rPr>
            </a:br>
            <a:r>
              <a:rPr lang="en-US" dirty="0" smtClean="0">
                <a:latin typeface="Helvetica Neue Thin" charset="0"/>
                <a:ea typeface="Helvetica Neue Thin" charset="0"/>
                <a:cs typeface="Helvetica Neue Thin" charset="0"/>
              </a:rPr>
              <a:t>not</a:t>
            </a:r>
            <a:br>
              <a:rPr lang="en-US" dirty="0" smtClean="0">
                <a:latin typeface="Helvetica Neue Thin" charset="0"/>
                <a:ea typeface="Helvetica Neue Thin" charset="0"/>
                <a:cs typeface="Helvetica Neue Thin" charset="0"/>
              </a:rPr>
            </a:br>
            <a:r>
              <a:rPr lang="en-US" i="1" dirty="0" smtClean="0">
                <a:latin typeface="Helvetica Neue Thin" charset="0"/>
                <a:ea typeface="Helvetica Neue Thin" charset="0"/>
                <a:cs typeface="Helvetica Neue Thin" charset="0"/>
              </a:rPr>
              <a:t>yet</a:t>
            </a:r>
            <a:r>
              <a:rPr lang="en-US" dirty="0" smtClean="0">
                <a:latin typeface="Helvetica Neue Thin" charset="0"/>
                <a:ea typeface="Helvetica Neue Thin" charset="0"/>
                <a:cs typeface="Helvetica Neue Thin" charset="0"/>
              </a:rPr>
              <a:t/>
            </a:r>
            <a:br>
              <a:rPr lang="en-US" dirty="0" smtClean="0">
                <a:latin typeface="Helvetica Neue Thin" charset="0"/>
                <a:ea typeface="Helvetica Neue Thin" charset="0"/>
                <a:cs typeface="Helvetica Neue Thin" charset="0"/>
              </a:rPr>
            </a:br>
            <a:r>
              <a:rPr lang="en-US" dirty="0" smtClean="0">
                <a:latin typeface="Helvetica Neue Thin" charset="0"/>
                <a:ea typeface="Helvetica Neue Thin" charset="0"/>
                <a:cs typeface="Helvetica Neue Thin" charset="0"/>
              </a:rPr>
              <a:t>involved </a:t>
            </a:r>
            <a:r>
              <a:rPr lang="is-IS" dirty="0" smtClean="0">
                <a:latin typeface="Helvetica Neue Thin" charset="0"/>
                <a:ea typeface="Helvetica Neue Thin" charset="0"/>
                <a:cs typeface="Helvetica Neue Thin" charset="0"/>
              </a:rPr>
              <a:t>…</a:t>
            </a:r>
            <a:endParaRPr lang="en-US" dirty="0">
              <a:latin typeface="Helvetica Neue Thin" charset="0"/>
              <a:ea typeface="Helvetica Neue Thin" charset="0"/>
              <a:cs typeface="Helvetica Neue Thin" charset="0"/>
            </a:endParaRPr>
          </a:p>
        </p:txBody>
      </p:sp>
      <p:sp>
        <p:nvSpPr>
          <p:cNvPr id="2" name="Frame 1"/>
          <p:cNvSpPr/>
          <p:nvPr/>
        </p:nvSpPr>
        <p:spPr bwMode="auto">
          <a:xfrm>
            <a:off x="-994299" y="-165924"/>
            <a:ext cx="11043821" cy="6857999"/>
          </a:xfrm>
          <a:prstGeom prst="frame">
            <a:avLst>
              <a:gd name="adj1" fmla="val 40203"/>
            </a:avLst>
          </a:prstGeom>
          <a:solidFill>
            <a:srgbClr val="FFFFFF">
              <a:alpha val="78824"/>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97667" y="1680816"/>
            <a:ext cx="6931524" cy="3461774"/>
          </a:xfrm>
          <a:prstGeom prst="rect">
            <a:avLst/>
          </a:prstGeom>
        </p:spPr>
      </p:pic>
    </p:spTree>
    <p:extLst>
      <p:ext uri="{BB962C8B-B14F-4D97-AF65-F5344CB8AC3E}">
        <p14:creationId xmlns:p14="http://schemas.microsoft.com/office/powerpoint/2010/main" val="3330927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645" y="-70778"/>
            <a:ext cx="3523854" cy="2085433"/>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645" y="2066015"/>
            <a:ext cx="3627862" cy="2770419"/>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3193" y="3867467"/>
            <a:ext cx="3543357" cy="270021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83980" y="140272"/>
            <a:ext cx="3459902" cy="2518414"/>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51394" y="3867467"/>
            <a:ext cx="3806563" cy="2823938"/>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43882" y="1174594"/>
            <a:ext cx="1728006" cy="2276631"/>
          </a:xfrm>
          <a:prstGeom prst="rect">
            <a:avLst/>
          </a:prstGeom>
        </p:spPr>
      </p:pic>
      <p:pic>
        <p:nvPicPr>
          <p:cNvPr id="13" name="Picture 1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1020" y="4808750"/>
            <a:ext cx="1277897" cy="1829136"/>
          </a:xfrm>
          <a:prstGeom prst="rect">
            <a:avLst/>
          </a:prstGeom>
        </p:spPr>
      </p:pic>
      <p:sp>
        <p:nvSpPr>
          <p:cNvPr id="14" name="Rectangle 13"/>
          <p:cNvSpPr/>
          <p:nvPr/>
        </p:nvSpPr>
        <p:spPr bwMode="auto">
          <a:xfrm>
            <a:off x="1562470" y="2658686"/>
            <a:ext cx="5752730" cy="120878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pic>
        <p:nvPicPr>
          <p:cNvPr id="15" name="Picture 14"/>
          <p:cNvPicPr>
            <a:picLocks noChangeAspect="1"/>
          </p:cNvPicPr>
          <p:nvPr/>
        </p:nvPicPr>
        <p:blipFill>
          <a:blip r:embed="rId9"/>
          <a:stretch>
            <a:fillRect/>
          </a:stretch>
        </p:blipFill>
        <p:spPr>
          <a:xfrm>
            <a:off x="2241223" y="2621627"/>
            <a:ext cx="4417874" cy="1245840"/>
          </a:xfrm>
          <a:prstGeom prst="rect">
            <a:avLst/>
          </a:prstGeom>
        </p:spPr>
      </p:pic>
      <p:sp>
        <p:nvSpPr>
          <p:cNvPr id="12" name="TextBox 11"/>
          <p:cNvSpPr txBox="1"/>
          <p:nvPr/>
        </p:nvSpPr>
        <p:spPr>
          <a:xfrm>
            <a:off x="7517947" y="62372"/>
            <a:ext cx="1179875" cy="1015663"/>
          </a:xfrm>
          <a:prstGeom prst="rect">
            <a:avLst/>
          </a:prstGeom>
          <a:noFill/>
        </p:spPr>
        <p:txBody>
          <a:bodyPr wrap="none" rtlCol="0">
            <a:spAutoFit/>
          </a:bodyPr>
          <a:lstStyle/>
          <a:p>
            <a:r>
              <a:rPr lang="en-US" dirty="0" smtClean="0">
                <a:latin typeface="Helvetica Neue Thin" charset="0"/>
                <a:ea typeface="Helvetica Neue Thin" charset="0"/>
                <a:cs typeface="Helvetica Neue Thin" charset="0"/>
              </a:rPr>
              <a:t>Berkeley cs186</a:t>
            </a:r>
          </a:p>
          <a:p>
            <a:r>
              <a:rPr lang="en-US" dirty="0" smtClean="0">
                <a:latin typeface="Helvetica Neue Thin" charset="0"/>
                <a:ea typeface="Helvetica Neue Thin" charset="0"/>
                <a:cs typeface="Helvetica Neue Thin" charset="0"/>
              </a:rPr>
              <a:t>is</a:t>
            </a:r>
            <a:br>
              <a:rPr lang="en-US" dirty="0" smtClean="0">
                <a:latin typeface="Helvetica Neue Thin" charset="0"/>
                <a:ea typeface="Helvetica Neue Thin" charset="0"/>
                <a:cs typeface="Helvetica Neue Thin" charset="0"/>
              </a:rPr>
            </a:br>
            <a:r>
              <a:rPr lang="en-US" dirty="0" smtClean="0">
                <a:latin typeface="Helvetica Neue Thin" charset="0"/>
                <a:ea typeface="Helvetica Neue Thin" charset="0"/>
                <a:cs typeface="Helvetica Neue Thin" charset="0"/>
              </a:rPr>
              <a:t>not</a:t>
            </a:r>
            <a:br>
              <a:rPr lang="en-US" dirty="0" smtClean="0">
                <a:latin typeface="Helvetica Neue Thin" charset="0"/>
                <a:ea typeface="Helvetica Neue Thin" charset="0"/>
                <a:cs typeface="Helvetica Neue Thin" charset="0"/>
              </a:rPr>
            </a:br>
            <a:r>
              <a:rPr lang="en-US" i="1" dirty="0" smtClean="0">
                <a:latin typeface="Helvetica Neue Thin" charset="0"/>
                <a:ea typeface="Helvetica Neue Thin" charset="0"/>
                <a:cs typeface="Helvetica Neue Thin" charset="0"/>
              </a:rPr>
              <a:t>yet</a:t>
            </a:r>
            <a:r>
              <a:rPr lang="en-US" dirty="0" smtClean="0">
                <a:latin typeface="Helvetica Neue Thin" charset="0"/>
                <a:ea typeface="Helvetica Neue Thin" charset="0"/>
                <a:cs typeface="Helvetica Neue Thin" charset="0"/>
              </a:rPr>
              <a:t/>
            </a:r>
            <a:br>
              <a:rPr lang="en-US" dirty="0" smtClean="0">
                <a:latin typeface="Helvetica Neue Thin" charset="0"/>
                <a:ea typeface="Helvetica Neue Thin" charset="0"/>
                <a:cs typeface="Helvetica Neue Thin" charset="0"/>
              </a:rPr>
            </a:br>
            <a:r>
              <a:rPr lang="en-US" dirty="0" smtClean="0">
                <a:latin typeface="Helvetica Neue Thin" charset="0"/>
                <a:ea typeface="Helvetica Neue Thin" charset="0"/>
                <a:cs typeface="Helvetica Neue Thin" charset="0"/>
              </a:rPr>
              <a:t>involved </a:t>
            </a:r>
            <a:r>
              <a:rPr lang="is-IS" dirty="0" smtClean="0">
                <a:latin typeface="Helvetica Neue Thin" charset="0"/>
                <a:ea typeface="Helvetica Neue Thin" charset="0"/>
                <a:cs typeface="Helvetica Neue Thin" charset="0"/>
              </a:rPr>
              <a:t>…</a:t>
            </a:r>
            <a:endParaRPr lang="en-US" dirty="0">
              <a:latin typeface="Helvetica Neue Thin" charset="0"/>
              <a:ea typeface="Helvetica Neue Thin" charset="0"/>
              <a:cs typeface="Helvetica Neue Thin" charset="0"/>
            </a:endParaRPr>
          </a:p>
        </p:txBody>
      </p:sp>
      <p:sp>
        <p:nvSpPr>
          <p:cNvPr id="2" name="Frame 1"/>
          <p:cNvSpPr/>
          <p:nvPr/>
        </p:nvSpPr>
        <p:spPr bwMode="auto">
          <a:xfrm>
            <a:off x="-994299" y="-165924"/>
            <a:ext cx="11043821" cy="6857999"/>
          </a:xfrm>
          <a:prstGeom prst="frame">
            <a:avLst>
              <a:gd name="adj1" fmla="val 40203"/>
            </a:avLst>
          </a:prstGeom>
          <a:solidFill>
            <a:srgbClr val="FFFFFF">
              <a:alpha val="78824"/>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97667" y="1680816"/>
            <a:ext cx="6931524" cy="3461774"/>
          </a:xfrm>
          <a:prstGeom prst="rect">
            <a:avLst/>
          </a:prstGeom>
        </p:spPr>
      </p:pic>
      <p:sp>
        <p:nvSpPr>
          <p:cNvPr id="5" name="Rectangle 4"/>
          <p:cNvSpPr/>
          <p:nvPr/>
        </p:nvSpPr>
        <p:spPr bwMode="auto">
          <a:xfrm>
            <a:off x="4545366" y="-70778"/>
            <a:ext cx="4627381" cy="6928778"/>
          </a:xfrm>
          <a:prstGeom prst="rect">
            <a:avLst/>
          </a:prstGeom>
          <a:solidFill>
            <a:srgbClr val="DEA639"/>
          </a:solidFill>
          <a:ln w="12700" cap="flat" cmpd="sng" algn="ctr">
            <a:noFill/>
            <a:prstDash val="solid"/>
            <a:round/>
            <a:headEnd type="none" w="med" len="med"/>
            <a:tailEnd type="none" w="med" len="med"/>
          </a:ln>
          <a:effectLst/>
        </p:spPr>
        <p:txBody>
          <a:bodyPr vert="horz" wrap="square" lIns="365760" tIns="45720" rIns="365760" bIns="45720" numCol="1" rtlCol="0" anchor="ctr"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800" b="1" dirty="0" smtClean="0">
                <a:solidFill>
                  <a:schemeClr val="tx2"/>
                </a:solidFill>
                <a:latin typeface="Helvetica Neue Light" charset="0"/>
                <a:ea typeface="Helvetica Neue Light" charset="0"/>
                <a:cs typeface="Helvetica Neue Light" charset="0"/>
              </a:rPr>
              <a:t>Data</a:t>
            </a:r>
            <a:r>
              <a:rPr lang="en-US" sz="2800" dirty="0" smtClean="0">
                <a:solidFill>
                  <a:schemeClr val="tx2"/>
                </a:solidFill>
                <a:latin typeface="Helvetica Neue Light" charset="0"/>
                <a:ea typeface="Helvetica Neue Light" charset="0"/>
                <a:cs typeface="Helvetica Neue Light" charset="0"/>
              </a:rPr>
              <a:t> </a:t>
            </a:r>
            <a:r>
              <a:rPr lang="en-US" sz="2800" dirty="0">
                <a:solidFill>
                  <a:schemeClr val="tx2"/>
                </a:solidFill>
                <a:latin typeface="Helvetica Neue Light" charset="0"/>
                <a:ea typeface="Helvetica Neue Light" charset="0"/>
                <a:cs typeface="Helvetica Neue Light" charset="0"/>
              </a:rPr>
              <a:t>can help </a:t>
            </a:r>
            <a:r>
              <a:rPr lang="en-US" sz="2800" dirty="0" smtClean="0">
                <a:solidFill>
                  <a:schemeClr val="tx2"/>
                </a:solidFill>
                <a:latin typeface="Helvetica Neue Light" charset="0"/>
                <a:ea typeface="Helvetica Neue Light" charset="0"/>
                <a:cs typeface="Helvetica Neue Light" charset="0"/>
              </a:rPr>
              <a:t>farmers:</a:t>
            </a:r>
          </a:p>
          <a:p>
            <a:pPr marL="342900" indent="-342900">
              <a:buFont typeface="Arial"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chemeClr val="tx2"/>
                </a:solidFill>
                <a:latin typeface="Helvetica Neue Light" charset="0"/>
                <a:ea typeface="Helvetica Neue Light" charset="0"/>
                <a:cs typeface="Helvetica Neue Light" charset="0"/>
              </a:rPr>
              <a:t>predict when </a:t>
            </a:r>
            <a:r>
              <a:rPr lang="en-US" sz="2400" dirty="0">
                <a:solidFill>
                  <a:schemeClr val="tx2"/>
                </a:solidFill>
                <a:latin typeface="Helvetica Neue Light" charset="0"/>
                <a:ea typeface="Helvetica Neue Light" charset="0"/>
                <a:cs typeface="Helvetica Neue Light" charset="0"/>
              </a:rPr>
              <a:t>to </a:t>
            </a:r>
            <a:r>
              <a:rPr lang="en-US" sz="2400" dirty="0" smtClean="0">
                <a:solidFill>
                  <a:schemeClr val="tx2"/>
                </a:solidFill>
                <a:latin typeface="Helvetica Neue Light" charset="0"/>
                <a:ea typeface="Helvetica Neue Light" charset="0"/>
                <a:cs typeface="Helvetica Neue Light" charset="0"/>
              </a:rPr>
              <a:t/>
            </a:r>
            <a:br>
              <a:rPr lang="en-US" sz="2400" dirty="0" smtClean="0">
                <a:solidFill>
                  <a:schemeClr val="tx2"/>
                </a:solidFill>
                <a:latin typeface="Helvetica Neue Light" charset="0"/>
                <a:ea typeface="Helvetica Neue Light" charset="0"/>
                <a:cs typeface="Helvetica Neue Light" charset="0"/>
              </a:rPr>
            </a:br>
            <a:r>
              <a:rPr lang="en-US" sz="2400" dirty="0" smtClean="0">
                <a:solidFill>
                  <a:schemeClr val="tx2"/>
                </a:solidFill>
                <a:latin typeface="Helvetica Neue Light" charset="0"/>
                <a:ea typeface="Helvetica Neue Light" charset="0"/>
                <a:cs typeface="Helvetica Neue Light" charset="0"/>
              </a:rPr>
              <a:t>plant and harvest </a:t>
            </a:r>
          </a:p>
          <a:p>
            <a:pPr marL="342900" indent="-342900">
              <a:buFont typeface="Arial"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chemeClr val="tx2"/>
                </a:solidFill>
                <a:latin typeface="Helvetica Neue Light" charset="0"/>
                <a:ea typeface="Helvetica Neue Light" charset="0"/>
                <a:cs typeface="Helvetica Neue Light" charset="0"/>
              </a:rPr>
              <a:t>help </a:t>
            </a:r>
            <a:r>
              <a:rPr lang="en-US" sz="2400" dirty="0">
                <a:solidFill>
                  <a:schemeClr val="tx2"/>
                </a:solidFill>
                <a:latin typeface="Helvetica Neue Light" charset="0"/>
                <a:ea typeface="Helvetica Neue Light" charset="0"/>
                <a:cs typeface="Helvetica Neue Light" charset="0"/>
              </a:rPr>
              <a:t>them get a fair price </a:t>
            </a:r>
            <a:endParaRPr lang="en-US" sz="2400" dirty="0" smtClean="0">
              <a:solidFill>
                <a:schemeClr val="tx2"/>
              </a:solidFill>
              <a:latin typeface="Helvetica Neue Light" charset="0"/>
              <a:ea typeface="Helvetica Neue Light" charset="0"/>
              <a:cs typeface="Helvetica Neue Light"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2400" dirty="0">
              <a:solidFill>
                <a:schemeClr val="tx2"/>
              </a:solidFill>
              <a:latin typeface="Helvetica Neue Light" charset="0"/>
              <a:ea typeface="Helvetica Neue Light" charset="0"/>
              <a:cs typeface="Helvetica Neue Light" charset="0"/>
            </a:endParaRPr>
          </a:p>
          <a:p>
            <a:pPr algn="jus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i="1" dirty="0" smtClean="0">
                <a:solidFill>
                  <a:schemeClr val="tx2"/>
                </a:solidFill>
                <a:latin typeface="Helvetica Neue Light" charset="0"/>
                <a:ea typeface="Helvetica Neue Light" charset="0"/>
                <a:cs typeface="Helvetica Neue Light" charset="0"/>
              </a:rPr>
              <a:t>In 2013, a computer model powered by </a:t>
            </a:r>
            <a:r>
              <a:rPr lang="en-US" sz="2400" b="1" i="1" dirty="0" smtClean="0">
                <a:solidFill>
                  <a:schemeClr val="tx2"/>
                </a:solidFill>
                <a:latin typeface="Helvetica Neue Light" charset="0"/>
                <a:ea typeface="Helvetica Neue Light" charset="0"/>
                <a:cs typeface="Helvetica Neue Light" charset="0"/>
              </a:rPr>
              <a:t>data</a:t>
            </a:r>
            <a:r>
              <a:rPr lang="en-US" sz="2400" i="1" dirty="0" smtClean="0">
                <a:solidFill>
                  <a:schemeClr val="tx2"/>
                </a:solidFill>
                <a:latin typeface="Helvetica Neue Light" charset="0"/>
                <a:ea typeface="Helvetica Neue Light" charset="0"/>
                <a:cs typeface="Helvetica Neue Light" charset="0"/>
              </a:rPr>
              <a:t> on crop growth and weather cycles </a:t>
            </a:r>
            <a:r>
              <a:rPr lang="en-US" sz="2400" b="1" i="1" dirty="0" smtClean="0">
                <a:solidFill>
                  <a:schemeClr val="tx2"/>
                </a:solidFill>
                <a:latin typeface="Helvetica Neue Light" charset="0"/>
                <a:ea typeface="Helvetica Neue Light" charset="0"/>
                <a:cs typeface="Helvetica Neue Light" charset="0"/>
              </a:rPr>
              <a:t>saved $3.8 million dollars </a:t>
            </a:r>
            <a:r>
              <a:rPr lang="en-US" sz="2400" i="1" dirty="0" smtClean="0">
                <a:solidFill>
                  <a:schemeClr val="tx2"/>
                </a:solidFill>
                <a:latin typeface="Helvetica Neue Light" charset="0"/>
                <a:ea typeface="Helvetica Neue Light" charset="0"/>
                <a:cs typeface="Helvetica Neue Light" charset="0"/>
              </a:rPr>
              <a:t>on seeds during a drought in Columbia.</a:t>
            </a:r>
            <a:endParaRPr kumimoji="0" lang="en-US" sz="2400" i="1" u="none" strike="noStrike" cap="none" normalizeH="0" baseline="0" dirty="0" smtClean="0">
              <a:ln>
                <a:noFill/>
              </a:ln>
              <a:solidFill>
                <a:schemeClr val="tx2"/>
              </a:solidFill>
              <a:effectLst/>
              <a:latin typeface="Helvetica Neue Light" charset="0"/>
              <a:ea typeface="Helvetica Neue Light" charset="0"/>
              <a:cs typeface="Helvetica Neue Light" charset="0"/>
            </a:endParaRPr>
          </a:p>
        </p:txBody>
      </p:sp>
      <p:sp>
        <p:nvSpPr>
          <p:cNvPr id="16" name="Rectangle 15"/>
          <p:cNvSpPr/>
          <p:nvPr/>
        </p:nvSpPr>
        <p:spPr>
          <a:xfrm>
            <a:off x="4545366" y="6008594"/>
            <a:ext cx="4627381" cy="400110"/>
          </a:xfrm>
          <a:prstGeom prst="rect">
            <a:avLst/>
          </a:prstGeom>
        </p:spPr>
        <p:txBody>
          <a:bodyPr wrap="square">
            <a:spAutoFit/>
          </a:bodyPr>
          <a:lstStyle/>
          <a:p>
            <a:pPr algn="ctr"/>
            <a:r>
              <a:rPr lang="en-US" sz="2000">
                <a:solidFill>
                  <a:schemeClr val="bg1"/>
                </a:solidFill>
                <a:latin typeface="Helvetica Neue" charset="0"/>
                <a:ea typeface="Helvetica Neue" charset="0"/>
                <a:cs typeface="Helvetica Neue" charset="0"/>
              </a:rPr>
              <a:t>http://</a:t>
            </a:r>
            <a:r>
              <a:rPr lang="en-US" sz="2000" smtClean="0">
                <a:solidFill>
                  <a:schemeClr val="bg1"/>
                </a:solidFill>
                <a:latin typeface="Helvetica Neue" charset="0"/>
                <a:ea typeface="Helvetica Neue" charset="0"/>
                <a:cs typeface="Helvetica Neue" charset="0"/>
              </a:rPr>
              <a:t>www.data4sdgs.org</a:t>
            </a:r>
            <a:endParaRPr lang="en-US" sz="200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481038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0"/>
            <a:ext cx="9142408" cy="47498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20878320-8DF6-7B4F-9A8A-83F183429E8E}" type="slidenum">
                <a:rPr lang="en-US" sz="900" b="1" smtClean="0">
                  <a:solidFill>
                    <a:schemeClr val="bg1"/>
                  </a:solidFill>
                </a:rPr>
                <a:t>12</a:t>
              </a:fld>
              <a:endParaRPr lang="en-US" sz="900" b="1" dirty="0">
                <a:solidFill>
                  <a:schemeClr val="bg1"/>
                </a:solidFill>
              </a:endParaRPr>
            </a:p>
          </p:txBody>
        </p:sp>
      </p:grpSp>
      <p:sp>
        <p:nvSpPr>
          <p:cNvPr id="1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Father of Database Systems</a:t>
            </a:r>
            <a:endParaRPr lang="en-US" dirty="0">
              <a:solidFill>
                <a:schemeClr val="tx2"/>
              </a:solidFill>
            </a:endParaRPr>
          </a:p>
        </p:txBody>
      </p:sp>
      <p:sp>
        <p:nvSpPr>
          <p:cNvPr id="1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22" name="Rectangle 1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Content Placeholder 2"/>
          <p:cNvSpPr txBox="1">
            <a:spLocks/>
          </p:cNvSpPr>
          <p:nvPr/>
        </p:nvSpPr>
        <p:spPr>
          <a:xfrm>
            <a:off x="607315" y="1752600"/>
            <a:ext cx="4574285" cy="44932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800" dirty="0" smtClean="0">
                <a:solidFill>
                  <a:schemeClr val="tx2"/>
                </a:solidFill>
              </a:rPr>
              <a:t>Foundations of Transaction Processing</a:t>
            </a:r>
          </a:p>
          <a:p>
            <a:pPr>
              <a:lnSpc>
                <a:spcPct val="150000"/>
              </a:lnSpc>
            </a:pPr>
            <a:r>
              <a:rPr lang="en-US" sz="2800" dirty="0" smtClean="0">
                <a:solidFill>
                  <a:schemeClr val="tx2"/>
                </a:solidFill>
              </a:rPr>
              <a:t>Data Cubes for Analytics</a:t>
            </a:r>
          </a:p>
          <a:p>
            <a:pPr>
              <a:lnSpc>
                <a:spcPct val="150000"/>
              </a:lnSpc>
            </a:pPr>
            <a:r>
              <a:rPr lang="en-US" sz="2800" dirty="0" smtClean="0">
                <a:solidFill>
                  <a:schemeClr val="tx2"/>
                </a:solidFill>
              </a:rPr>
              <a:t>Fault Tolerance</a:t>
            </a:r>
          </a:p>
          <a:p>
            <a:pPr>
              <a:lnSpc>
                <a:spcPct val="150000"/>
              </a:lnSpc>
            </a:pPr>
            <a:r>
              <a:rPr lang="en-US" sz="2800" dirty="0" smtClean="0">
                <a:solidFill>
                  <a:schemeClr val="tx2"/>
                </a:solidFill>
              </a:rPr>
              <a:t>Lost at Sea 2007</a:t>
            </a:r>
            <a:endParaRPr lang="en-US" sz="2800" dirty="0">
              <a:solidFill>
                <a:schemeClr val="tx2"/>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29200" y="2590800"/>
            <a:ext cx="4081202" cy="2904131"/>
          </a:xfrm>
          <a:prstGeom prst="rect">
            <a:avLst/>
          </a:prstGeom>
        </p:spPr>
      </p:pic>
      <p:sp>
        <p:nvSpPr>
          <p:cNvPr id="12" name="TextBox 11"/>
          <p:cNvSpPr txBox="1"/>
          <p:nvPr/>
        </p:nvSpPr>
        <p:spPr>
          <a:xfrm>
            <a:off x="6325774" y="5466795"/>
            <a:ext cx="2198038" cy="954107"/>
          </a:xfrm>
          <a:prstGeom prst="rect">
            <a:avLst/>
          </a:prstGeom>
          <a:noFill/>
        </p:spPr>
        <p:txBody>
          <a:bodyPr wrap="none" rtlCol="0">
            <a:spAutoFit/>
          </a:bodyPr>
          <a:lstStyle/>
          <a:p>
            <a:pPr algn="ctr"/>
            <a:r>
              <a:rPr lang="en-US" sz="2400" dirty="0" smtClean="0">
                <a:solidFill>
                  <a:schemeClr val="tx2"/>
                </a:solidFill>
                <a:latin typeface="Helvetica Neue Light" charset="0"/>
                <a:ea typeface="Helvetica Neue Light" charset="0"/>
                <a:cs typeface="Helvetica Neue Light" charset="0"/>
              </a:rPr>
              <a:t>Jim Gray </a:t>
            </a:r>
          </a:p>
          <a:p>
            <a:pPr algn="ctr"/>
            <a:r>
              <a:rPr lang="en-US" sz="1600" dirty="0" smtClean="0">
                <a:solidFill>
                  <a:schemeClr val="tx2"/>
                </a:solidFill>
                <a:latin typeface="Helvetica Neue Light" charset="0"/>
                <a:ea typeface="Helvetica Neue Light" charset="0"/>
                <a:cs typeface="Helvetica Neue Light" charset="0"/>
              </a:rPr>
              <a:t>Turing Award Winner</a:t>
            </a:r>
          </a:p>
          <a:p>
            <a:pPr algn="ctr"/>
            <a:r>
              <a:rPr lang="en-US" sz="1600" dirty="0">
                <a:solidFill>
                  <a:schemeClr val="tx2"/>
                </a:solidFill>
                <a:latin typeface="Helvetica Neue Light" charset="0"/>
                <a:ea typeface="Helvetica Neue Light" charset="0"/>
                <a:cs typeface="Helvetica Neue Light" charset="0"/>
              </a:rPr>
              <a:t>First </a:t>
            </a:r>
            <a:r>
              <a:rPr lang="en-US" sz="1600" dirty="0" smtClean="0">
                <a:solidFill>
                  <a:schemeClr val="tx2"/>
                </a:solidFill>
                <a:latin typeface="Helvetica Neue Light" charset="0"/>
                <a:ea typeface="Helvetica Neue Light" charset="0"/>
                <a:cs typeface="Helvetica Neue Light" charset="0"/>
              </a:rPr>
              <a:t>Berkeley </a:t>
            </a:r>
            <a:r>
              <a:rPr lang="en-US" sz="1600" dirty="0">
                <a:solidFill>
                  <a:schemeClr val="tx2"/>
                </a:solidFill>
                <a:latin typeface="Helvetica Neue Light" charset="0"/>
                <a:ea typeface="Helvetica Neue Light" charset="0"/>
                <a:cs typeface="Helvetica Neue Light" charset="0"/>
              </a:rPr>
              <a:t>CS PhD </a:t>
            </a:r>
          </a:p>
        </p:txBody>
      </p:sp>
    </p:spTree>
    <p:extLst>
      <p:ext uri="{BB962C8B-B14F-4D97-AF65-F5344CB8AC3E}">
        <p14:creationId xmlns:p14="http://schemas.microsoft.com/office/powerpoint/2010/main" val="97047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1000"/>
                                        <p:tgtEl>
                                          <p:spTgt spid="1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1">
                                            <p:txEl>
                                              <p:pRg st="0" end="0"/>
                                            </p:txEl>
                                          </p:spTgt>
                                        </p:tgtEl>
                                        <p:attrNameLst>
                                          <p:attrName>style.visibility</p:attrName>
                                        </p:attrNameLst>
                                      </p:cBhvr>
                                      <p:to>
                                        <p:strVal val="visible"/>
                                      </p:to>
                                    </p:set>
                                    <p:animEffect transition="in" filter="fade">
                                      <p:cBhvr>
                                        <p:cTn id="14" dur="500"/>
                                        <p:tgtEl>
                                          <p:spTgt spid="12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build="p"/>
      <p:bldP spid="122" grpId="0" animBg="1"/>
      <p:bldP spid="1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0"/>
            <a:ext cx="9142408" cy="47498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59DAE2C8-2B53-2447-8AF9-82D5064DCC05}" type="slidenum">
                <a:rPr lang="en-US" sz="900" b="1" smtClean="0">
                  <a:solidFill>
                    <a:schemeClr val="bg1"/>
                  </a:solidFill>
                </a:rPr>
                <a:t>13</a:t>
              </a:fld>
              <a:endParaRPr lang="en-US" sz="900" b="1" dirty="0">
                <a:solidFill>
                  <a:schemeClr val="bg1"/>
                </a:solidFill>
              </a:endParaRPr>
            </a:p>
          </p:txBody>
        </p:sp>
      </p:grpSp>
      <p:sp>
        <p:nvSpPr>
          <p:cNvPr id="120" name="Title 1"/>
          <p:cNvSpPr>
            <a:spLocks noGrp="1"/>
          </p:cNvSpPr>
          <p:nvPr>
            <p:ph type="title"/>
          </p:nvPr>
        </p:nvSpPr>
        <p:spPr>
          <a:xfrm>
            <a:off x="457200" y="671403"/>
            <a:ext cx="8229600" cy="523220"/>
          </a:xfrm>
        </p:spPr>
        <p:txBody>
          <a:bodyPr>
            <a:spAutoFit/>
          </a:bodyPr>
          <a:lstStyle/>
          <a:p>
            <a:r>
              <a:rPr lang="is-IS" dirty="0" smtClean="0">
                <a:solidFill>
                  <a:schemeClr val="tx2"/>
                </a:solidFill>
              </a:rPr>
              <a:t>…</a:t>
            </a:r>
            <a:r>
              <a:rPr lang="en-US" dirty="0" smtClean="0">
                <a:solidFill>
                  <a:schemeClr val="tx2"/>
                </a:solidFill>
              </a:rPr>
              <a:t> also the Fourth Paradigm</a:t>
            </a:r>
            <a:endParaRPr lang="en-US" dirty="0">
              <a:solidFill>
                <a:schemeClr val="tx2"/>
              </a:solidFill>
            </a:endParaRPr>
          </a:p>
        </p:txBody>
      </p:sp>
      <p:sp>
        <p:nvSpPr>
          <p:cNvPr id="1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22" name="Rectangle 1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Content Placeholder 2"/>
          <p:cNvSpPr txBox="1">
            <a:spLocks/>
          </p:cNvSpPr>
          <p:nvPr/>
        </p:nvSpPr>
        <p:spPr>
          <a:xfrm>
            <a:off x="607315" y="1752600"/>
            <a:ext cx="4574285" cy="44932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800" dirty="0">
              <a:solidFill>
                <a:schemeClr val="tx2"/>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29200" y="2590800"/>
            <a:ext cx="4081202" cy="2904131"/>
          </a:xfrm>
          <a:prstGeom prst="rect">
            <a:avLst/>
          </a:prstGeom>
        </p:spPr>
      </p:pic>
      <p:sp>
        <p:nvSpPr>
          <p:cNvPr id="12" name="TextBox 11"/>
          <p:cNvSpPr txBox="1"/>
          <p:nvPr/>
        </p:nvSpPr>
        <p:spPr>
          <a:xfrm>
            <a:off x="6325774" y="5466795"/>
            <a:ext cx="2198038" cy="954107"/>
          </a:xfrm>
          <a:prstGeom prst="rect">
            <a:avLst/>
          </a:prstGeom>
          <a:noFill/>
        </p:spPr>
        <p:txBody>
          <a:bodyPr wrap="none" rtlCol="0">
            <a:spAutoFit/>
          </a:bodyPr>
          <a:lstStyle/>
          <a:p>
            <a:pPr algn="ctr"/>
            <a:r>
              <a:rPr lang="en-US" sz="2400" dirty="0" smtClean="0">
                <a:solidFill>
                  <a:schemeClr val="tx2"/>
                </a:solidFill>
                <a:latin typeface="Helvetica Neue Light" charset="0"/>
                <a:ea typeface="Helvetica Neue Light" charset="0"/>
                <a:cs typeface="Helvetica Neue Light" charset="0"/>
              </a:rPr>
              <a:t>Jim Gray </a:t>
            </a:r>
          </a:p>
          <a:p>
            <a:pPr algn="ctr"/>
            <a:r>
              <a:rPr lang="en-US" sz="1600" dirty="0" smtClean="0">
                <a:solidFill>
                  <a:schemeClr val="tx2"/>
                </a:solidFill>
                <a:latin typeface="Helvetica Neue Light" charset="0"/>
                <a:ea typeface="Helvetica Neue Light" charset="0"/>
                <a:cs typeface="Helvetica Neue Light" charset="0"/>
              </a:rPr>
              <a:t>Turing Award Winner</a:t>
            </a:r>
          </a:p>
          <a:p>
            <a:pPr algn="ctr"/>
            <a:r>
              <a:rPr lang="en-US" sz="1600" dirty="0">
                <a:solidFill>
                  <a:schemeClr val="tx2"/>
                </a:solidFill>
                <a:latin typeface="Helvetica Neue Light" charset="0"/>
                <a:ea typeface="Helvetica Neue Light" charset="0"/>
                <a:cs typeface="Helvetica Neue Light" charset="0"/>
              </a:rPr>
              <a:t>First </a:t>
            </a:r>
            <a:r>
              <a:rPr lang="en-US" sz="1600" dirty="0" smtClean="0">
                <a:solidFill>
                  <a:schemeClr val="tx2"/>
                </a:solidFill>
                <a:latin typeface="Helvetica Neue Light" charset="0"/>
                <a:ea typeface="Helvetica Neue Light" charset="0"/>
                <a:cs typeface="Helvetica Neue Light" charset="0"/>
              </a:rPr>
              <a:t>Berkeley </a:t>
            </a:r>
            <a:r>
              <a:rPr lang="en-US" sz="1600" dirty="0">
                <a:solidFill>
                  <a:schemeClr val="tx2"/>
                </a:solidFill>
                <a:latin typeface="Helvetica Neue Light" charset="0"/>
                <a:ea typeface="Helvetica Neue Light" charset="0"/>
                <a:cs typeface="Helvetica Neue Light" charset="0"/>
              </a:rPr>
              <a:t>CS PhD </a:t>
            </a:r>
          </a:p>
        </p:txBody>
      </p:sp>
      <p:pic>
        <p:nvPicPr>
          <p:cNvPr id="13" name="Picture 12"/>
          <p:cNvPicPr>
            <a:picLocks noChangeAspect="1"/>
          </p:cNvPicPr>
          <p:nvPr/>
        </p:nvPicPr>
        <p:blipFill>
          <a:blip r:embed="rId4"/>
          <a:stretch>
            <a:fillRect/>
          </a:stretch>
        </p:blipFill>
        <p:spPr>
          <a:xfrm>
            <a:off x="1354238" y="1683517"/>
            <a:ext cx="2949839" cy="4260083"/>
          </a:xfrm>
          <a:prstGeom prst="rect">
            <a:avLst/>
          </a:prstGeom>
        </p:spPr>
      </p:pic>
    </p:spTree>
    <p:extLst>
      <p:ext uri="{BB962C8B-B14F-4D97-AF65-F5344CB8AC3E}">
        <p14:creationId xmlns:p14="http://schemas.microsoft.com/office/powerpoint/2010/main" val="50614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1000"/>
                                        <p:tgtEl>
                                          <p:spTgt spid="1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1">
                                            <p:txEl>
                                              <p:pRg st="0" end="0"/>
                                            </p:txEl>
                                          </p:spTgt>
                                        </p:tgtEl>
                                        <p:attrNameLst>
                                          <p:attrName>style.visibility</p:attrName>
                                        </p:attrNameLst>
                                      </p:cBhvr>
                                      <p:to>
                                        <p:strVal val="visible"/>
                                      </p:to>
                                    </p:set>
                                    <p:animEffect transition="in" filter="fade">
                                      <p:cBhvr>
                                        <p:cTn id="14" dur="500"/>
                                        <p:tgtEl>
                                          <p:spTgt spid="121">
                                            <p:txEl>
                                              <p:pRg st="0" end="0"/>
                                            </p:txEl>
                                          </p:spTgt>
                                        </p:tgtEl>
                                      </p:cBhvr>
                                    </p:animEffect>
                                  </p:childTnLst>
                                </p:cTn>
                              </p:par>
                            </p:childTnLst>
                          </p:cTn>
                        </p:par>
                        <p:par>
                          <p:cTn id="15" fill="hold">
                            <p:stCondLst>
                              <p:cond delay="1500"/>
                            </p:stCondLst>
                            <p:childTnLst>
                              <p:par>
                                <p:cTn id="16" presetID="10" presetClass="entr" presetSubtype="0" fill="hold" grpId="0" nodeType="afterEffect" nodePh="1">
                                  <p:stCondLst>
                                    <p:cond delay="0"/>
                                  </p:stCondLst>
                                  <p:endCondLst>
                                    <p:cond evt="begin" delay="0">
                                      <p:tn val="16"/>
                                    </p:cond>
                                  </p:end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childTnLst>
                          </p:cTn>
                        </p:par>
                        <p:par>
                          <p:cTn id="19" fill="hold">
                            <p:stCondLst>
                              <p:cond delay="2000"/>
                            </p:stCondLst>
                            <p:childTnLst>
                              <p:par>
                                <p:cTn id="20" presetID="9"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build="p"/>
      <p:bldP spid="122" grpId="0" animBg="1"/>
      <p:bldP spid="1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0"/>
            <a:ext cx="9142408" cy="47498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F8A2164C-86C6-824E-8D96-CD233B0D9A6E}" type="slidenum">
                <a:rPr lang="en-US" sz="900" b="1" smtClean="0">
                  <a:solidFill>
                    <a:schemeClr val="bg1"/>
                  </a:solidFill>
                </a:rPr>
                <a:t>14</a:t>
              </a:fld>
              <a:endParaRPr lang="en-US" sz="900" b="1" dirty="0">
                <a:solidFill>
                  <a:schemeClr val="bg1"/>
                </a:solidFill>
              </a:endParaRPr>
            </a:p>
          </p:txBody>
        </p:sp>
      </p:grpSp>
      <p:sp>
        <p:nvSpPr>
          <p:cNvPr id="120" name="Title 1"/>
          <p:cNvSpPr>
            <a:spLocks noGrp="1"/>
          </p:cNvSpPr>
          <p:nvPr>
            <p:ph type="title"/>
          </p:nvPr>
        </p:nvSpPr>
        <p:spPr>
          <a:xfrm>
            <a:off x="457200" y="671403"/>
            <a:ext cx="8229600" cy="523220"/>
          </a:xfrm>
        </p:spPr>
        <p:txBody>
          <a:bodyPr>
            <a:spAutoFit/>
          </a:bodyPr>
          <a:lstStyle/>
          <a:p>
            <a:r>
              <a:rPr lang="is-IS" dirty="0" smtClean="0">
                <a:solidFill>
                  <a:schemeClr val="tx2"/>
                </a:solidFill>
              </a:rPr>
              <a:t>…</a:t>
            </a:r>
            <a:r>
              <a:rPr lang="en-US" dirty="0" smtClean="0">
                <a:solidFill>
                  <a:schemeClr val="tx2"/>
                </a:solidFill>
              </a:rPr>
              <a:t> also the Fourth Paradigm</a:t>
            </a:r>
            <a:endParaRPr lang="en-US" dirty="0">
              <a:solidFill>
                <a:schemeClr val="tx2"/>
              </a:solidFill>
            </a:endParaRPr>
          </a:p>
        </p:txBody>
      </p:sp>
      <p:sp>
        <p:nvSpPr>
          <p:cNvPr id="1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22" name="Rectangle 1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Content Placeholder 2"/>
          <p:cNvSpPr txBox="1">
            <a:spLocks/>
          </p:cNvSpPr>
          <p:nvPr/>
        </p:nvSpPr>
        <p:spPr>
          <a:xfrm>
            <a:off x="607315" y="1752600"/>
            <a:ext cx="4574285" cy="44932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800" dirty="0">
              <a:solidFill>
                <a:schemeClr val="tx2"/>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29200" y="2590800"/>
            <a:ext cx="4081202" cy="2904131"/>
          </a:xfrm>
          <a:prstGeom prst="rect">
            <a:avLst/>
          </a:prstGeom>
        </p:spPr>
      </p:pic>
      <p:sp>
        <p:nvSpPr>
          <p:cNvPr id="12" name="TextBox 11"/>
          <p:cNvSpPr txBox="1"/>
          <p:nvPr/>
        </p:nvSpPr>
        <p:spPr>
          <a:xfrm>
            <a:off x="6325774" y="5466795"/>
            <a:ext cx="2198038" cy="954107"/>
          </a:xfrm>
          <a:prstGeom prst="rect">
            <a:avLst/>
          </a:prstGeom>
          <a:noFill/>
        </p:spPr>
        <p:txBody>
          <a:bodyPr wrap="none" rtlCol="0">
            <a:spAutoFit/>
          </a:bodyPr>
          <a:lstStyle/>
          <a:p>
            <a:pPr algn="ctr"/>
            <a:r>
              <a:rPr lang="en-US" sz="2400" dirty="0" smtClean="0">
                <a:solidFill>
                  <a:schemeClr val="tx2"/>
                </a:solidFill>
                <a:latin typeface="Helvetica Neue Light" charset="0"/>
                <a:ea typeface="Helvetica Neue Light" charset="0"/>
                <a:cs typeface="Helvetica Neue Light" charset="0"/>
              </a:rPr>
              <a:t>Jim Gray </a:t>
            </a:r>
          </a:p>
          <a:p>
            <a:pPr algn="ctr"/>
            <a:r>
              <a:rPr lang="en-US" sz="1600" dirty="0" smtClean="0">
                <a:solidFill>
                  <a:schemeClr val="tx2"/>
                </a:solidFill>
                <a:latin typeface="Helvetica Neue Light" charset="0"/>
                <a:ea typeface="Helvetica Neue Light" charset="0"/>
                <a:cs typeface="Helvetica Neue Light" charset="0"/>
              </a:rPr>
              <a:t>Turing Award Winner</a:t>
            </a:r>
          </a:p>
          <a:p>
            <a:pPr algn="ctr"/>
            <a:r>
              <a:rPr lang="en-US" sz="1600" dirty="0">
                <a:solidFill>
                  <a:schemeClr val="tx2"/>
                </a:solidFill>
                <a:latin typeface="Helvetica Neue Light" charset="0"/>
                <a:ea typeface="Helvetica Neue Light" charset="0"/>
                <a:cs typeface="Helvetica Neue Light" charset="0"/>
              </a:rPr>
              <a:t>First </a:t>
            </a:r>
            <a:r>
              <a:rPr lang="en-US" sz="1600" dirty="0" smtClean="0">
                <a:solidFill>
                  <a:schemeClr val="tx2"/>
                </a:solidFill>
                <a:latin typeface="Helvetica Neue Light" charset="0"/>
                <a:ea typeface="Helvetica Neue Light" charset="0"/>
                <a:cs typeface="Helvetica Neue Light" charset="0"/>
              </a:rPr>
              <a:t>Berkeley </a:t>
            </a:r>
            <a:r>
              <a:rPr lang="en-US" sz="1600" dirty="0">
                <a:solidFill>
                  <a:schemeClr val="tx2"/>
                </a:solidFill>
                <a:latin typeface="Helvetica Neue Light" charset="0"/>
                <a:ea typeface="Helvetica Neue Light" charset="0"/>
                <a:cs typeface="Helvetica Neue Light" charset="0"/>
              </a:rPr>
              <a:t>CS PhD </a:t>
            </a:r>
          </a:p>
        </p:txBody>
      </p:sp>
      <p:pic>
        <p:nvPicPr>
          <p:cNvPr id="13" name="Picture 12"/>
          <p:cNvPicPr>
            <a:picLocks noChangeAspect="1"/>
          </p:cNvPicPr>
          <p:nvPr/>
        </p:nvPicPr>
        <p:blipFill>
          <a:blip r:embed="rId4"/>
          <a:stretch>
            <a:fillRect/>
          </a:stretch>
        </p:blipFill>
        <p:spPr>
          <a:xfrm>
            <a:off x="5373323" y="3531285"/>
            <a:ext cx="570277" cy="823580"/>
          </a:xfrm>
          <a:prstGeom prst="rect">
            <a:avLst/>
          </a:prstGeom>
        </p:spPr>
      </p:pic>
      <p:grpSp>
        <p:nvGrpSpPr>
          <p:cNvPr id="14" name="Group 13"/>
          <p:cNvGrpSpPr/>
          <p:nvPr/>
        </p:nvGrpSpPr>
        <p:grpSpPr>
          <a:xfrm>
            <a:off x="377027" y="1841075"/>
            <a:ext cx="3752982" cy="1713592"/>
            <a:chOff x="577806" y="1826289"/>
            <a:chExt cx="3752982" cy="1713592"/>
          </a:xfrm>
        </p:grpSpPr>
        <p:pic>
          <p:nvPicPr>
            <p:cNvPr id="15" name="Picture 14" descr="D033039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77806" y="1833001"/>
              <a:ext cx="1288160" cy="17068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1866652" y="1826289"/>
              <a:ext cx="2464136" cy="584775"/>
            </a:xfrm>
            <a:prstGeom prst="rect">
              <a:avLst/>
            </a:prstGeom>
            <a:noFill/>
          </p:spPr>
          <p:txBody>
            <a:bodyPr wrap="none" rtlCol="0">
              <a:spAutoFit/>
            </a:bodyPr>
            <a:lstStyle/>
            <a:p>
              <a:r>
                <a:rPr lang="en-US" sz="3200" dirty="0" smtClean="0">
                  <a:latin typeface="Helvetica Neue Light" charset="0"/>
                  <a:ea typeface="Helvetica Neue Light" charset="0"/>
                  <a:cs typeface="Helvetica Neue Light" charset="0"/>
                </a:rPr>
                <a:t>Experimental</a:t>
              </a:r>
              <a:endParaRPr lang="en-US" sz="2000" dirty="0">
                <a:latin typeface="Helvetica Neue Light" charset="0"/>
                <a:ea typeface="Helvetica Neue Light" charset="0"/>
                <a:cs typeface="Helvetica Neue Light" charset="0"/>
              </a:endParaRPr>
            </a:p>
          </p:txBody>
        </p:sp>
      </p:grpSp>
      <p:grpSp>
        <p:nvGrpSpPr>
          <p:cNvPr id="17" name="Group 16"/>
          <p:cNvGrpSpPr/>
          <p:nvPr/>
        </p:nvGrpSpPr>
        <p:grpSpPr>
          <a:xfrm>
            <a:off x="837474" y="2807409"/>
            <a:ext cx="3457881" cy="1718310"/>
            <a:chOff x="895349" y="2730205"/>
            <a:chExt cx="3457881" cy="1718310"/>
          </a:xfrm>
        </p:grpSpPr>
        <p:pic>
          <p:nvPicPr>
            <p:cNvPr id="18" name="Picture 17" descr="bboard.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5349" y="2741635"/>
              <a:ext cx="1300228" cy="1706880"/>
            </a:xfrm>
            <a:prstGeom prst="rect">
              <a:avLst/>
            </a:prstGeom>
          </p:spPr>
        </p:pic>
        <p:sp>
          <p:nvSpPr>
            <p:cNvPr id="19" name="TextBox 18"/>
            <p:cNvSpPr txBox="1"/>
            <p:nvPr/>
          </p:nvSpPr>
          <p:spPr>
            <a:xfrm>
              <a:off x="2245922" y="2730205"/>
              <a:ext cx="2107308" cy="584775"/>
            </a:xfrm>
            <a:prstGeom prst="rect">
              <a:avLst/>
            </a:prstGeom>
            <a:noFill/>
          </p:spPr>
          <p:txBody>
            <a:bodyPr wrap="none" rtlCol="0">
              <a:spAutoFit/>
            </a:bodyPr>
            <a:lstStyle/>
            <a:p>
              <a:r>
                <a:rPr lang="en-US" sz="3200" dirty="0" smtClean="0">
                  <a:latin typeface="Helvetica Neue Light" charset="0"/>
                  <a:ea typeface="Helvetica Neue Light" charset="0"/>
                  <a:cs typeface="Helvetica Neue Light" charset="0"/>
                </a:rPr>
                <a:t>Theoretical</a:t>
              </a:r>
              <a:endParaRPr lang="en-US" sz="2000" dirty="0">
                <a:latin typeface="Helvetica Neue Light" charset="0"/>
                <a:ea typeface="Helvetica Neue Light" charset="0"/>
                <a:cs typeface="Helvetica Neue Light" charset="0"/>
              </a:endParaRPr>
            </a:p>
          </p:txBody>
        </p:sp>
      </p:grpSp>
      <p:grpSp>
        <p:nvGrpSpPr>
          <p:cNvPr id="20" name="Group 19"/>
          <p:cNvGrpSpPr/>
          <p:nvPr/>
        </p:nvGrpSpPr>
        <p:grpSpPr>
          <a:xfrm>
            <a:off x="1213385" y="3793247"/>
            <a:ext cx="3357289" cy="1706880"/>
            <a:chOff x="1224960" y="3448710"/>
            <a:chExt cx="3357289" cy="1706880"/>
          </a:xfrm>
        </p:grpSpPr>
        <p:pic>
          <p:nvPicPr>
            <p:cNvPr id="21" name="Picture 20" descr="ds.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24960" y="3448710"/>
              <a:ext cx="1291956" cy="1706880"/>
            </a:xfrm>
            <a:prstGeom prst="rect">
              <a:avLst/>
            </a:prstGeom>
          </p:spPr>
        </p:pic>
        <p:sp>
          <p:nvSpPr>
            <p:cNvPr id="22" name="TextBox 21"/>
            <p:cNvSpPr txBox="1"/>
            <p:nvPr/>
          </p:nvSpPr>
          <p:spPr>
            <a:xfrm>
              <a:off x="2570160" y="3448710"/>
              <a:ext cx="2012089" cy="584775"/>
            </a:xfrm>
            <a:prstGeom prst="rect">
              <a:avLst/>
            </a:prstGeom>
            <a:noFill/>
          </p:spPr>
          <p:txBody>
            <a:bodyPr wrap="none" rtlCol="0">
              <a:spAutoFit/>
            </a:bodyPr>
            <a:lstStyle/>
            <a:p>
              <a:r>
                <a:rPr lang="en-US" sz="3200" dirty="0" smtClean="0">
                  <a:latin typeface="Helvetica Neue Light" charset="0"/>
                  <a:ea typeface="Helvetica Neue Light" charset="0"/>
                  <a:cs typeface="Helvetica Neue Light" charset="0"/>
                </a:rPr>
                <a:t>Simulation</a:t>
              </a:r>
              <a:endParaRPr lang="en-US" sz="2000" dirty="0">
                <a:latin typeface="Helvetica Neue Light" charset="0"/>
                <a:ea typeface="Helvetica Neue Light" charset="0"/>
                <a:cs typeface="Helvetica Neue Light" charset="0"/>
              </a:endParaRPr>
            </a:p>
          </p:txBody>
        </p:sp>
      </p:grpSp>
      <p:grpSp>
        <p:nvGrpSpPr>
          <p:cNvPr id="23" name="Group 22"/>
          <p:cNvGrpSpPr/>
          <p:nvPr/>
        </p:nvGrpSpPr>
        <p:grpSpPr>
          <a:xfrm>
            <a:off x="1561810" y="4767656"/>
            <a:ext cx="3166600" cy="1706880"/>
            <a:chOff x="1546300" y="4443797"/>
            <a:chExt cx="3166600" cy="1706880"/>
          </a:xfrm>
        </p:grpSpPr>
        <p:pic>
          <p:nvPicPr>
            <p:cNvPr id="24" name="Picture 5" descr="sds"/>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546300" y="4443797"/>
              <a:ext cx="1382145" cy="17068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TextBox 24"/>
            <p:cNvSpPr txBox="1"/>
            <p:nvPr/>
          </p:nvSpPr>
          <p:spPr>
            <a:xfrm>
              <a:off x="2986145" y="4443797"/>
              <a:ext cx="1726755" cy="1077218"/>
            </a:xfrm>
            <a:prstGeom prst="rect">
              <a:avLst/>
            </a:prstGeom>
            <a:noFill/>
          </p:spPr>
          <p:txBody>
            <a:bodyPr wrap="none" rtlCol="0">
              <a:spAutoFit/>
            </a:bodyPr>
            <a:lstStyle/>
            <a:p>
              <a:r>
                <a:rPr lang="en-US" sz="3200" dirty="0" smtClean="0">
                  <a:solidFill>
                    <a:schemeClr val="tx2"/>
                  </a:solidFill>
                  <a:latin typeface="Helvetica Neue Light" charset="0"/>
                  <a:ea typeface="Helvetica Neue Light" charset="0"/>
                  <a:cs typeface="Helvetica Neue Light" charset="0"/>
                </a:rPr>
                <a:t>Data</a:t>
              </a:r>
            </a:p>
            <a:p>
              <a:r>
                <a:rPr lang="en-US" sz="3200" dirty="0" smtClean="0">
                  <a:solidFill>
                    <a:schemeClr val="tx2"/>
                  </a:solidFill>
                  <a:latin typeface="Helvetica Neue Light" charset="0"/>
                  <a:ea typeface="Helvetica Neue Light" charset="0"/>
                  <a:cs typeface="Helvetica Neue Light" charset="0"/>
                </a:rPr>
                <a:t>Intensive</a:t>
              </a:r>
              <a:endParaRPr lang="en-US" sz="2000" dirty="0">
                <a:solidFill>
                  <a:schemeClr val="tx2"/>
                </a:solidFill>
                <a:latin typeface="Helvetica Neue Light" charset="0"/>
                <a:ea typeface="Helvetica Neue Light" charset="0"/>
                <a:cs typeface="Helvetica Neue Light" charset="0"/>
              </a:endParaRPr>
            </a:p>
          </p:txBody>
        </p:sp>
      </p:grpSp>
    </p:spTree>
    <p:extLst>
      <p:ext uri="{BB962C8B-B14F-4D97-AF65-F5344CB8AC3E}">
        <p14:creationId xmlns:p14="http://schemas.microsoft.com/office/powerpoint/2010/main" val="154371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1000"/>
                                        <p:tgtEl>
                                          <p:spTgt spid="1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1">
                                            <p:txEl>
                                              <p:pRg st="0" end="0"/>
                                            </p:txEl>
                                          </p:spTgt>
                                        </p:tgtEl>
                                        <p:attrNameLst>
                                          <p:attrName>style.visibility</p:attrName>
                                        </p:attrNameLst>
                                      </p:cBhvr>
                                      <p:to>
                                        <p:strVal val="visible"/>
                                      </p:to>
                                    </p:set>
                                    <p:animEffect transition="in" filter="fade">
                                      <p:cBhvr>
                                        <p:cTn id="14" dur="500"/>
                                        <p:tgtEl>
                                          <p:spTgt spid="121">
                                            <p:txEl>
                                              <p:pRg st="0" end="0"/>
                                            </p:txEl>
                                          </p:spTgt>
                                        </p:tgtEl>
                                      </p:cBhvr>
                                    </p:animEffect>
                                  </p:childTnLst>
                                </p:cTn>
                              </p:par>
                            </p:childTnLst>
                          </p:cTn>
                        </p:par>
                        <p:par>
                          <p:cTn id="15" fill="hold">
                            <p:stCondLst>
                              <p:cond delay="1500"/>
                            </p:stCondLst>
                            <p:childTnLst>
                              <p:par>
                                <p:cTn id="16" presetID="10" presetClass="entr" presetSubtype="0" fill="hold" grpId="0" nodeType="afterEffect" nodePh="1">
                                  <p:stCondLst>
                                    <p:cond delay="0"/>
                                  </p:stCondLst>
                                  <p:endCondLst>
                                    <p:cond evt="begin" delay="0">
                                      <p:tn val="16"/>
                                    </p:cond>
                                  </p:end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build="p"/>
      <p:bldP spid="122" grpId="0" animBg="1"/>
      <p:bldP spid="1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0"/>
            <a:ext cx="9142408" cy="47498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B42464BC-46F4-0C44-9826-4974610EC4FA}" type="slidenum">
                <a:rPr lang="en-US" sz="900" b="1" smtClean="0">
                  <a:solidFill>
                    <a:schemeClr val="bg1"/>
                  </a:solidFill>
                </a:rPr>
                <a:t>15</a:t>
              </a:fld>
              <a:endParaRPr lang="en-US" sz="900" b="1" dirty="0">
                <a:solidFill>
                  <a:schemeClr val="bg1"/>
                </a:solidFill>
              </a:endParaRPr>
            </a:p>
          </p:txBody>
        </p:sp>
      </p:grpSp>
      <p:sp>
        <p:nvSpPr>
          <p:cNvPr id="1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Astronomy in the 4</a:t>
            </a:r>
            <a:r>
              <a:rPr lang="en-US" baseline="30000" dirty="0" smtClean="0">
                <a:solidFill>
                  <a:schemeClr val="tx2"/>
                </a:solidFill>
              </a:rPr>
              <a:t>th</a:t>
            </a:r>
            <a:r>
              <a:rPr lang="en-US" dirty="0" smtClean="0">
                <a:solidFill>
                  <a:schemeClr val="tx2"/>
                </a:solidFill>
              </a:rPr>
              <a:t> Paradigm</a:t>
            </a:r>
            <a:endParaRPr lang="en-US" dirty="0">
              <a:solidFill>
                <a:schemeClr val="tx2"/>
              </a:solidFill>
            </a:endParaRPr>
          </a:p>
        </p:txBody>
      </p:sp>
      <p:sp>
        <p:nvSpPr>
          <p:cNvPr id="1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22" name="Rectangle 1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Content Placeholder 2"/>
          <p:cNvSpPr txBox="1">
            <a:spLocks/>
          </p:cNvSpPr>
          <p:nvPr/>
        </p:nvSpPr>
        <p:spPr>
          <a:xfrm>
            <a:off x="607315" y="1752600"/>
            <a:ext cx="4574285" cy="44932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800" dirty="0" smtClean="0">
                <a:solidFill>
                  <a:schemeClr val="tx2"/>
                </a:solidFill>
              </a:rPr>
              <a:t> </a:t>
            </a:r>
            <a:endParaRPr lang="en-US" sz="2800" dirty="0">
              <a:solidFill>
                <a:schemeClr val="tx2"/>
              </a:solidFill>
            </a:endParaRPr>
          </a:p>
        </p:txBody>
      </p:sp>
      <p:grpSp>
        <p:nvGrpSpPr>
          <p:cNvPr id="13" name="Group 12"/>
          <p:cNvGrpSpPr/>
          <p:nvPr/>
        </p:nvGrpSpPr>
        <p:grpSpPr>
          <a:xfrm>
            <a:off x="467918" y="2536681"/>
            <a:ext cx="2686954" cy="2625073"/>
            <a:chOff x="297264" y="2869396"/>
            <a:chExt cx="2686954" cy="2625073"/>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327" y="2869396"/>
              <a:ext cx="2000828" cy="1794076"/>
            </a:xfrm>
            <a:prstGeom prst="rect">
              <a:avLst/>
            </a:prstGeom>
          </p:spPr>
        </p:pic>
        <p:sp>
          <p:nvSpPr>
            <p:cNvPr id="15" name="TextBox 14"/>
            <p:cNvSpPr txBox="1"/>
            <p:nvPr/>
          </p:nvSpPr>
          <p:spPr>
            <a:xfrm>
              <a:off x="297264" y="4663472"/>
              <a:ext cx="2686954" cy="830997"/>
            </a:xfrm>
            <a:prstGeom prst="rect">
              <a:avLst/>
            </a:prstGeom>
            <a:noFill/>
          </p:spPr>
          <p:txBody>
            <a:bodyPr wrap="none" rtlCol="0">
              <a:spAutoFit/>
            </a:bodyPr>
            <a:lstStyle/>
            <a:p>
              <a:pPr algn="ctr"/>
              <a:r>
                <a:rPr lang="en-US" sz="2400" dirty="0" smtClean="0">
                  <a:solidFill>
                    <a:schemeClr val="tx2"/>
                  </a:solidFill>
                  <a:latin typeface="Helvetica Neue Light" charset="0"/>
                  <a:ea typeface="Helvetica Neue Light" charset="0"/>
                  <a:cs typeface="Helvetica Neue Light" charset="0"/>
                </a:rPr>
                <a:t>Sloan Digital </a:t>
              </a:r>
            </a:p>
            <a:p>
              <a:pPr algn="ctr"/>
              <a:r>
                <a:rPr lang="en-US" sz="2400" dirty="0" smtClean="0">
                  <a:solidFill>
                    <a:schemeClr val="tx2"/>
                  </a:solidFill>
                  <a:latin typeface="Helvetica Neue Light" charset="0"/>
                  <a:ea typeface="Helvetica Neue Light" charset="0"/>
                  <a:cs typeface="Helvetica Neue Light" charset="0"/>
                </a:rPr>
                <a:t>Sky Survey (SDSS)</a:t>
              </a:r>
            </a:p>
          </p:txBody>
        </p:sp>
      </p:grpSp>
      <p:grpSp>
        <p:nvGrpSpPr>
          <p:cNvPr id="16" name="Group 15"/>
          <p:cNvGrpSpPr/>
          <p:nvPr/>
        </p:nvGrpSpPr>
        <p:grpSpPr>
          <a:xfrm>
            <a:off x="3892700" y="2664410"/>
            <a:ext cx="1630464" cy="2736532"/>
            <a:chOff x="3605074" y="2325794"/>
            <a:chExt cx="1630464" cy="2736532"/>
          </a:xfrm>
        </p:grpSpPr>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5074" y="2325794"/>
              <a:ext cx="1630464" cy="1806608"/>
            </a:xfrm>
            <a:prstGeom prst="rect">
              <a:avLst/>
            </a:prstGeom>
          </p:spPr>
        </p:pic>
        <p:sp>
          <p:nvSpPr>
            <p:cNvPr id="18" name="TextBox 17"/>
            <p:cNvSpPr txBox="1"/>
            <p:nvPr/>
          </p:nvSpPr>
          <p:spPr>
            <a:xfrm>
              <a:off x="3693985" y="4231329"/>
              <a:ext cx="1452642" cy="830997"/>
            </a:xfrm>
            <a:prstGeom prst="rect">
              <a:avLst/>
            </a:prstGeom>
            <a:noFill/>
          </p:spPr>
          <p:txBody>
            <a:bodyPr wrap="none" rtlCol="0">
              <a:spAutoFit/>
            </a:bodyPr>
            <a:lstStyle/>
            <a:p>
              <a:pPr algn="ctr"/>
              <a:r>
                <a:rPr lang="en-US" sz="2400" dirty="0" smtClean="0">
                  <a:solidFill>
                    <a:schemeClr val="tx2"/>
                  </a:solidFill>
                  <a:latin typeface="Helvetica Neue Light" charset="0"/>
                  <a:ea typeface="Helvetica Neue Light" charset="0"/>
                  <a:cs typeface="Helvetica Neue Light" charset="0"/>
                </a:rPr>
                <a:t>Database</a:t>
              </a:r>
            </a:p>
            <a:p>
              <a:pPr algn="ctr"/>
              <a:r>
                <a:rPr lang="en-US" sz="2400" dirty="0" smtClean="0">
                  <a:solidFill>
                    <a:schemeClr val="tx2"/>
                  </a:solidFill>
                  <a:latin typeface="Helvetica Neue Light" charset="0"/>
                  <a:ea typeface="Helvetica Neue Light" charset="0"/>
                  <a:cs typeface="Helvetica Neue Light" charset="0"/>
                </a:rPr>
                <a:t>Systems</a:t>
              </a:r>
            </a:p>
          </p:txBody>
        </p:sp>
      </p:grpSp>
      <p:sp>
        <p:nvSpPr>
          <p:cNvPr id="19" name="TextBox 18"/>
          <p:cNvSpPr txBox="1"/>
          <p:nvPr/>
        </p:nvSpPr>
        <p:spPr>
          <a:xfrm>
            <a:off x="3090804" y="3182993"/>
            <a:ext cx="522900" cy="769441"/>
          </a:xfrm>
          <a:prstGeom prst="rect">
            <a:avLst/>
          </a:prstGeom>
          <a:noFill/>
        </p:spPr>
        <p:txBody>
          <a:bodyPr wrap="none" rtlCol="0">
            <a:spAutoFit/>
          </a:bodyPr>
          <a:lstStyle/>
          <a:p>
            <a:pPr algn="ctr"/>
            <a:r>
              <a:rPr lang="en-US" sz="4400" dirty="0">
                <a:solidFill>
                  <a:schemeClr val="tx2"/>
                </a:solidFill>
                <a:latin typeface="Helvetica Neue Light" charset="0"/>
                <a:ea typeface="Helvetica Neue Light" charset="0"/>
                <a:cs typeface="Helvetica Neue Light" charset="0"/>
              </a:rPr>
              <a:t>+</a:t>
            </a:r>
            <a:endParaRPr lang="en-US" sz="4400" dirty="0" smtClean="0">
              <a:solidFill>
                <a:schemeClr val="tx2"/>
              </a:solidFill>
              <a:latin typeface="Helvetica Neue Light" charset="0"/>
              <a:ea typeface="Helvetica Neue Light" charset="0"/>
              <a:cs typeface="Helvetica Neue Light" charset="0"/>
            </a:endParaRPr>
          </a:p>
        </p:txBody>
      </p:sp>
      <p:pic>
        <p:nvPicPr>
          <p:cNvPr id="20" name="Picture 19"/>
          <p:cNvPicPr>
            <a:picLocks noChangeAspect="1"/>
          </p:cNvPicPr>
          <p:nvPr/>
        </p:nvPicPr>
        <p:blipFill>
          <a:blip r:embed="rId5">
            <a:clrChange>
              <a:clrFrom>
                <a:srgbClr val="202020"/>
              </a:clrFrom>
              <a:clrTo>
                <a:srgbClr val="202020">
                  <a:alpha val="0"/>
                </a:srgbClr>
              </a:clrTo>
            </a:clrChange>
          </a:blip>
          <a:stretch>
            <a:fillRect/>
          </a:stretch>
        </p:blipFill>
        <p:spPr>
          <a:xfrm>
            <a:off x="6855516" y="3264518"/>
            <a:ext cx="1149937" cy="974523"/>
          </a:xfrm>
          <a:prstGeom prst="rect">
            <a:avLst/>
          </a:prstGeom>
        </p:spPr>
      </p:pic>
      <p:sp>
        <p:nvSpPr>
          <p:cNvPr id="21" name="TextBox 20"/>
          <p:cNvSpPr txBox="1"/>
          <p:nvPr/>
        </p:nvSpPr>
        <p:spPr>
          <a:xfrm>
            <a:off x="6149524" y="4392312"/>
            <a:ext cx="2561920" cy="707886"/>
          </a:xfrm>
          <a:prstGeom prst="rect">
            <a:avLst/>
          </a:prstGeom>
          <a:noFill/>
        </p:spPr>
        <p:txBody>
          <a:bodyPr wrap="none" rtlCol="0">
            <a:spAutoFit/>
          </a:bodyPr>
          <a:lstStyle/>
          <a:p>
            <a:pPr algn="ctr"/>
            <a:r>
              <a:rPr lang="en-US" sz="4000" dirty="0" smtClean="0">
                <a:solidFill>
                  <a:schemeClr val="tx2"/>
                </a:solidFill>
                <a:latin typeface="Helvetica Neue Light" charset="0"/>
                <a:ea typeface="Helvetica Neue Light" charset="0"/>
                <a:cs typeface="Helvetica Neue Light" charset="0"/>
              </a:rPr>
              <a:t>Sky Server</a:t>
            </a:r>
          </a:p>
        </p:txBody>
      </p:sp>
      <p:sp>
        <p:nvSpPr>
          <p:cNvPr id="22" name="Right Arrow 21"/>
          <p:cNvSpPr/>
          <p:nvPr/>
        </p:nvSpPr>
        <p:spPr bwMode="auto">
          <a:xfrm>
            <a:off x="5809785" y="3567713"/>
            <a:ext cx="339739" cy="301760"/>
          </a:xfrm>
          <a:prstGeom prst="rightArrow">
            <a:avLst/>
          </a:prstGeom>
          <a:solidFill>
            <a:schemeClr val="accent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Tree>
    <p:extLst>
      <p:ext uri="{BB962C8B-B14F-4D97-AF65-F5344CB8AC3E}">
        <p14:creationId xmlns:p14="http://schemas.microsoft.com/office/powerpoint/2010/main" val="207431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1000"/>
                                        <p:tgtEl>
                                          <p:spTgt spid="1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1">
                                            <p:txEl>
                                              <p:pRg st="0" end="0"/>
                                            </p:txEl>
                                          </p:spTgt>
                                        </p:tgtEl>
                                        <p:attrNameLst>
                                          <p:attrName>style.visibility</p:attrName>
                                        </p:attrNameLst>
                                      </p:cBhvr>
                                      <p:to>
                                        <p:strVal val="visible"/>
                                      </p:to>
                                    </p:set>
                                    <p:animEffect transition="in" filter="fade">
                                      <p:cBhvr>
                                        <p:cTn id="14" dur="500"/>
                                        <p:tgtEl>
                                          <p:spTgt spid="12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build="p"/>
      <p:bldP spid="122" grpId="0" animBg="1"/>
      <p:bldP spid="1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0"/>
            <a:ext cx="9142408" cy="47498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4257E3DB-7952-6549-9AD6-A13E28586A53}" type="slidenum">
                <a:rPr lang="en-US" sz="900" b="1" smtClean="0">
                  <a:solidFill>
                    <a:schemeClr val="bg1"/>
                  </a:solidFill>
                </a:rPr>
                <a:t>16</a:t>
              </a:fld>
              <a:endParaRPr lang="en-US" sz="900" b="1" dirty="0">
                <a:solidFill>
                  <a:schemeClr val="bg1"/>
                </a:solidFill>
              </a:endParaRPr>
            </a:p>
          </p:txBody>
        </p:sp>
      </p:grpSp>
      <p:sp>
        <p:nvSpPr>
          <p:cNvPr id="1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Astronomy in the 4</a:t>
            </a:r>
            <a:r>
              <a:rPr lang="en-US" baseline="30000" dirty="0" smtClean="0">
                <a:solidFill>
                  <a:schemeClr val="tx2"/>
                </a:solidFill>
              </a:rPr>
              <a:t>th</a:t>
            </a:r>
            <a:r>
              <a:rPr lang="en-US" dirty="0" smtClean="0">
                <a:solidFill>
                  <a:schemeClr val="tx2"/>
                </a:solidFill>
              </a:rPr>
              <a:t> Paradigm</a:t>
            </a:r>
            <a:endParaRPr lang="en-US" dirty="0">
              <a:solidFill>
                <a:schemeClr val="tx2"/>
              </a:solidFill>
            </a:endParaRPr>
          </a:p>
        </p:txBody>
      </p:sp>
      <p:sp>
        <p:nvSpPr>
          <p:cNvPr id="1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22" name="Rectangle 1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Content Placeholder 2"/>
          <p:cNvSpPr txBox="1">
            <a:spLocks/>
          </p:cNvSpPr>
          <p:nvPr/>
        </p:nvSpPr>
        <p:spPr>
          <a:xfrm>
            <a:off x="607315" y="1752600"/>
            <a:ext cx="4574285" cy="44932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800" dirty="0" smtClean="0">
                <a:solidFill>
                  <a:schemeClr val="tx2"/>
                </a:solidFill>
              </a:rPr>
              <a:t> </a:t>
            </a:r>
            <a:endParaRPr lang="en-US" sz="2800" dirty="0">
              <a:solidFill>
                <a:schemeClr val="tx2"/>
              </a:solidFill>
            </a:endParaRPr>
          </a:p>
        </p:txBody>
      </p:sp>
      <p:pic>
        <p:nvPicPr>
          <p:cNvPr id="23" name="Picture 22"/>
          <p:cNvPicPr>
            <a:picLocks noChangeAspect="1"/>
          </p:cNvPicPr>
          <p:nvPr/>
        </p:nvPicPr>
        <p:blipFill>
          <a:blip r:embed="rId3"/>
          <a:stretch>
            <a:fillRect/>
          </a:stretch>
        </p:blipFill>
        <p:spPr>
          <a:xfrm>
            <a:off x="1417546" y="1600200"/>
            <a:ext cx="6424656" cy="4461385"/>
          </a:xfrm>
          <a:prstGeom prst="rect">
            <a:avLst/>
          </a:prstGeom>
        </p:spPr>
      </p:pic>
    </p:spTree>
    <p:extLst>
      <p:ext uri="{BB962C8B-B14F-4D97-AF65-F5344CB8AC3E}">
        <p14:creationId xmlns:p14="http://schemas.microsoft.com/office/powerpoint/2010/main" val="107103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1000"/>
                                        <p:tgtEl>
                                          <p:spTgt spid="1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1">
                                            <p:txEl>
                                              <p:pRg st="0" end="0"/>
                                            </p:txEl>
                                          </p:spTgt>
                                        </p:tgtEl>
                                        <p:attrNameLst>
                                          <p:attrName>style.visibility</p:attrName>
                                        </p:attrNameLst>
                                      </p:cBhvr>
                                      <p:to>
                                        <p:strVal val="visible"/>
                                      </p:to>
                                    </p:set>
                                    <p:animEffect transition="in" filter="fade">
                                      <p:cBhvr>
                                        <p:cTn id="14" dur="500"/>
                                        <p:tgtEl>
                                          <p:spTgt spid="1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build="p"/>
      <p:bldP spid="1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scene3d>
              <a:camera prst="orthographicFront"/>
              <a:lightRig rig="threePt" dir="t"/>
            </a:scene3d>
            <a:sp3d extrusionH="57150">
              <a:bevelT w="38100" h="38100"/>
            </a:sp3d>
          </a:bodyPr>
          <a:lstStyle/>
          <a:p>
            <a:r>
              <a:rPr lang="en-US" sz="5400" dirty="0" smtClean="0">
                <a:solidFill>
                  <a:schemeClr val="tx2"/>
                </a:solidFill>
                <a:effectLst>
                  <a:outerShdw blurRad="50800" dist="76200" dir="2700000" algn="tl" rotWithShape="0">
                    <a:prstClr val="black">
                      <a:alpha val="40000"/>
                    </a:prstClr>
                  </a:outerShdw>
                </a:effectLst>
              </a:rPr>
              <a:t>Data is G</a:t>
            </a:r>
            <a:r>
              <a:rPr lang="en-US" sz="6000" dirty="0" smtClean="0">
                <a:solidFill>
                  <a:schemeClr val="tx2"/>
                </a:solidFill>
                <a:effectLst>
                  <a:outerShdw blurRad="50800" dist="76200" dir="2700000" algn="tl" rotWithShape="0">
                    <a:prstClr val="black">
                      <a:alpha val="40000"/>
                    </a:prstClr>
                  </a:outerShdw>
                </a:effectLst>
              </a:rPr>
              <a:t>r</a:t>
            </a:r>
            <a:r>
              <a:rPr lang="en-US" sz="6600" dirty="0" smtClean="0">
                <a:solidFill>
                  <a:schemeClr val="tx2"/>
                </a:solidFill>
                <a:effectLst>
                  <a:outerShdw blurRad="50800" dist="76200" dir="2700000" algn="tl" rotWithShape="0">
                    <a:prstClr val="black">
                      <a:alpha val="40000"/>
                    </a:prstClr>
                  </a:outerShdw>
                </a:effectLst>
              </a:rPr>
              <a:t>o</a:t>
            </a:r>
            <a:r>
              <a:rPr lang="en-US" sz="7200" dirty="0" smtClean="0">
                <a:solidFill>
                  <a:schemeClr val="tx2"/>
                </a:solidFill>
                <a:effectLst>
                  <a:outerShdw blurRad="50800" dist="76200" dir="2700000" algn="tl" rotWithShape="0">
                    <a:prstClr val="black">
                      <a:alpha val="40000"/>
                    </a:prstClr>
                  </a:outerShdw>
                </a:effectLst>
              </a:rPr>
              <a:t>w</a:t>
            </a:r>
            <a:r>
              <a:rPr lang="en-US" sz="8000" dirty="0" smtClean="0">
                <a:solidFill>
                  <a:schemeClr val="tx2"/>
                </a:solidFill>
                <a:effectLst>
                  <a:outerShdw blurRad="50800" dist="76200" dir="2700000" algn="tl" rotWithShape="0">
                    <a:prstClr val="black">
                      <a:alpha val="40000"/>
                    </a:prstClr>
                  </a:outerShdw>
                </a:effectLst>
              </a:rPr>
              <a:t>i</a:t>
            </a:r>
            <a:r>
              <a:rPr lang="en-US" sz="9600" dirty="0" smtClean="0">
                <a:solidFill>
                  <a:schemeClr val="tx2"/>
                </a:solidFill>
                <a:effectLst>
                  <a:outerShdw blurRad="50800" dist="76200" dir="2700000" algn="tl" rotWithShape="0">
                    <a:prstClr val="black">
                      <a:alpha val="40000"/>
                    </a:prstClr>
                  </a:outerShdw>
                </a:effectLst>
              </a:rPr>
              <a:t>n</a:t>
            </a:r>
            <a:r>
              <a:rPr lang="en-US" sz="13800" dirty="0" smtClean="0">
                <a:solidFill>
                  <a:schemeClr val="tx2"/>
                </a:solidFill>
                <a:effectLst>
                  <a:outerShdw blurRad="50800" dist="76200" dir="2700000" algn="tl" rotWithShape="0">
                    <a:prstClr val="black">
                      <a:alpha val="40000"/>
                    </a:prstClr>
                  </a:outerShdw>
                </a:effectLst>
              </a:rPr>
              <a:t>g</a:t>
            </a:r>
            <a:endParaRPr lang="en-US" sz="5400" dirty="0">
              <a:solidFill>
                <a:schemeClr val="tx2"/>
              </a:solidFill>
              <a:effectLst>
                <a:outerShdw blurRad="50800" dist="76200" dir="2700000" algn="tl" rotWithShape="0">
                  <a:prstClr val="black">
                    <a:alpha val="40000"/>
                  </a:prstClr>
                </a:outerShdw>
              </a:effectLst>
            </a:endParaRPr>
          </a:p>
        </p:txBody>
      </p:sp>
      <p:grpSp>
        <p:nvGrpSpPr>
          <p:cNvPr id="4" name="Group 3"/>
          <p:cNvGrpSpPr/>
          <p:nvPr/>
        </p:nvGrpSpPr>
        <p:grpSpPr>
          <a:xfrm>
            <a:off x="8577815" y="304800"/>
            <a:ext cx="300083" cy="247141"/>
            <a:chOff x="8577814" y="267642"/>
            <a:chExt cx="300083" cy="246708"/>
          </a:xfrm>
        </p:grpSpPr>
        <p:sp>
          <p:nvSpPr>
            <p:cNvPr id="5" name="Pentagon 4"/>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577814" y="267642"/>
              <a:ext cx="300083" cy="230428"/>
            </a:xfrm>
            <a:prstGeom prst="rect">
              <a:avLst/>
            </a:prstGeom>
            <a:noFill/>
          </p:spPr>
          <p:txBody>
            <a:bodyPr wrap="none" rtlCol="0">
              <a:spAutoFit/>
            </a:bodyPr>
            <a:lstStyle/>
            <a:p>
              <a:pPr algn="ctr"/>
              <a:fld id="{8BF88E0D-CEB2-FE44-829B-12DDD580DA03}" type="slidenum">
                <a:rPr lang="en-US" sz="900" b="1" smtClean="0">
                  <a:solidFill>
                    <a:schemeClr val="bg1"/>
                  </a:solidFill>
                </a:rPr>
                <a:t>17</a:t>
              </a:fld>
              <a:endParaRPr lang="en-US" sz="900" b="1" dirty="0">
                <a:solidFill>
                  <a:schemeClr val="bg1"/>
                </a:solidFill>
              </a:endParaRPr>
            </a:p>
          </p:txBody>
        </p:sp>
      </p:grpSp>
    </p:spTree>
    <p:extLst>
      <p:ext uri="{BB962C8B-B14F-4D97-AF65-F5344CB8AC3E}">
        <p14:creationId xmlns:p14="http://schemas.microsoft.com/office/powerpoint/2010/main" val="19029402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BCFF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82806" y="0"/>
            <a:ext cx="6778388" cy="6858000"/>
          </a:xfrm>
          <a:prstGeom prst="rect">
            <a:avLst/>
          </a:prstGeom>
        </p:spPr>
      </p:pic>
      <p:sp>
        <p:nvSpPr>
          <p:cNvPr id="9" name="Rectangle 8"/>
          <p:cNvSpPr/>
          <p:nvPr/>
        </p:nvSpPr>
        <p:spPr>
          <a:xfrm>
            <a:off x="0" y="6629400"/>
            <a:ext cx="4409284" cy="276999"/>
          </a:xfrm>
          <a:prstGeom prst="rect">
            <a:avLst/>
          </a:prstGeom>
        </p:spPr>
        <p:txBody>
          <a:bodyPr wrap="none">
            <a:spAutoFit/>
          </a:bodyPr>
          <a:lstStyle/>
          <a:p>
            <a:pPr fontAlgn="base">
              <a:spcBef>
                <a:spcPct val="0"/>
              </a:spcBef>
              <a:spcAft>
                <a:spcPct val="0"/>
              </a:spcAft>
            </a:pPr>
            <a:r>
              <a:rPr lang="en-US" sz="1200" dirty="0">
                <a:solidFill>
                  <a:schemeClr val="tx2"/>
                </a:solidFill>
                <a:latin typeface="Helvetica Neue Light" charset="0"/>
                <a:ea typeface="Helvetica Neue Light" charset="0"/>
                <a:cs typeface="Helvetica Neue Light" charset="0"/>
              </a:rPr>
              <a:t>https://</a:t>
            </a:r>
            <a:r>
              <a:rPr lang="en-US" sz="1200" dirty="0" err="1">
                <a:solidFill>
                  <a:schemeClr val="tx2"/>
                </a:solidFill>
                <a:latin typeface="Helvetica Neue Light" charset="0"/>
                <a:ea typeface="Helvetica Neue Light" charset="0"/>
                <a:cs typeface="Helvetica Neue Light" charset="0"/>
              </a:rPr>
              <a:t>www.domo.com</a:t>
            </a:r>
            <a:r>
              <a:rPr lang="en-US" sz="1200" dirty="0">
                <a:solidFill>
                  <a:schemeClr val="tx2"/>
                </a:solidFill>
                <a:latin typeface="Helvetica Neue Light" charset="0"/>
                <a:ea typeface="Helvetica Neue Light" charset="0"/>
                <a:cs typeface="Helvetica Neue Light" charset="0"/>
              </a:rPr>
              <a:t>/blog/2016/06/data-never-sleeps-4-0/</a:t>
            </a:r>
          </a:p>
        </p:txBody>
      </p:sp>
      <p:grpSp>
        <p:nvGrpSpPr>
          <p:cNvPr id="4" name="Group 3"/>
          <p:cNvGrpSpPr/>
          <p:nvPr/>
        </p:nvGrpSpPr>
        <p:grpSpPr>
          <a:xfrm>
            <a:off x="8561785" y="304800"/>
            <a:ext cx="332143" cy="247141"/>
            <a:chOff x="8561784" y="267642"/>
            <a:chExt cx="332143" cy="246708"/>
          </a:xfrm>
        </p:grpSpPr>
        <p:sp>
          <p:nvSpPr>
            <p:cNvPr id="5" name="Pentagon 4"/>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561784" y="267642"/>
              <a:ext cx="332143" cy="230428"/>
            </a:xfrm>
            <a:prstGeom prst="rect">
              <a:avLst/>
            </a:prstGeom>
            <a:noFill/>
          </p:spPr>
          <p:txBody>
            <a:bodyPr wrap="none" rtlCol="0">
              <a:spAutoFit/>
            </a:bodyPr>
            <a:lstStyle/>
            <a:p>
              <a:pPr algn="ctr"/>
              <a:fld id="{1A41C544-7856-5440-B8C3-EF569C770459}" type="slidenum">
                <a:rPr lang="en-US" sz="900" b="1" smtClean="0">
                  <a:solidFill>
                    <a:schemeClr val="bg1"/>
                  </a:solidFill>
                </a:rPr>
                <a:t>18</a:t>
              </a:fld>
              <a:endParaRPr lang="en-US" sz="900" b="1" dirty="0">
                <a:solidFill>
                  <a:schemeClr val="bg1"/>
                </a:solidFill>
              </a:endParaRPr>
            </a:p>
          </p:txBody>
        </p:sp>
      </p:grpSp>
    </p:spTree>
    <p:extLst>
      <p:ext uri="{BB962C8B-B14F-4D97-AF65-F5344CB8AC3E}">
        <p14:creationId xmlns:p14="http://schemas.microsoft.com/office/powerpoint/2010/main" val="10311494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BCFF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82806" y="0"/>
            <a:ext cx="6778388" cy="6858000"/>
          </a:xfrm>
          <a:prstGeom prst="rect">
            <a:avLst/>
          </a:prstGeom>
        </p:spPr>
      </p:pic>
      <p:sp>
        <p:nvSpPr>
          <p:cNvPr id="9" name="Rectangle 8"/>
          <p:cNvSpPr/>
          <p:nvPr/>
        </p:nvSpPr>
        <p:spPr>
          <a:xfrm>
            <a:off x="0" y="6629400"/>
            <a:ext cx="4409284" cy="276999"/>
          </a:xfrm>
          <a:prstGeom prst="rect">
            <a:avLst/>
          </a:prstGeom>
        </p:spPr>
        <p:txBody>
          <a:bodyPr wrap="none">
            <a:spAutoFit/>
          </a:bodyPr>
          <a:lstStyle/>
          <a:p>
            <a:pPr fontAlgn="base">
              <a:spcBef>
                <a:spcPct val="0"/>
              </a:spcBef>
              <a:spcAft>
                <a:spcPct val="0"/>
              </a:spcAft>
            </a:pPr>
            <a:r>
              <a:rPr lang="en-US" sz="1200" dirty="0">
                <a:solidFill>
                  <a:srgbClr val="44546A"/>
                </a:solidFill>
                <a:latin typeface="Helvetica Neue Light" charset="0"/>
                <a:ea typeface="Helvetica Neue Light" charset="0"/>
                <a:cs typeface="Helvetica Neue Light" charset="0"/>
              </a:rPr>
              <a:t>https://</a:t>
            </a:r>
            <a:r>
              <a:rPr lang="en-US" sz="1200" dirty="0" err="1">
                <a:solidFill>
                  <a:srgbClr val="44546A"/>
                </a:solidFill>
                <a:latin typeface="Helvetica Neue Light" charset="0"/>
                <a:ea typeface="Helvetica Neue Light" charset="0"/>
                <a:cs typeface="Helvetica Neue Light" charset="0"/>
              </a:rPr>
              <a:t>www.domo.com</a:t>
            </a:r>
            <a:r>
              <a:rPr lang="en-US" sz="1200" dirty="0">
                <a:solidFill>
                  <a:srgbClr val="44546A"/>
                </a:solidFill>
                <a:latin typeface="Helvetica Neue Light" charset="0"/>
                <a:ea typeface="Helvetica Neue Light" charset="0"/>
                <a:cs typeface="Helvetica Neue Light" charset="0"/>
              </a:rPr>
              <a:t>/blog/2016/06/data-never-sleeps-4-0/</a:t>
            </a:r>
          </a:p>
        </p:txBody>
      </p:sp>
      <p:sp>
        <p:nvSpPr>
          <p:cNvPr id="2" name="Oval 1"/>
          <p:cNvSpPr/>
          <p:nvPr/>
        </p:nvSpPr>
        <p:spPr bwMode="auto">
          <a:xfrm rot="20335251">
            <a:off x="5344671" y="1744462"/>
            <a:ext cx="3200400" cy="1502254"/>
          </a:xfrm>
          <a:prstGeom prst="ellipse">
            <a:avLst/>
          </a:prstGeom>
          <a:solidFill>
            <a:srgbClr val="3366FF">
              <a:alpha val="16000"/>
            </a:srgb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grpSp>
        <p:nvGrpSpPr>
          <p:cNvPr id="5" name="Group 4"/>
          <p:cNvGrpSpPr/>
          <p:nvPr/>
        </p:nvGrpSpPr>
        <p:grpSpPr>
          <a:xfrm>
            <a:off x="8561785" y="304800"/>
            <a:ext cx="332143" cy="247141"/>
            <a:chOff x="8561784" y="267642"/>
            <a:chExt cx="332143" cy="246708"/>
          </a:xfrm>
        </p:grpSpPr>
        <p:sp>
          <p:nvSpPr>
            <p:cNvPr id="6" name="Pentagon 5"/>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8561784" y="267642"/>
              <a:ext cx="332143" cy="230428"/>
            </a:xfrm>
            <a:prstGeom prst="rect">
              <a:avLst/>
            </a:prstGeom>
            <a:noFill/>
          </p:spPr>
          <p:txBody>
            <a:bodyPr wrap="none" rtlCol="0">
              <a:spAutoFit/>
            </a:bodyPr>
            <a:lstStyle/>
            <a:p>
              <a:pPr algn="ctr"/>
              <a:fld id="{20D75A74-4A44-744B-9696-49C6ECC357B1}" type="slidenum">
                <a:rPr lang="en-US" sz="900" b="1" smtClean="0">
                  <a:solidFill>
                    <a:schemeClr val="bg1"/>
                  </a:solidFill>
                </a:rPr>
                <a:t>19</a:t>
              </a:fld>
              <a:endParaRPr lang="en-US" sz="900" b="1" dirty="0">
                <a:solidFill>
                  <a:schemeClr val="bg1"/>
                </a:solidFill>
              </a:endParaRPr>
            </a:p>
          </p:txBody>
        </p:sp>
      </p:grpSp>
    </p:spTree>
    <p:extLst>
      <p:ext uri="{BB962C8B-B14F-4D97-AF65-F5344CB8AC3E}">
        <p14:creationId xmlns:p14="http://schemas.microsoft.com/office/powerpoint/2010/main" val="17887963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606669" y="304800"/>
            <a:ext cx="242375" cy="247141"/>
            <a:chOff x="8606668" y="267642"/>
            <a:chExt cx="242375"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606668" y="267642"/>
              <a:ext cx="242375" cy="230428"/>
            </a:xfrm>
            <a:prstGeom prst="rect">
              <a:avLst/>
            </a:prstGeom>
            <a:noFill/>
          </p:spPr>
          <p:txBody>
            <a:bodyPr wrap="none" rtlCol="0">
              <a:spAutoFit/>
            </a:bodyPr>
            <a:lstStyle/>
            <a:p>
              <a:pPr algn="ctr"/>
              <a:fld id="{9202A4F4-35A0-A04B-B90B-C7EE1B66FCA0}" type="slidenum">
                <a:rPr lang="en-US" sz="900" b="1" smtClean="0">
                  <a:solidFill>
                    <a:prstClr val="white"/>
                  </a:solidFill>
                </a:rPr>
                <a:t>2</a:t>
              </a:fld>
              <a:endParaRPr lang="en-US" sz="900" b="1" dirty="0">
                <a:solidFill>
                  <a:prstClr val="white"/>
                </a:solidFill>
              </a:endParaRPr>
            </a:p>
          </p:txBody>
        </p:sp>
      </p:grpSp>
      <p:sp>
        <p:nvSpPr>
          <p:cNvPr id="171" name="Title 1"/>
          <p:cNvSpPr>
            <a:spLocks noGrp="1"/>
          </p:cNvSpPr>
          <p:nvPr>
            <p:ph type="title"/>
          </p:nvPr>
        </p:nvSpPr>
        <p:spPr>
          <a:xfrm>
            <a:off x="457200" y="671403"/>
            <a:ext cx="8229600" cy="523220"/>
          </a:xfrm>
        </p:spPr>
        <p:txBody>
          <a:bodyPr>
            <a:spAutoFit/>
          </a:bodyPr>
          <a:lstStyle/>
          <a:p>
            <a:r>
              <a:rPr lang="en-US" dirty="0" smtClean="0">
                <a:solidFill>
                  <a:schemeClr val="tx2"/>
                </a:solidFill>
              </a:rPr>
              <a:t>Essential Queries for today</a:t>
            </a:r>
            <a:endParaRPr lang="en-US" dirty="0">
              <a:solidFill>
                <a:schemeClr val="tx2"/>
              </a:solidFill>
            </a:endParaRPr>
          </a:p>
        </p:txBody>
      </p:sp>
      <p:sp>
        <p:nvSpPr>
          <p:cNvPr id="172"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73" name="Rectangle 172"/>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aphicFrame>
        <p:nvGraphicFramePr>
          <p:cNvPr id="749" name="Diagram 748"/>
          <p:cNvGraphicFramePr/>
          <p:nvPr>
            <p:extLst>
              <p:ext uri="{D42A27DB-BD31-4B8C-83A1-F6EECF244321}">
                <p14:modId xmlns:p14="http://schemas.microsoft.com/office/powerpoint/2010/main" val="1651171754"/>
              </p:ext>
            </p:extLst>
          </p:nvPr>
        </p:nvGraphicFramePr>
        <p:xfrm>
          <a:off x="848387" y="1701801"/>
          <a:ext cx="7416824" cy="2132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69" name="Freeform 6"/>
          <p:cNvSpPr>
            <a:spLocks noEditPoints="1"/>
          </p:cNvSpPr>
          <p:nvPr/>
        </p:nvSpPr>
        <p:spPr bwMode="auto">
          <a:xfrm>
            <a:off x="1034894" y="2633059"/>
            <a:ext cx="260507" cy="277990"/>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0" name="Freeform 31"/>
          <p:cNvSpPr>
            <a:spLocks noEditPoints="1"/>
          </p:cNvSpPr>
          <p:nvPr/>
        </p:nvSpPr>
        <p:spPr bwMode="auto">
          <a:xfrm>
            <a:off x="2964346" y="2575157"/>
            <a:ext cx="256401" cy="35025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1" name="Freeform 49"/>
          <p:cNvSpPr>
            <a:spLocks noEditPoints="1"/>
          </p:cNvSpPr>
          <p:nvPr/>
        </p:nvSpPr>
        <p:spPr bwMode="auto">
          <a:xfrm>
            <a:off x="4837292" y="2612481"/>
            <a:ext cx="317012" cy="270471"/>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2" name="Freeform 36"/>
          <p:cNvSpPr>
            <a:spLocks noEditPoints="1"/>
          </p:cNvSpPr>
          <p:nvPr/>
        </p:nvSpPr>
        <p:spPr bwMode="auto">
          <a:xfrm>
            <a:off x="6777440" y="2671692"/>
            <a:ext cx="295513" cy="200727"/>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grpSp>
        <p:nvGrpSpPr>
          <p:cNvPr id="2" name="Group 1"/>
          <p:cNvGrpSpPr/>
          <p:nvPr/>
        </p:nvGrpSpPr>
        <p:grpSpPr>
          <a:xfrm>
            <a:off x="763560" y="3189405"/>
            <a:ext cx="1686926" cy="1062360"/>
            <a:chOff x="763560" y="2392054"/>
            <a:chExt cx="1686926" cy="796770"/>
          </a:xfrm>
        </p:grpSpPr>
        <p:cxnSp>
          <p:nvCxnSpPr>
            <p:cNvPr id="17" name="Straight Connector 16"/>
            <p:cNvCxnSpPr/>
            <p:nvPr/>
          </p:nvCxnSpPr>
          <p:spPr>
            <a:xfrm>
              <a:off x="1600200" y="2392054"/>
              <a:ext cx="0" cy="455225"/>
            </a:xfrm>
            <a:prstGeom prst="line">
              <a:avLst/>
            </a:prstGeom>
            <a:ln>
              <a:solidFill>
                <a:schemeClr val="accent1"/>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1" name="Content Placeholder 2"/>
            <p:cNvSpPr txBox="1">
              <a:spLocks/>
            </p:cNvSpPr>
            <p:nvPr/>
          </p:nvSpPr>
          <p:spPr>
            <a:xfrm>
              <a:off x="763560"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Why should you take this class?</a:t>
              </a:r>
            </a:p>
          </p:txBody>
        </p:sp>
      </p:grpSp>
      <p:grpSp>
        <p:nvGrpSpPr>
          <p:cNvPr id="3" name="Group 2"/>
          <p:cNvGrpSpPr/>
          <p:nvPr/>
        </p:nvGrpSpPr>
        <p:grpSpPr>
          <a:xfrm>
            <a:off x="2774032" y="3189405"/>
            <a:ext cx="1686926" cy="1062360"/>
            <a:chOff x="2774032" y="2392054"/>
            <a:chExt cx="1686926" cy="796770"/>
          </a:xfrm>
        </p:grpSpPr>
        <p:cxnSp>
          <p:nvCxnSpPr>
            <p:cNvPr id="23" name="Straight Connector 22"/>
            <p:cNvCxnSpPr/>
            <p:nvPr/>
          </p:nvCxnSpPr>
          <p:spPr>
            <a:xfrm>
              <a:off x="3610672" y="2392054"/>
              <a:ext cx="0" cy="455225"/>
            </a:xfrm>
            <a:prstGeom prst="line">
              <a:avLst/>
            </a:prstGeom>
            <a:ln>
              <a:solidFill>
                <a:schemeClr val="accent2"/>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nvSpPr>
          <p:spPr>
            <a:xfrm>
              <a:off x="2774032"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What is this class about?</a:t>
              </a:r>
            </a:p>
          </p:txBody>
        </p:sp>
      </p:grpSp>
      <p:grpSp>
        <p:nvGrpSpPr>
          <p:cNvPr id="4" name="Group 3"/>
          <p:cNvGrpSpPr/>
          <p:nvPr/>
        </p:nvGrpSpPr>
        <p:grpSpPr>
          <a:xfrm>
            <a:off x="4695373" y="3189405"/>
            <a:ext cx="1686926" cy="1062360"/>
            <a:chOff x="4695373" y="2392054"/>
            <a:chExt cx="1686926" cy="796770"/>
          </a:xfrm>
        </p:grpSpPr>
        <p:cxnSp>
          <p:nvCxnSpPr>
            <p:cNvPr id="25" name="Straight Connector 24"/>
            <p:cNvCxnSpPr/>
            <p:nvPr/>
          </p:nvCxnSpPr>
          <p:spPr>
            <a:xfrm>
              <a:off x="5532013" y="2392054"/>
              <a:ext cx="0" cy="455225"/>
            </a:xfrm>
            <a:prstGeom prst="line">
              <a:avLst/>
            </a:prstGeom>
            <a:ln>
              <a:solidFill>
                <a:schemeClr val="accent3"/>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4695373"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Who are we?</a:t>
              </a:r>
            </a:p>
          </p:txBody>
        </p:sp>
      </p:grpSp>
      <p:grpSp>
        <p:nvGrpSpPr>
          <p:cNvPr id="5" name="Group 4"/>
          <p:cNvGrpSpPr/>
          <p:nvPr/>
        </p:nvGrpSpPr>
        <p:grpSpPr>
          <a:xfrm>
            <a:off x="6630960" y="3189405"/>
            <a:ext cx="1686926" cy="1062360"/>
            <a:chOff x="6630960" y="2392054"/>
            <a:chExt cx="1686926" cy="796770"/>
          </a:xfrm>
        </p:grpSpPr>
        <p:cxnSp>
          <p:nvCxnSpPr>
            <p:cNvPr id="27" name="Straight Connector 26"/>
            <p:cNvCxnSpPr/>
            <p:nvPr/>
          </p:nvCxnSpPr>
          <p:spPr>
            <a:xfrm>
              <a:off x="7467600" y="2392054"/>
              <a:ext cx="0" cy="455225"/>
            </a:xfrm>
            <a:prstGeom prst="line">
              <a:avLst/>
            </a:prstGeom>
            <a:ln>
              <a:solidFill>
                <a:schemeClr val="accent4"/>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8" name="Content Placeholder 2"/>
            <p:cNvSpPr txBox="1">
              <a:spLocks/>
            </p:cNvSpPr>
            <p:nvPr/>
          </p:nvSpPr>
          <p:spPr>
            <a:xfrm>
              <a:off x="6630960"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How will this class work?</a:t>
              </a:r>
            </a:p>
          </p:txBody>
        </p:sp>
      </p:grpSp>
    </p:spTree>
    <p:extLst>
      <p:ext uri="{BB962C8B-B14F-4D97-AF65-F5344CB8AC3E}">
        <p14:creationId xmlns:p14="http://schemas.microsoft.com/office/powerpoint/2010/main" val="151893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barn(inVertical)">
                                      <p:cBhvr>
                                        <p:cTn id="7" dur="1000"/>
                                        <p:tgtEl>
                                          <p:spTgt spid="17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2">
                                            <p:txEl>
                                              <p:pRg st="0" end="0"/>
                                            </p:txEl>
                                          </p:spTgt>
                                        </p:tgtEl>
                                        <p:attrNameLst>
                                          <p:attrName>style.visibility</p:attrName>
                                        </p:attrNameLst>
                                      </p:cBhvr>
                                      <p:to>
                                        <p:strVal val="visible"/>
                                      </p:to>
                                    </p:set>
                                    <p:animEffect transition="in" filter="fade">
                                      <p:cBhvr>
                                        <p:cTn id="14" dur="500"/>
                                        <p:tgtEl>
                                          <p:spTgt spid="172">
                                            <p:txEl>
                                              <p:pRg st="0" end="0"/>
                                            </p:txEl>
                                          </p:spTgt>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749">
                                            <p:graphicEl>
                                              <a:dgm id="{E1ABCEFB-BB45-4D76-AA86-DC2165466715}"/>
                                            </p:graphicEl>
                                          </p:spTgt>
                                        </p:tgtEl>
                                        <p:attrNameLst>
                                          <p:attrName>style.visibility</p:attrName>
                                        </p:attrNameLst>
                                      </p:cBhvr>
                                      <p:to>
                                        <p:strVal val="visible"/>
                                      </p:to>
                                    </p:set>
                                    <p:animEffect transition="in" filter="wipe(left)">
                                      <p:cBhvr>
                                        <p:cTn id="18" dur="500"/>
                                        <p:tgtEl>
                                          <p:spTgt spid="749">
                                            <p:graphicEl>
                                              <a:dgm id="{E1ABCEFB-BB45-4D76-AA86-DC2165466715}"/>
                                            </p:graphicEl>
                                          </p:spTgt>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749">
                                            <p:graphicEl>
                                              <a:dgm id="{251F859B-0A77-4419-985E-46D0C3316017}"/>
                                            </p:graphicEl>
                                          </p:spTgt>
                                        </p:tgtEl>
                                        <p:attrNameLst>
                                          <p:attrName>style.visibility</p:attrName>
                                        </p:attrNameLst>
                                      </p:cBhvr>
                                      <p:to>
                                        <p:strVal val="visible"/>
                                      </p:to>
                                    </p:set>
                                    <p:animEffect transition="in" filter="wipe(left)">
                                      <p:cBhvr>
                                        <p:cTn id="22" dur="500"/>
                                        <p:tgtEl>
                                          <p:spTgt spid="749">
                                            <p:graphicEl>
                                              <a:dgm id="{251F859B-0A77-4419-985E-46D0C3316017}"/>
                                            </p:graphic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769"/>
                                        </p:tgtEl>
                                        <p:attrNameLst>
                                          <p:attrName>style.visibility</p:attrName>
                                        </p:attrNameLst>
                                      </p:cBhvr>
                                      <p:to>
                                        <p:strVal val="visible"/>
                                      </p:to>
                                    </p:set>
                                    <p:animEffect transition="in" filter="fade">
                                      <p:cBhvr>
                                        <p:cTn id="26" dur="500"/>
                                        <p:tgtEl>
                                          <p:spTgt spid="769"/>
                                        </p:tgtEl>
                                      </p:cBhvr>
                                    </p:animEffect>
                                  </p:childTnLst>
                                </p:cTn>
                              </p:par>
                            </p:childTnLst>
                          </p:cTn>
                        </p:par>
                        <p:par>
                          <p:cTn id="27" fill="hold">
                            <p:stCondLst>
                              <p:cond delay="3000"/>
                            </p:stCondLst>
                            <p:childTnLst>
                              <p:par>
                                <p:cTn id="28" presetID="22" presetClass="entr" presetSubtype="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49">
                                            <p:graphicEl>
                                              <a:dgm id="{529F0E07-91EA-498C-B1AF-3A6CC4F775A4}"/>
                                            </p:graphicEl>
                                          </p:spTgt>
                                        </p:tgtEl>
                                        <p:attrNameLst>
                                          <p:attrName>style.visibility</p:attrName>
                                        </p:attrNameLst>
                                      </p:cBhvr>
                                      <p:to>
                                        <p:strVal val="visible"/>
                                      </p:to>
                                    </p:set>
                                    <p:animEffect transition="in" filter="wipe(left)">
                                      <p:cBhvr>
                                        <p:cTn id="34" dur="500"/>
                                        <p:tgtEl>
                                          <p:spTgt spid="749">
                                            <p:graphicEl>
                                              <a:dgm id="{529F0E07-91EA-498C-B1AF-3A6CC4F775A4}"/>
                                            </p:graphicEl>
                                          </p:spTgt>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770"/>
                                        </p:tgtEl>
                                        <p:attrNameLst>
                                          <p:attrName>style.visibility</p:attrName>
                                        </p:attrNameLst>
                                      </p:cBhvr>
                                      <p:to>
                                        <p:strVal val="visible"/>
                                      </p:to>
                                    </p:set>
                                    <p:animEffect transition="in" filter="fade">
                                      <p:cBhvr>
                                        <p:cTn id="38" dur="500"/>
                                        <p:tgtEl>
                                          <p:spTgt spid="770"/>
                                        </p:tgtEl>
                                      </p:cBhvr>
                                    </p:animEffect>
                                  </p:childTnLst>
                                </p:cTn>
                              </p:par>
                            </p:childTnLst>
                          </p:cTn>
                        </p:par>
                        <p:par>
                          <p:cTn id="39" fill="hold">
                            <p:stCondLst>
                              <p:cond delay="4500"/>
                            </p:stCondLst>
                            <p:childTnLst>
                              <p:par>
                                <p:cTn id="40" presetID="22" presetClass="entr" presetSubtype="1"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749">
                                            <p:graphicEl>
                                              <a:dgm id="{B32019F7-15C5-4CE0-AF54-B15B8A218E05}"/>
                                            </p:graphicEl>
                                          </p:spTgt>
                                        </p:tgtEl>
                                        <p:attrNameLst>
                                          <p:attrName>style.visibility</p:attrName>
                                        </p:attrNameLst>
                                      </p:cBhvr>
                                      <p:to>
                                        <p:strVal val="visible"/>
                                      </p:to>
                                    </p:set>
                                    <p:animEffect transition="in" filter="wipe(left)">
                                      <p:cBhvr>
                                        <p:cTn id="46" dur="500"/>
                                        <p:tgtEl>
                                          <p:spTgt spid="749">
                                            <p:graphicEl>
                                              <a:dgm id="{B32019F7-15C5-4CE0-AF54-B15B8A218E05}"/>
                                            </p:graphicEl>
                                          </p:spTgt>
                                        </p:tgtEl>
                                      </p:cBhvr>
                                    </p:animEffect>
                                  </p:childTnLst>
                                </p:cTn>
                              </p:par>
                            </p:childTnLst>
                          </p:cTn>
                        </p:par>
                        <p:par>
                          <p:cTn id="47" fill="hold">
                            <p:stCondLst>
                              <p:cond delay="5500"/>
                            </p:stCondLst>
                            <p:childTnLst>
                              <p:par>
                                <p:cTn id="48" presetID="10" presetClass="entr" presetSubtype="0" fill="hold" grpId="0" nodeType="afterEffect">
                                  <p:stCondLst>
                                    <p:cond delay="0"/>
                                  </p:stCondLst>
                                  <p:childTnLst>
                                    <p:set>
                                      <p:cBhvr>
                                        <p:cTn id="49" dur="1" fill="hold">
                                          <p:stCondLst>
                                            <p:cond delay="0"/>
                                          </p:stCondLst>
                                        </p:cTn>
                                        <p:tgtEl>
                                          <p:spTgt spid="771"/>
                                        </p:tgtEl>
                                        <p:attrNameLst>
                                          <p:attrName>style.visibility</p:attrName>
                                        </p:attrNameLst>
                                      </p:cBhvr>
                                      <p:to>
                                        <p:strVal val="visible"/>
                                      </p:to>
                                    </p:set>
                                    <p:animEffect transition="in" filter="fade">
                                      <p:cBhvr>
                                        <p:cTn id="50" dur="500"/>
                                        <p:tgtEl>
                                          <p:spTgt spid="771"/>
                                        </p:tgtEl>
                                      </p:cBhvr>
                                    </p:animEffect>
                                  </p:childTnLst>
                                </p:cTn>
                              </p:par>
                            </p:childTnLst>
                          </p:cTn>
                        </p:par>
                        <p:par>
                          <p:cTn id="51" fill="hold">
                            <p:stCondLst>
                              <p:cond delay="6000"/>
                            </p:stCondLst>
                            <p:childTnLst>
                              <p:par>
                                <p:cTn id="52" presetID="22" presetClass="entr" presetSubtype="1"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par>
                          <p:cTn id="55" fill="hold">
                            <p:stCondLst>
                              <p:cond delay="6500"/>
                            </p:stCondLst>
                            <p:childTnLst>
                              <p:par>
                                <p:cTn id="56" presetID="22" presetClass="entr" presetSubtype="8" fill="hold" grpId="0" nodeType="afterEffect">
                                  <p:stCondLst>
                                    <p:cond delay="0"/>
                                  </p:stCondLst>
                                  <p:childTnLst>
                                    <p:set>
                                      <p:cBhvr>
                                        <p:cTn id="57" dur="1" fill="hold">
                                          <p:stCondLst>
                                            <p:cond delay="0"/>
                                          </p:stCondLst>
                                        </p:cTn>
                                        <p:tgtEl>
                                          <p:spTgt spid="749">
                                            <p:graphicEl>
                                              <a:dgm id="{298D2984-B994-41BF-94A1-E1CA4A71D3F7}"/>
                                            </p:graphicEl>
                                          </p:spTgt>
                                        </p:tgtEl>
                                        <p:attrNameLst>
                                          <p:attrName>style.visibility</p:attrName>
                                        </p:attrNameLst>
                                      </p:cBhvr>
                                      <p:to>
                                        <p:strVal val="visible"/>
                                      </p:to>
                                    </p:set>
                                    <p:animEffect transition="in" filter="wipe(left)">
                                      <p:cBhvr>
                                        <p:cTn id="58" dur="500"/>
                                        <p:tgtEl>
                                          <p:spTgt spid="749">
                                            <p:graphicEl>
                                              <a:dgm id="{298D2984-B994-41BF-94A1-E1CA4A71D3F7}"/>
                                            </p:graphicEl>
                                          </p:spTgt>
                                        </p:tgtEl>
                                      </p:cBhvr>
                                    </p:animEffect>
                                  </p:childTnLst>
                                </p:cTn>
                              </p:par>
                            </p:childTnLst>
                          </p:cTn>
                        </p:par>
                        <p:par>
                          <p:cTn id="59" fill="hold">
                            <p:stCondLst>
                              <p:cond delay="7000"/>
                            </p:stCondLst>
                            <p:childTnLst>
                              <p:par>
                                <p:cTn id="60" presetID="10" presetClass="entr" presetSubtype="0" fill="hold" grpId="0" nodeType="afterEffect">
                                  <p:stCondLst>
                                    <p:cond delay="0"/>
                                  </p:stCondLst>
                                  <p:childTnLst>
                                    <p:set>
                                      <p:cBhvr>
                                        <p:cTn id="61" dur="1" fill="hold">
                                          <p:stCondLst>
                                            <p:cond delay="0"/>
                                          </p:stCondLst>
                                        </p:cTn>
                                        <p:tgtEl>
                                          <p:spTgt spid="772"/>
                                        </p:tgtEl>
                                        <p:attrNameLst>
                                          <p:attrName>style.visibility</p:attrName>
                                        </p:attrNameLst>
                                      </p:cBhvr>
                                      <p:to>
                                        <p:strVal val="visible"/>
                                      </p:to>
                                    </p:set>
                                    <p:animEffect transition="in" filter="fade">
                                      <p:cBhvr>
                                        <p:cTn id="62" dur="500"/>
                                        <p:tgtEl>
                                          <p:spTgt spid="772"/>
                                        </p:tgtEl>
                                      </p:cBhvr>
                                    </p:animEffect>
                                  </p:childTnLst>
                                </p:cTn>
                              </p:par>
                            </p:childTnLst>
                          </p:cTn>
                        </p:par>
                        <p:par>
                          <p:cTn id="63" fill="hold">
                            <p:stCondLst>
                              <p:cond delay="7500"/>
                            </p:stCondLst>
                            <p:childTnLst>
                              <p:par>
                                <p:cTn id="64" presetID="22" presetClass="entr" presetSubtype="1"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build="p"/>
      <p:bldP spid="173" grpId="0" animBg="1"/>
      <p:bldGraphic spid="749" grpId="0">
        <p:bldSub>
          <a:bldDgm bld="one"/>
        </p:bldSub>
      </p:bldGraphic>
      <p:bldP spid="769" grpId="0" animBg="1"/>
      <p:bldP spid="770" grpId="0" animBg="1"/>
      <p:bldP spid="771" grpId="0" animBg="1"/>
      <p:bldP spid="77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BCFF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82806" y="0"/>
            <a:ext cx="6778388" cy="6858000"/>
          </a:xfrm>
          <a:prstGeom prst="rect">
            <a:avLst/>
          </a:prstGeom>
        </p:spPr>
      </p:pic>
      <p:sp>
        <p:nvSpPr>
          <p:cNvPr id="9" name="Rectangle 8"/>
          <p:cNvSpPr/>
          <p:nvPr/>
        </p:nvSpPr>
        <p:spPr>
          <a:xfrm>
            <a:off x="0" y="6629400"/>
            <a:ext cx="4409284" cy="276999"/>
          </a:xfrm>
          <a:prstGeom prst="rect">
            <a:avLst/>
          </a:prstGeom>
        </p:spPr>
        <p:txBody>
          <a:bodyPr wrap="none">
            <a:spAutoFit/>
          </a:bodyPr>
          <a:lstStyle/>
          <a:p>
            <a:pPr fontAlgn="base">
              <a:spcBef>
                <a:spcPct val="0"/>
              </a:spcBef>
              <a:spcAft>
                <a:spcPct val="0"/>
              </a:spcAft>
            </a:pPr>
            <a:r>
              <a:rPr lang="en-US" sz="1200" dirty="0">
                <a:solidFill>
                  <a:srgbClr val="44546A"/>
                </a:solidFill>
                <a:latin typeface="Helvetica Neue Light" charset="0"/>
                <a:ea typeface="Helvetica Neue Light" charset="0"/>
                <a:cs typeface="Helvetica Neue Light" charset="0"/>
              </a:rPr>
              <a:t>https://</a:t>
            </a:r>
            <a:r>
              <a:rPr lang="en-US" sz="1200" dirty="0" err="1">
                <a:solidFill>
                  <a:srgbClr val="44546A"/>
                </a:solidFill>
                <a:latin typeface="Helvetica Neue Light" charset="0"/>
                <a:ea typeface="Helvetica Neue Light" charset="0"/>
                <a:cs typeface="Helvetica Neue Light" charset="0"/>
              </a:rPr>
              <a:t>www.domo.com</a:t>
            </a:r>
            <a:r>
              <a:rPr lang="en-US" sz="1200" dirty="0">
                <a:solidFill>
                  <a:srgbClr val="44546A"/>
                </a:solidFill>
                <a:latin typeface="Helvetica Neue Light" charset="0"/>
                <a:ea typeface="Helvetica Neue Light" charset="0"/>
                <a:cs typeface="Helvetica Neue Light" charset="0"/>
              </a:rPr>
              <a:t>/blog/2016/06/data-never-sleeps-4-0/</a:t>
            </a:r>
          </a:p>
        </p:txBody>
      </p:sp>
      <p:sp>
        <p:nvSpPr>
          <p:cNvPr id="2" name="Oval 1"/>
          <p:cNvSpPr/>
          <p:nvPr/>
        </p:nvSpPr>
        <p:spPr bwMode="auto">
          <a:xfrm rot="20335251">
            <a:off x="5344671" y="1744462"/>
            <a:ext cx="3200400" cy="1502254"/>
          </a:xfrm>
          <a:prstGeom prst="ellipse">
            <a:avLst/>
          </a:prstGeom>
          <a:solidFill>
            <a:srgbClr val="3366FF">
              <a:alpha val="16000"/>
            </a:srgb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smtClean="0">
              <a:solidFill>
                <a:srgbClr val="000000"/>
              </a:solidFill>
              <a:latin typeface="Arial" charset="0"/>
            </a:endParaRPr>
          </a:p>
        </p:txBody>
      </p:sp>
      <p:sp>
        <p:nvSpPr>
          <p:cNvPr id="5" name="Oval 4"/>
          <p:cNvSpPr/>
          <p:nvPr/>
        </p:nvSpPr>
        <p:spPr bwMode="auto">
          <a:xfrm rot="5240771">
            <a:off x="2971799" y="419673"/>
            <a:ext cx="3200400" cy="1502254"/>
          </a:xfrm>
          <a:prstGeom prst="ellipse">
            <a:avLst/>
          </a:prstGeom>
          <a:solidFill>
            <a:srgbClr val="FFFF00">
              <a:alpha val="16000"/>
            </a:srgb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smtClean="0">
              <a:solidFill>
                <a:srgbClr val="000000"/>
              </a:solidFill>
              <a:latin typeface="Arial" charset="0"/>
            </a:endParaRPr>
          </a:p>
        </p:txBody>
      </p:sp>
      <p:grpSp>
        <p:nvGrpSpPr>
          <p:cNvPr id="6" name="Group 5"/>
          <p:cNvGrpSpPr/>
          <p:nvPr/>
        </p:nvGrpSpPr>
        <p:grpSpPr>
          <a:xfrm>
            <a:off x="8561785" y="304800"/>
            <a:ext cx="332143" cy="247141"/>
            <a:chOff x="8561784" y="267642"/>
            <a:chExt cx="332143" cy="246708"/>
          </a:xfrm>
        </p:grpSpPr>
        <p:sp>
          <p:nvSpPr>
            <p:cNvPr id="7" name="Pentagon 6"/>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561784" y="267642"/>
              <a:ext cx="332143" cy="230428"/>
            </a:xfrm>
            <a:prstGeom prst="rect">
              <a:avLst/>
            </a:prstGeom>
            <a:noFill/>
          </p:spPr>
          <p:txBody>
            <a:bodyPr wrap="none" rtlCol="0">
              <a:spAutoFit/>
            </a:bodyPr>
            <a:lstStyle/>
            <a:p>
              <a:pPr algn="ctr"/>
              <a:fld id="{DC150A26-9995-FB47-9DBC-BBDE078E2858}" type="slidenum">
                <a:rPr lang="en-US" sz="900" b="1" smtClean="0">
                  <a:solidFill>
                    <a:schemeClr val="bg1"/>
                  </a:solidFill>
                </a:rPr>
                <a:t>20</a:t>
              </a:fld>
              <a:endParaRPr lang="en-US" sz="900" b="1" dirty="0">
                <a:solidFill>
                  <a:schemeClr val="bg1"/>
                </a:solidFill>
              </a:endParaRPr>
            </a:p>
          </p:txBody>
        </p:sp>
      </p:grpSp>
    </p:spTree>
    <p:extLst>
      <p:ext uri="{BB962C8B-B14F-4D97-AF65-F5344CB8AC3E}">
        <p14:creationId xmlns:p14="http://schemas.microsoft.com/office/powerpoint/2010/main" val="2734111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BCFF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82806" y="0"/>
            <a:ext cx="6778388" cy="6858000"/>
          </a:xfrm>
          <a:prstGeom prst="rect">
            <a:avLst/>
          </a:prstGeom>
        </p:spPr>
      </p:pic>
      <p:sp>
        <p:nvSpPr>
          <p:cNvPr id="9" name="Rectangle 8"/>
          <p:cNvSpPr/>
          <p:nvPr/>
        </p:nvSpPr>
        <p:spPr>
          <a:xfrm>
            <a:off x="0" y="6629400"/>
            <a:ext cx="4409284" cy="276999"/>
          </a:xfrm>
          <a:prstGeom prst="rect">
            <a:avLst/>
          </a:prstGeom>
        </p:spPr>
        <p:txBody>
          <a:bodyPr wrap="none">
            <a:spAutoFit/>
          </a:bodyPr>
          <a:lstStyle/>
          <a:p>
            <a:pPr fontAlgn="base">
              <a:spcBef>
                <a:spcPct val="0"/>
              </a:spcBef>
              <a:spcAft>
                <a:spcPct val="0"/>
              </a:spcAft>
            </a:pPr>
            <a:r>
              <a:rPr lang="en-US" sz="1200" dirty="0">
                <a:solidFill>
                  <a:srgbClr val="44546A"/>
                </a:solidFill>
                <a:latin typeface="Helvetica Neue Light" charset="0"/>
                <a:ea typeface="Helvetica Neue Light" charset="0"/>
                <a:cs typeface="Helvetica Neue Light" charset="0"/>
              </a:rPr>
              <a:t>https://</a:t>
            </a:r>
            <a:r>
              <a:rPr lang="en-US" sz="1200" dirty="0" err="1">
                <a:solidFill>
                  <a:srgbClr val="44546A"/>
                </a:solidFill>
                <a:latin typeface="Helvetica Neue Light" charset="0"/>
                <a:ea typeface="Helvetica Neue Light" charset="0"/>
                <a:cs typeface="Helvetica Neue Light" charset="0"/>
              </a:rPr>
              <a:t>www.domo.com</a:t>
            </a:r>
            <a:r>
              <a:rPr lang="en-US" sz="1200" dirty="0">
                <a:solidFill>
                  <a:srgbClr val="44546A"/>
                </a:solidFill>
                <a:latin typeface="Helvetica Neue Light" charset="0"/>
                <a:ea typeface="Helvetica Neue Light" charset="0"/>
                <a:cs typeface="Helvetica Neue Light" charset="0"/>
              </a:rPr>
              <a:t>/blog/2016/06/data-never-sleeps-4-0/</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271465"/>
            <a:ext cx="8945729" cy="4214935"/>
          </a:xfrm>
          <a:prstGeom prst="rect">
            <a:avLst/>
          </a:prstGeom>
          <a:effectLst>
            <a:glow rad="63500">
              <a:schemeClr val="accent1">
                <a:satMod val="175000"/>
                <a:alpha val="40000"/>
              </a:schemeClr>
            </a:glow>
            <a:outerShdw blurRad="50800" dist="76200" dir="2700000" algn="tl" rotWithShape="0">
              <a:prstClr val="black">
                <a:alpha val="40000"/>
              </a:prstClr>
            </a:outerShdw>
          </a:effectLst>
          <a:scene3d>
            <a:camera prst="orthographicFront"/>
            <a:lightRig rig="threePt" dir="t"/>
          </a:scene3d>
          <a:sp3d>
            <a:bevelT prst="relaxedInset"/>
          </a:sp3d>
        </p:spPr>
      </p:pic>
      <p:grpSp>
        <p:nvGrpSpPr>
          <p:cNvPr id="5" name="Group 4"/>
          <p:cNvGrpSpPr/>
          <p:nvPr/>
        </p:nvGrpSpPr>
        <p:grpSpPr>
          <a:xfrm>
            <a:off x="8561785" y="304800"/>
            <a:ext cx="332143" cy="247141"/>
            <a:chOff x="8561784" y="267642"/>
            <a:chExt cx="332143" cy="246708"/>
          </a:xfrm>
        </p:grpSpPr>
        <p:sp>
          <p:nvSpPr>
            <p:cNvPr id="6" name="Pentagon 5"/>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8561784" y="267642"/>
              <a:ext cx="332143" cy="230428"/>
            </a:xfrm>
            <a:prstGeom prst="rect">
              <a:avLst/>
            </a:prstGeom>
            <a:noFill/>
          </p:spPr>
          <p:txBody>
            <a:bodyPr wrap="none" rtlCol="0">
              <a:spAutoFit/>
            </a:bodyPr>
            <a:lstStyle/>
            <a:p>
              <a:pPr algn="ctr"/>
              <a:fld id="{9A228D4A-81A5-4545-BC85-807F7AE030B7}" type="slidenum">
                <a:rPr lang="en-US" sz="900" b="1" smtClean="0">
                  <a:solidFill>
                    <a:schemeClr val="bg1"/>
                  </a:solidFill>
                </a:rPr>
                <a:t>21</a:t>
              </a:fld>
              <a:endParaRPr lang="en-US" sz="900" b="1" dirty="0">
                <a:solidFill>
                  <a:schemeClr val="bg1"/>
                </a:solidFill>
              </a:endParaRPr>
            </a:p>
          </p:txBody>
        </p:sp>
      </p:grpSp>
    </p:spTree>
    <p:extLst>
      <p:ext uri="{BB962C8B-B14F-4D97-AF65-F5344CB8AC3E}">
        <p14:creationId xmlns:p14="http://schemas.microsoft.com/office/powerpoint/2010/main" val="20234621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0"/>
            <a:ext cx="9142408" cy="47498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8C96A77F-A32E-C345-9D5C-FC37BE622AB8}" type="slidenum">
                <a:rPr lang="en-US" sz="900" b="1" smtClean="0">
                  <a:solidFill>
                    <a:schemeClr val="bg1"/>
                  </a:solidFill>
                </a:rPr>
                <a:t>22</a:t>
              </a:fld>
              <a:endParaRPr lang="en-US" sz="900" b="1" dirty="0">
                <a:solidFill>
                  <a:schemeClr val="bg1"/>
                </a:solidFill>
              </a:endParaRPr>
            </a:p>
          </p:txBody>
        </p:sp>
      </p:grpSp>
      <p:sp>
        <p:nvSpPr>
          <p:cNvPr id="1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Scale of Scientific Data</a:t>
            </a:r>
            <a:endParaRPr lang="en-US" dirty="0">
              <a:solidFill>
                <a:schemeClr val="tx2"/>
              </a:solidFill>
            </a:endParaRPr>
          </a:p>
        </p:txBody>
      </p:sp>
      <p:sp>
        <p:nvSpPr>
          <p:cNvPr id="121" name="Content Placeholder 2"/>
          <p:cNvSpPr>
            <a:spLocks noGrp="1"/>
          </p:cNvSpPr>
          <p:nvPr>
            <p:ph idx="1"/>
          </p:nvPr>
        </p:nvSpPr>
        <p:spPr>
          <a:xfrm>
            <a:off x="457200" y="1336672"/>
            <a:ext cx="8229600" cy="369332"/>
          </a:xfrm>
        </p:spPr>
        <p:txBody>
          <a:bodyPr>
            <a:spAutoFit/>
          </a:bodyPr>
          <a:lstStyle/>
          <a:p>
            <a:pPr marL="0" indent="0" algn="ctr">
              <a:buNone/>
            </a:pPr>
            <a:r>
              <a:rPr lang="en-US" sz="1800" dirty="0" smtClean="0">
                <a:solidFill>
                  <a:schemeClr val="accent1"/>
                </a:solidFill>
              </a:rPr>
              <a:t>Large Hadron Collider (LHC)</a:t>
            </a:r>
            <a:endParaRPr lang="en-US" sz="1800" dirty="0">
              <a:solidFill>
                <a:schemeClr val="accent1"/>
              </a:solidFill>
            </a:endParaRPr>
          </a:p>
        </p:txBody>
      </p:sp>
      <p:sp>
        <p:nvSpPr>
          <p:cNvPr id="122" name="Rectangle 1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Content Placeholder 2"/>
          <p:cNvSpPr txBox="1">
            <a:spLocks/>
          </p:cNvSpPr>
          <p:nvPr/>
        </p:nvSpPr>
        <p:spPr>
          <a:xfrm>
            <a:off x="1367027" y="5156200"/>
            <a:ext cx="7929373" cy="146159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1800" dirty="0">
                <a:solidFill>
                  <a:schemeClr val="tx2"/>
                </a:solidFill>
              </a:rPr>
              <a:t>150M Sensors @ 40M times per second: 6 </a:t>
            </a:r>
            <a:r>
              <a:rPr lang="en-US" sz="1800" dirty="0" err="1">
                <a:solidFill>
                  <a:schemeClr val="tx2"/>
                </a:solidFill>
              </a:rPr>
              <a:t>Peta</a:t>
            </a:r>
            <a:r>
              <a:rPr lang="en-US" sz="1800" dirty="0">
                <a:solidFill>
                  <a:schemeClr val="tx2"/>
                </a:solidFill>
              </a:rPr>
              <a:t>-events per second </a:t>
            </a:r>
          </a:p>
          <a:p>
            <a:pPr>
              <a:lnSpc>
                <a:spcPct val="150000"/>
              </a:lnSpc>
            </a:pPr>
            <a:r>
              <a:rPr lang="en-US" sz="1800" dirty="0">
                <a:solidFill>
                  <a:schemeClr val="tx2"/>
                </a:solidFill>
              </a:rPr>
              <a:t>Massive filtering (data loss</a:t>
            </a:r>
            <a:r>
              <a:rPr lang="en-US" sz="1800" dirty="0" smtClean="0">
                <a:solidFill>
                  <a:schemeClr val="tx2"/>
                </a:solidFill>
              </a:rPr>
              <a:t>) → 700 </a:t>
            </a:r>
            <a:r>
              <a:rPr lang="en-US" sz="1800" dirty="0">
                <a:solidFill>
                  <a:schemeClr val="tx2"/>
                </a:solidFill>
              </a:rPr>
              <a:t>MB per second → 15 PB per year</a:t>
            </a:r>
          </a:p>
          <a:p>
            <a:pPr>
              <a:lnSpc>
                <a:spcPct val="150000"/>
              </a:lnSpc>
            </a:pPr>
            <a:r>
              <a:rPr lang="en-US" sz="1800" dirty="0">
                <a:solidFill>
                  <a:schemeClr val="tx2"/>
                </a:solidFill>
              </a:rPr>
              <a:t>Data collection is </a:t>
            </a:r>
            <a:r>
              <a:rPr lang="en-US" sz="1800" b="1" dirty="0">
                <a:solidFill>
                  <a:schemeClr val="tx2"/>
                </a:solidFill>
              </a:rPr>
              <a:t>limited by compute and storage</a:t>
            </a:r>
          </a:p>
        </p:txBody>
      </p:sp>
      <p:grpSp>
        <p:nvGrpSpPr>
          <p:cNvPr id="2" name="Group 1"/>
          <p:cNvGrpSpPr/>
          <p:nvPr/>
        </p:nvGrpSpPr>
        <p:grpSpPr>
          <a:xfrm>
            <a:off x="-39189" y="1867992"/>
            <a:ext cx="9339944" cy="3144882"/>
            <a:chOff x="-39189" y="1867992"/>
            <a:chExt cx="9339944" cy="3144882"/>
          </a:xfrm>
        </p:grpSpPr>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77841" y="1867992"/>
              <a:ext cx="3722914" cy="3144882"/>
            </a:xfrm>
            <a:prstGeom prst="rect">
              <a:avLst/>
            </a:prstGeom>
          </p:spPr>
        </p:pic>
        <p:pic>
          <p:nvPicPr>
            <p:cNvPr id="12" name="Picture 11"/>
            <p:cNvPicPr>
              <a:picLocks noChangeAspect="1"/>
            </p:cNvPicPr>
            <p:nvPr/>
          </p:nvPicPr>
          <p:blipFill>
            <a:blip r:embed="rId4"/>
            <a:stretch>
              <a:fillRect/>
            </a:stretch>
          </p:blipFill>
          <p:spPr>
            <a:xfrm flipH="1">
              <a:off x="-39189" y="1867992"/>
              <a:ext cx="4193177" cy="3144882"/>
            </a:xfrm>
            <a:prstGeom prst="rect">
              <a:avLst/>
            </a:prstGeom>
          </p:spPr>
        </p:pic>
        <p:pic>
          <p:nvPicPr>
            <p:cNvPr id="13" name="Picture 12"/>
            <p:cNvPicPr>
              <a:picLocks noChangeAspect="1"/>
            </p:cNvPicPr>
            <p:nvPr/>
          </p:nvPicPr>
          <p:blipFill>
            <a:blip r:embed="rId5"/>
            <a:stretch>
              <a:fillRect/>
            </a:stretch>
          </p:blipFill>
          <p:spPr>
            <a:xfrm>
              <a:off x="2615195" y="1867992"/>
              <a:ext cx="3408246" cy="3144882"/>
            </a:xfrm>
            <a:prstGeom prst="rect">
              <a:avLst/>
            </a:prstGeom>
          </p:spPr>
        </p:pic>
      </p:grpSp>
    </p:spTree>
    <p:extLst>
      <p:ext uri="{BB962C8B-B14F-4D97-AF65-F5344CB8AC3E}">
        <p14:creationId xmlns:p14="http://schemas.microsoft.com/office/powerpoint/2010/main" val="89565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1000"/>
                                        <p:tgtEl>
                                          <p:spTgt spid="1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1">
                                            <p:txEl>
                                              <p:pRg st="0" end="0"/>
                                            </p:txEl>
                                          </p:spTgt>
                                        </p:tgtEl>
                                        <p:attrNameLst>
                                          <p:attrName>style.visibility</p:attrName>
                                        </p:attrNameLst>
                                      </p:cBhvr>
                                      <p:to>
                                        <p:strVal val="visible"/>
                                      </p:to>
                                    </p:set>
                                    <p:animEffect transition="in" filter="fade">
                                      <p:cBhvr>
                                        <p:cTn id="14" dur="500"/>
                                        <p:tgtEl>
                                          <p:spTgt spid="121">
                                            <p:txEl>
                                              <p:pRg st="0" end="0"/>
                                            </p:txEl>
                                          </p:spTgt>
                                        </p:tgtEl>
                                      </p:cBhvr>
                                    </p:animEffect>
                                  </p:childTnLst>
                                </p:cTn>
                              </p:par>
                            </p:childTnLst>
                          </p:cTn>
                        </p:par>
                        <p:par>
                          <p:cTn id="15" fill="hold">
                            <p:stCondLst>
                              <p:cond delay="1500"/>
                            </p:stCondLst>
                            <p:childTnLst>
                              <p:par>
                                <p:cTn id="16" presetID="9"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build="p"/>
      <p:bldP spid="122" grpId="0" animBg="1"/>
      <p:bldP spid="1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979A1F74-644D-C247-B40D-7C6ABEEE2E83}" type="slidenum">
                <a:rPr lang="en-US" sz="900" b="1" smtClean="0">
                  <a:solidFill>
                    <a:prstClr val="white"/>
                  </a:solidFill>
                </a:rPr>
                <a:t>23</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Forces Driving Data Growth</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Machine generated data</a:t>
            </a:r>
          </a:p>
          <a:p>
            <a:pPr lvl="1">
              <a:lnSpc>
                <a:spcPct val="150000"/>
              </a:lnSpc>
            </a:pPr>
            <a:r>
              <a:rPr lang="en-US" sz="1800" dirty="0" smtClean="0">
                <a:solidFill>
                  <a:schemeClr val="tx2"/>
                </a:solidFill>
              </a:rPr>
              <a:t>Ubiquitous sensors and reporting: Cameras, mobile computing, </a:t>
            </a:r>
            <a:r>
              <a:rPr lang="is-IS" sz="1800" dirty="0" smtClean="0">
                <a:solidFill>
                  <a:schemeClr val="tx2"/>
                </a:solidFill>
              </a:rPr>
              <a:t>…</a:t>
            </a:r>
            <a:endParaRPr lang="en-US" sz="1800" dirty="0" smtClean="0">
              <a:solidFill>
                <a:schemeClr val="tx2"/>
              </a:solidFill>
            </a:endParaRPr>
          </a:p>
          <a:p>
            <a:pPr>
              <a:lnSpc>
                <a:spcPct val="150000"/>
              </a:lnSpc>
            </a:pPr>
            <a:r>
              <a:rPr lang="en-US" sz="2000" dirty="0" smtClean="0">
                <a:solidFill>
                  <a:schemeClr val="tx2"/>
                </a:solidFill>
              </a:rPr>
              <a:t>Large collaborative science projects</a:t>
            </a:r>
          </a:p>
          <a:p>
            <a:pPr>
              <a:lnSpc>
                <a:spcPct val="150000"/>
              </a:lnSpc>
            </a:pPr>
            <a:r>
              <a:rPr lang="en-US" sz="2000" dirty="0" smtClean="0">
                <a:solidFill>
                  <a:schemeClr val="tx2"/>
                </a:solidFill>
              </a:rPr>
              <a:t>Philosophy: </a:t>
            </a:r>
            <a:r>
              <a:rPr lang="en-US" sz="2000" b="1" dirty="0" smtClean="0">
                <a:solidFill>
                  <a:schemeClr val="tx2"/>
                </a:solidFill>
              </a:rPr>
              <a:t>Save all data </a:t>
            </a:r>
            <a:r>
              <a:rPr lang="en-US" sz="2000" dirty="0" smtClean="0">
                <a:solidFill>
                  <a:schemeClr val="tx2"/>
                </a:solidFill>
                <a:sym typeface="Wingdings"/>
              </a:rPr>
              <a:t> figure out how to derive value from it</a:t>
            </a:r>
            <a:endParaRPr lang="en-US" sz="2000" dirty="0" smtClean="0">
              <a:solidFill>
                <a:schemeClr val="tx2"/>
              </a:solidFill>
            </a:endParaRPr>
          </a:p>
          <a:p>
            <a:pPr>
              <a:lnSpc>
                <a:spcPct val="150000"/>
              </a:lnSpc>
            </a:pPr>
            <a:endParaRPr lang="en-US" sz="2000" dirty="0">
              <a:solidFill>
                <a:schemeClr val="tx2"/>
              </a:solidFill>
            </a:endParaRPr>
          </a:p>
          <a:p>
            <a:pPr>
              <a:lnSpc>
                <a:spcPct val="150000"/>
              </a:lnSpc>
            </a:pPr>
            <a:r>
              <a:rPr lang="en-US" sz="2000" dirty="0" smtClean="0">
                <a:solidFill>
                  <a:schemeClr val="tx2"/>
                </a:solidFill>
              </a:rPr>
              <a:t>Enabling technology: </a:t>
            </a:r>
            <a:r>
              <a:rPr lang="en-US" sz="2000" b="1" dirty="0" smtClean="0">
                <a:solidFill>
                  <a:schemeClr val="tx2"/>
                </a:solidFill>
              </a:rPr>
              <a:t>Cheap</a:t>
            </a:r>
            <a:r>
              <a:rPr lang="en-US" sz="2000" dirty="0" smtClean="0">
                <a:solidFill>
                  <a:schemeClr val="tx2"/>
                </a:solidFill>
              </a:rPr>
              <a:t>, </a:t>
            </a:r>
            <a:r>
              <a:rPr lang="en-US" sz="2000" b="1" dirty="0" smtClean="0">
                <a:solidFill>
                  <a:schemeClr val="tx2"/>
                </a:solidFill>
              </a:rPr>
              <a:t>Scalable </a:t>
            </a:r>
            <a:r>
              <a:rPr lang="en-US" sz="2000" dirty="0" smtClean="0">
                <a:solidFill>
                  <a:schemeClr val="tx2"/>
                </a:solidFill>
              </a:rPr>
              <a:t>data management </a:t>
            </a:r>
            <a:r>
              <a:rPr lang="en-US" sz="2000" dirty="0" smtClean="0">
                <a:solidFill>
                  <a:schemeClr val="tx2"/>
                </a:solidFill>
              </a:rPr>
              <a:t>systems</a:t>
            </a:r>
          </a:p>
        </p:txBody>
      </p:sp>
    </p:spTree>
    <p:extLst>
      <p:ext uri="{BB962C8B-B14F-4D97-AF65-F5344CB8AC3E}">
        <p14:creationId xmlns:p14="http://schemas.microsoft.com/office/powerpoint/2010/main" val="16062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4">
                                            <p:txEl>
                                              <p:pRg st="2" end="2"/>
                                            </p:txEl>
                                          </p:spTgt>
                                        </p:tgtEl>
                                        <p:attrNameLst>
                                          <p:attrName>style.visibility</p:attrName>
                                        </p:attrNameLst>
                                      </p:cBhvr>
                                      <p:to>
                                        <p:strVal val="visible"/>
                                      </p:to>
                                    </p:set>
                                    <p:animEffect transition="in" filter="fade">
                                      <p:cBhvr>
                                        <p:cTn id="24" dur="500"/>
                                        <p:tgtEl>
                                          <p:spTgt spid="64">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4">
                                            <p:txEl>
                                              <p:pRg st="3" end="3"/>
                                            </p:txEl>
                                          </p:spTgt>
                                        </p:tgtEl>
                                        <p:attrNameLst>
                                          <p:attrName>style.visibility</p:attrName>
                                        </p:attrNameLst>
                                      </p:cBhvr>
                                      <p:to>
                                        <p:strVal val="visible"/>
                                      </p:to>
                                    </p:set>
                                    <p:animEffect transition="in" filter="fade">
                                      <p:cBhvr>
                                        <p:cTn id="28" dur="500"/>
                                        <p:tgtEl>
                                          <p:spTgt spid="64">
                                            <p:txEl>
                                              <p:pRg st="3" end="3"/>
                                            </p:txEl>
                                          </p:spTgt>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64">
                                            <p:txEl>
                                              <p:pRg st="5" end="5"/>
                                            </p:txEl>
                                          </p:spTgt>
                                        </p:tgtEl>
                                        <p:attrNameLst>
                                          <p:attrName>style.visibility</p:attrName>
                                        </p:attrNameLst>
                                      </p:cBhvr>
                                      <p:to>
                                        <p:strVal val="visible"/>
                                      </p:to>
                                    </p:set>
                                    <p:animEffect transition="in" filter="fade">
                                      <p:cBhvr>
                                        <p:cTn id="32" dur="500"/>
                                        <p:tgtEl>
                                          <p:spTgt spid="6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D83C9F8-6159-374E-B046-1BC9A5DE5573}" type="slidenum">
                <a:rPr lang="en-US" sz="900" b="1" smtClean="0">
                  <a:solidFill>
                    <a:prstClr val="white"/>
                  </a:solidFill>
                </a:rPr>
                <a:t>24</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rgbClr val="C00000"/>
                </a:solidFill>
              </a:rPr>
              <a:t>What</a:t>
            </a:r>
            <a:r>
              <a:rPr lang="en-US" dirty="0" smtClean="0">
                <a:solidFill>
                  <a:schemeClr val="tx2"/>
                </a:solidFill>
              </a:rPr>
              <a:t>: Summing up</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800" dirty="0" smtClean="0">
                <a:solidFill>
                  <a:schemeClr val="tx2"/>
                </a:solidFill>
              </a:rPr>
              <a:t>Data is at the center of </a:t>
            </a:r>
            <a:r>
              <a:rPr lang="en-US" sz="2800" strike="sngStrike" dirty="0" smtClean="0">
                <a:solidFill>
                  <a:schemeClr val="tx2"/>
                </a:solidFill>
              </a:rPr>
              <a:t>many things</a:t>
            </a:r>
            <a:r>
              <a:rPr lang="en-US" sz="2800" dirty="0" smtClean="0">
                <a:solidFill>
                  <a:schemeClr val="tx2"/>
                </a:solidFill>
              </a:rPr>
              <a:t> </a:t>
            </a:r>
            <a:r>
              <a:rPr lang="en-US" sz="2800" b="1" dirty="0" smtClean="0">
                <a:solidFill>
                  <a:schemeClr val="tx2"/>
                </a:solidFill>
              </a:rPr>
              <a:t>everything</a:t>
            </a:r>
          </a:p>
          <a:p>
            <a:pPr>
              <a:lnSpc>
                <a:spcPct val="150000"/>
              </a:lnSpc>
            </a:pPr>
            <a:r>
              <a:rPr lang="en-US" sz="2800" dirty="0" smtClean="0">
                <a:solidFill>
                  <a:schemeClr val="tx2"/>
                </a:solidFill>
              </a:rPr>
              <a:t>For instance: Computer Science</a:t>
            </a:r>
            <a:endParaRPr lang="en-US" sz="2800" dirty="0">
              <a:solidFill>
                <a:schemeClr val="tx2"/>
              </a:solidFill>
            </a:endParaRPr>
          </a:p>
        </p:txBody>
      </p:sp>
    </p:spTree>
    <p:extLst>
      <p:ext uri="{BB962C8B-B14F-4D97-AF65-F5344CB8AC3E}">
        <p14:creationId xmlns:p14="http://schemas.microsoft.com/office/powerpoint/2010/main" val="211502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animEffect transition="in" filter="fade">
                                      <p:cBhvr>
                                        <p:cTn id="21" dur="500"/>
                                        <p:tgtEl>
                                          <p:spTgt spid="6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2D1E115A-AAE2-D548-A361-084D86F587B5}" type="slidenum">
                <a:rPr lang="en-US" sz="900" b="1" smtClean="0">
                  <a:solidFill>
                    <a:prstClr val="white"/>
                  </a:solidFill>
                </a:rPr>
                <a:t>25</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Data is at the center of CS</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dirty="0" smtClean="0">
                <a:solidFill>
                  <a:schemeClr val="tx2"/>
                </a:solidFill>
              </a:rPr>
              <a:t>You may think: in CS186 we learn to apply computer science to Big Data.</a:t>
            </a:r>
            <a:endParaRPr lang="en-US" sz="2400" b="1" dirty="0" smtClean="0">
              <a:solidFill>
                <a:schemeClr val="tx2"/>
              </a:solidFill>
            </a:endParaRPr>
          </a:p>
          <a:p>
            <a:pPr marL="0" indent="0">
              <a:lnSpc>
                <a:spcPct val="150000"/>
              </a:lnSpc>
              <a:buNone/>
            </a:pPr>
            <a:r>
              <a:rPr lang="en-US" sz="2400" b="1" dirty="0" smtClean="0">
                <a:solidFill>
                  <a:schemeClr val="tx2"/>
                </a:solidFill>
              </a:rPr>
              <a:t>No</a:t>
            </a:r>
          </a:p>
          <a:p>
            <a:pPr marL="0" indent="0">
              <a:lnSpc>
                <a:spcPct val="150000"/>
              </a:lnSpc>
              <a:buNone/>
            </a:pPr>
            <a:r>
              <a:rPr lang="en-US" sz="2400" dirty="0" smtClean="0">
                <a:solidFill>
                  <a:schemeClr val="tx2"/>
                </a:solidFill>
              </a:rPr>
              <a:t>The techniques we will learn are the key to </a:t>
            </a:r>
            <a:r>
              <a:rPr lang="en-US" sz="2400" b="1" dirty="0" smtClean="0">
                <a:solidFill>
                  <a:schemeClr val="tx2"/>
                </a:solidFill>
              </a:rPr>
              <a:t>scalable computer science</a:t>
            </a:r>
            <a:endParaRPr lang="en-US" sz="2400" b="1" dirty="0">
              <a:solidFill>
                <a:schemeClr val="tx2"/>
              </a:solidFill>
            </a:endParaRPr>
          </a:p>
          <a:p>
            <a:pPr marL="0" indent="0">
              <a:lnSpc>
                <a:spcPct val="150000"/>
              </a:lnSpc>
              <a:buNone/>
            </a:pPr>
            <a:r>
              <a:rPr lang="en-US" sz="2400" dirty="0" smtClean="0">
                <a:solidFill>
                  <a:schemeClr val="tx2"/>
                </a:solidFill>
              </a:rPr>
              <a:t>This class applies very broadly</a:t>
            </a:r>
            <a:endParaRPr lang="en-US" sz="2400" dirty="0">
              <a:solidFill>
                <a:schemeClr val="tx2"/>
              </a:solidFill>
            </a:endParaRPr>
          </a:p>
        </p:txBody>
      </p:sp>
    </p:spTree>
    <p:extLst>
      <p:ext uri="{BB962C8B-B14F-4D97-AF65-F5344CB8AC3E}">
        <p14:creationId xmlns:p14="http://schemas.microsoft.com/office/powerpoint/2010/main" val="11058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4">
                                            <p:txEl>
                                              <p:pRg st="1" end="1"/>
                                            </p:txEl>
                                          </p:spTgt>
                                        </p:tgtEl>
                                        <p:attrNameLst>
                                          <p:attrName>style.visibility</p:attrName>
                                        </p:attrNameLst>
                                      </p:cBhvr>
                                      <p:to>
                                        <p:strVal val="visible"/>
                                      </p:to>
                                    </p:set>
                                    <p:animEffect transition="in" filter="fade">
                                      <p:cBhvr>
                                        <p:cTn id="22" dur="500"/>
                                        <p:tgtEl>
                                          <p:spTgt spid="6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xEl>
                                              <p:pRg st="2" end="2"/>
                                            </p:txEl>
                                          </p:spTgt>
                                        </p:tgtEl>
                                        <p:attrNameLst>
                                          <p:attrName>style.visibility</p:attrName>
                                        </p:attrNameLst>
                                      </p:cBhvr>
                                      <p:to>
                                        <p:strVal val="visible"/>
                                      </p:to>
                                    </p:set>
                                    <p:animEffect transition="in" filter="fade">
                                      <p:cBhvr>
                                        <p:cTn id="27" dur="500"/>
                                        <p:tgtEl>
                                          <p:spTgt spid="64">
                                            <p:txEl>
                                              <p:pRg st="2" end="2"/>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4">
                                            <p:txEl>
                                              <p:pRg st="3" end="3"/>
                                            </p:txEl>
                                          </p:spTgt>
                                        </p:tgtEl>
                                        <p:attrNameLst>
                                          <p:attrName>style.visibility</p:attrName>
                                        </p:attrNameLst>
                                      </p:cBhvr>
                                      <p:to>
                                        <p:strVal val="visible"/>
                                      </p:to>
                                    </p:set>
                                    <p:animEffect transition="in" filter="fade">
                                      <p:cBhvr>
                                        <p:cTn id="31" dur="500"/>
                                        <p:tgtEl>
                                          <p:spTgt spid="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22694" y="508439"/>
            <a:ext cx="5394030" cy="5976764"/>
          </a:xfrm>
          <a:prstGeom prst="rect">
            <a:avLst/>
          </a:prstGeom>
        </p:spPr>
      </p:pic>
      <p:pic>
        <p:nvPicPr>
          <p:cNvPr id="6" name="Picture 5"/>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546195"/>
            <a:ext cx="9144000" cy="6093756"/>
          </a:xfrm>
          <a:prstGeom prst="rect">
            <a:avLst/>
          </a:prstGeom>
        </p:spPr>
      </p:pic>
    </p:spTree>
    <p:extLst>
      <p:ext uri="{BB962C8B-B14F-4D97-AF65-F5344CB8AC3E}">
        <p14:creationId xmlns:p14="http://schemas.microsoft.com/office/powerpoint/2010/main" val="1857117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C6E703AC-FBA6-DD46-BEAF-FFAD2D1BCDBE}" type="slidenum">
                <a:rPr lang="en-US" sz="900" b="1" smtClean="0">
                  <a:solidFill>
                    <a:prstClr val="white"/>
                  </a:solidFill>
                </a:rPr>
                <a:t>27</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A Syllogism of Quotes</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a:t>
            </a:r>
            <a:r>
              <a:rPr lang="en-US" sz="2000" b="1" dirty="0" smtClean="0">
                <a:solidFill>
                  <a:schemeClr val="tx2"/>
                </a:solidFill>
              </a:rPr>
              <a:t>Information</a:t>
            </a:r>
            <a:r>
              <a:rPr lang="en-US" sz="2000" dirty="0" smtClean="0">
                <a:solidFill>
                  <a:schemeClr val="tx2"/>
                </a:solidFill>
              </a:rPr>
              <a:t> is </a:t>
            </a:r>
            <a:r>
              <a:rPr lang="en-US" sz="2000" b="1" dirty="0" smtClean="0">
                <a:solidFill>
                  <a:schemeClr val="tx2"/>
                </a:solidFill>
              </a:rPr>
              <a:t>knowledge</a:t>
            </a:r>
            <a:r>
              <a:rPr lang="en-US" sz="2000" dirty="0" smtClean="0">
                <a:solidFill>
                  <a:schemeClr val="tx2"/>
                </a:solidFill>
              </a:rPr>
              <a:t>” – Albert Einstein</a:t>
            </a:r>
          </a:p>
          <a:p>
            <a:pPr>
              <a:lnSpc>
                <a:spcPct val="150000"/>
              </a:lnSpc>
            </a:pPr>
            <a:endParaRPr lang="en-US" sz="2000" dirty="0">
              <a:solidFill>
                <a:schemeClr val="tx2"/>
              </a:solidFill>
            </a:endParaRPr>
          </a:p>
          <a:p>
            <a:pPr>
              <a:lnSpc>
                <a:spcPct val="150000"/>
              </a:lnSpc>
            </a:pPr>
            <a:r>
              <a:rPr lang="en-US" sz="2000" dirty="0" smtClean="0">
                <a:solidFill>
                  <a:schemeClr val="tx2"/>
                </a:solidFill>
              </a:rPr>
              <a:t>“</a:t>
            </a:r>
            <a:r>
              <a:rPr lang="en-US" sz="2000" b="1" dirty="0" smtClean="0">
                <a:solidFill>
                  <a:schemeClr val="tx2"/>
                </a:solidFill>
              </a:rPr>
              <a:t>knowledge</a:t>
            </a:r>
            <a:r>
              <a:rPr lang="en-US" sz="2000" dirty="0" smtClean="0">
                <a:solidFill>
                  <a:schemeClr val="tx2"/>
                </a:solidFill>
              </a:rPr>
              <a:t> is </a:t>
            </a:r>
            <a:r>
              <a:rPr lang="en-US" sz="2000" b="1" dirty="0" smtClean="0">
                <a:solidFill>
                  <a:schemeClr val="tx2"/>
                </a:solidFill>
              </a:rPr>
              <a:t>power</a:t>
            </a:r>
            <a:r>
              <a:rPr lang="en-US" sz="2000" dirty="0" smtClean="0">
                <a:solidFill>
                  <a:schemeClr val="tx2"/>
                </a:solidFill>
              </a:rPr>
              <a:t>” – Sir Francis Bacon</a:t>
            </a:r>
          </a:p>
          <a:p>
            <a:pPr>
              <a:lnSpc>
                <a:spcPct val="150000"/>
              </a:lnSpc>
            </a:pPr>
            <a:endParaRPr lang="en-US" sz="2000" dirty="0">
              <a:solidFill>
                <a:schemeClr val="tx2"/>
              </a:solidFill>
            </a:endParaRPr>
          </a:p>
          <a:p>
            <a:pPr>
              <a:lnSpc>
                <a:spcPct val="150000"/>
              </a:lnSpc>
            </a:pPr>
            <a:r>
              <a:rPr lang="en-US" sz="2000" dirty="0" smtClean="0">
                <a:solidFill>
                  <a:schemeClr val="tx2"/>
                </a:solidFill>
              </a:rPr>
              <a:t>“with great </a:t>
            </a:r>
            <a:r>
              <a:rPr lang="en-US" sz="2000" b="1" dirty="0" smtClean="0">
                <a:solidFill>
                  <a:schemeClr val="tx2"/>
                </a:solidFill>
              </a:rPr>
              <a:t>power</a:t>
            </a:r>
            <a:r>
              <a:rPr lang="en-US" sz="2000" dirty="0" smtClean="0">
                <a:solidFill>
                  <a:schemeClr val="tx2"/>
                </a:solidFill>
              </a:rPr>
              <a:t> comes great </a:t>
            </a:r>
            <a:r>
              <a:rPr lang="en-US" sz="2000" b="1" dirty="0" smtClean="0">
                <a:solidFill>
                  <a:schemeClr val="tx2"/>
                </a:solidFill>
              </a:rPr>
              <a:t>responsibility</a:t>
            </a:r>
            <a:r>
              <a:rPr lang="en-US" sz="2000" dirty="0" smtClean="0">
                <a:solidFill>
                  <a:schemeClr val="tx2"/>
                </a:solidFill>
              </a:rPr>
              <a:t>” – Uncle </a:t>
            </a:r>
            <a:r>
              <a:rPr lang="en-US" sz="2000" dirty="0" smtClean="0">
                <a:solidFill>
                  <a:schemeClr val="tx2"/>
                </a:solidFill>
              </a:rPr>
              <a:t>Ben </a:t>
            </a:r>
            <a:r>
              <a:rPr lang="en-US" sz="2000" dirty="0" smtClean="0">
                <a:solidFill>
                  <a:schemeClr val="tx2"/>
                </a:solidFill>
              </a:rPr>
              <a:t>(Spiderman)</a:t>
            </a:r>
          </a:p>
        </p:txBody>
      </p:sp>
    </p:spTree>
    <p:extLst>
      <p:ext uri="{BB962C8B-B14F-4D97-AF65-F5344CB8AC3E}">
        <p14:creationId xmlns:p14="http://schemas.microsoft.com/office/powerpoint/2010/main" val="4756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4">
                                            <p:txEl>
                                              <p:pRg st="2" end="2"/>
                                            </p:txEl>
                                          </p:spTgt>
                                        </p:tgtEl>
                                        <p:attrNameLst>
                                          <p:attrName>style.visibility</p:attrName>
                                        </p:attrNameLst>
                                      </p:cBhvr>
                                      <p:to>
                                        <p:strVal val="visible"/>
                                      </p:to>
                                    </p:set>
                                    <p:animEffect transition="in" filter="fade">
                                      <p:cBhvr>
                                        <p:cTn id="21" dur="500"/>
                                        <p:tgtEl>
                                          <p:spTgt spid="64">
                                            <p:txEl>
                                              <p:pRg st="2" end="2"/>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64">
                                            <p:txEl>
                                              <p:pRg st="4" end="4"/>
                                            </p:txEl>
                                          </p:spTgt>
                                        </p:tgtEl>
                                        <p:attrNameLst>
                                          <p:attrName>style.visibility</p:attrName>
                                        </p:attrNameLst>
                                      </p:cBhvr>
                                      <p:to>
                                        <p:strVal val="visible"/>
                                      </p:to>
                                    </p:set>
                                    <p:animEffect transition="in" filter="fade">
                                      <p:cBhvr>
                                        <p:cTn id="25" dur="500"/>
                                        <p:tgtEl>
                                          <p:spTgt spid="6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31550B7E-6D90-5041-93CA-010E66BA4784}" type="slidenum">
                <a:rPr lang="en-US" sz="900" b="1" smtClean="0">
                  <a:solidFill>
                    <a:prstClr val="white"/>
                  </a:solidFill>
                </a:rPr>
                <a:t>28</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Data Integrity: Not all Data is Correct</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“Any user can change any entry, and if enough users agree with them, </a:t>
            </a:r>
            <a:r>
              <a:rPr lang="en-US" sz="2000" b="1" dirty="0" smtClean="0">
                <a:solidFill>
                  <a:schemeClr val="tx2"/>
                </a:solidFill>
              </a:rPr>
              <a:t>it becomes true</a:t>
            </a:r>
            <a:r>
              <a:rPr lang="en-US" sz="2000" dirty="0" smtClean="0">
                <a:solidFill>
                  <a:schemeClr val="tx2"/>
                </a:solidFill>
              </a:rPr>
              <a:t>” – Stephen Colbert</a:t>
            </a:r>
          </a:p>
          <a:p>
            <a:pPr>
              <a:lnSpc>
                <a:spcPct val="150000"/>
              </a:lnSpc>
            </a:pPr>
            <a:r>
              <a:rPr lang="en-US" sz="2000" dirty="0" smtClean="0">
                <a:solidFill>
                  <a:schemeClr val="tx2"/>
                </a:solidFill>
              </a:rPr>
              <a:t>Asked users to update the page on Elephants to reflect a tripling of population, forcing Wikipedia to lock the page!</a:t>
            </a:r>
          </a:p>
          <a:p>
            <a:pPr>
              <a:lnSpc>
                <a:spcPct val="150000"/>
              </a:lnSpc>
            </a:pPr>
            <a:r>
              <a:rPr lang="en-US" sz="2000" dirty="0">
                <a:solidFill>
                  <a:schemeClr val="tx2"/>
                </a:solidFill>
              </a:rPr>
              <a:t>2005 Nature study found </a:t>
            </a:r>
            <a:r>
              <a:rPr lang="en-US" sz="2000" b="1" dirty="0">
                <a:solidFill>
                  <a:schemeClr val="tx2"/>
                </a:solidFill>
              </a:rPr>
              <a:t>Wikipedia science </a:t>
            </a:r>
            <a:r>
              <a:rPr lang="en-US" sz="2000" dirty="0">
                <a:solidFill>
                  <a:schemeClr val="tx2"/>
                </a:solidFill>
              </a:rPr>
              <a:t>articles to be </a:t>
            </a:r>
            <a:r>
              <a:rPr lang="en-US" sz="2000" b="1" dirty="0">
                <a:solidFill>
                  <a:schemeClr val="tx2"/>
                </a:solidFill>
              </a:rPr>
              <a:t>similar in accuracy</a:t>
            </a:r>
            <a:r>
              <a:rPr lang="en-US" sz="2000" dirty="0">
                <a:solidFill>
                  <a:schemeClr val="tx2"/>
                </a:solidFill>
              </a:rPr>
              <a:t> to </a:t>
            </a:r>
            <a:r>
              <a:rPr lang="en-US" sz="2000" b="1" dirty="0">
                <a:solidFill>
                  <a:schemeClr val="tx2"/>
                </a:solidFill>
              </a:rPr>
              <a:t>Encyclopedia Britannica</a:t>
            </a:r>
            <a:r>
              <a:rPr lang="en-US" sz="2000" dirty="0" smtClean="0">
                <a:solidFill>
                  <a:schemeClr val="tx2"/>
                </a:solidFill>
              </a:rPr>
              <a:t>.</a:t>
            </a:r>
            <a:endParaRPr lang="en-US" sz="2000" dirty="0">
              <a:solidFill>
                <a:schemeClr val="tx2"/>
              </a:solidFill>
            </a:endParaRPr>
          </a:p>
        </p:txBody>
      </p:sp>
      <p:grpSp>
        <p:nvGrpSpPr>
          <p:cNvPr id="18" name="Group 5"/>
          <p:cNvGrpSpPr>
            <a:grpSpLocks/>
          </p:cNvGrpSpPr>
          <p:nvPr/>
        </p:nvGrpSpPr>
        <p:grpSpPr bwMode="auto">
          <a:xfrm>
            <a:off x="5029200" y="4038600"/>
            <a:ext cx="3979177" cy="2936045"/>
            <a:chOff x="0" y="0"/>
            <a:chExt cx="3576" cy="2848"/>
          </a:xfrm>
        </p:grpSpPr>
        <p:pic>
          <p:nvPicPr>
            <p:cNvPr id="23" name="Picture 3">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8" y="96"/>
              <a:ext cx="3320" cy="24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4" name="Picture 4"/>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3576" cy="2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grpSp>
    </p:spTree>
    <p:extLst>
      <p:ext uri="{BB962C8B-B14F-4D97-AF65-F5344CB8AC3E}">
        <p14:creationId xmlns:p14="http://schemas.microsoft.com/office/powerpoint/2010/main" val="209729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4">
                                            <p:txEl>
                                              <p:pRg st="1" end="1"/>
                                            </p:txEl>
                                          </p:spTgt>
                                        </p:tgtEl>
                                        <p:attrNameLst>
                                          <p:attrName>style.visibility</p:attrName>
                                        </p:attrNameLst>
                                      </p:cBhvr>
                                      <p:to>
                                        <p:strVal val="visible"/>
                                      </p:to>
                                    </p:set>
                                    <p:animEffect transition="in" filter="fade">
                                      <p:cBhvr>
                                        <p:cTn id="22" dur="500"/>
                                        <p:tgtEl>
                                          <p:spTgt spid="6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xEl>
                                              <p:pRg st="2" end="2"/>
                                            </p:txEl>
                                          </p:spTgt>
                                        </p:tgtEl>
                                        <p:attrNameLst>
                                          <p:attrName>style.visibility</p:attrName>
                                        </p:attrNameLst>
                                      </p:cBhvr>
                                      <p:to>
                                        <p:strVal val="visible"/>
                                      </p:to>
                                    </p:set>
                                    <p:animEffect transition="in" filter="fade">
                                      <p:cBhvr>
                                        <p:cTn id="27"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B082F544-9E61-624D-947A-934A542C08B2}" type="slidenum">
                <a:rPr lang="en-US" sz="900" b="1" smtClean="0">
                  <a:solidFill>
                    <a:prstClr val="white"/>
                  </a:solidFill>
                </a:rPr>
                <a:t>29</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The “Right?” to privacy</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2000" dirty="0">
              <a:solidFill>
                <a:srgbClr val="95A5A6"/>
              </a:solidFill>
            </a:endParaRPr>
          </a:p>
        </p:txBody>
      </p:sp>
      <p:pic>
        <p:nvPicPr>
          <p:cNvPr id="2" name="Picture 1"/>
          <p:cNvPicPr>
            <a:picLocks noChangeAspect="1"/>
          </p:cNvPicPr>
          <p:nvPr/>
        </p:nvPicPr>
        <p:blipFill>
          <a:blip r:embed="rId3"/>
          <a:stretch>
            <a:fillRect/>
          </a:stretch>
        </p:blipFill>
        <p:spPr>
          <a:xfrm>
            <a:off x="0" y="1168400"/>
            <a:ext cx="9200507" cy="5842000"/>
          </a:xfrm>
          <a:prstGeom prst="rect">
            <a:avLst/>
          </a:prstGeom>
        </p:spPr>
      </p:pic>
    </p:spTree>
    <p:extLst>
      <p:ext uri="{BB962C8B-B14F-4D97-AF65-F5344CB8AC3E}">
        <p14:creationId xmlns:p14="http://schemas.microsoft.com/office/powerpoint/2010/main" val="51564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ardrop 26"/>
          <p:cNvSpPr/>
          <p:nvPr/>
        </p:nvSpPr>
        <p:spPr>
          <a:xfrm>
            <a:off x="3810000" y="0"/>
            <a:ext cx="5334000" cy="5343351"/>
          </a:xfrm>
          <a:prstGeom prst="teardrop">
            <a:avLst/>
          </a:prstGeom>
          <a:solidFill>
            <a:schemeClr val="tx2">
              <a:alpha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 name="Teardrop 4"/>
          <p:cNvSpPr/>
          <p:nvPr/>
        </p:nvSpPr>
        <p:spPr>
          <a:xfrm>
            <a:off x="4953000" y="1043270"/>
            <a:ext cx="3200400" cy="3206011"/>
          </a:xfrm>
          <a:prstGeom prst="teardrop">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itle 1"/>
          <p:cNvSpPr txBox="1">
            <a:spLocks/>
          </p:cNvSpPr>
          <p:nvPr/>
        </p:nvSpPr>
        <p:spPr>
          <a:xfrm>
            <a:off x="5410201" y="2260903"/>
            <a:ext cx="2425835" cy="83099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r>
              <a:rPr lang="en-US" sz="4800" dirty="0" smtClean="0">
                <a:solidFill>
                  <a:schemeClr val="bg1"/>
                </a:solidFill>
                <a:latin typeface="Source Sans Pro Light" pitchFamily="34" charset="0"/>
              </a:rPr>
              <a:t>Why?</a:t>
            </a:r>
            <a:endParaRPr lang="en-US" sz="4800" dirty="0">
              <a:solidFill>
                <a:schemeClr val="bg1"/>
              </a:solidFill>
              <a:latin typeface="Source Sans Pro Light" pitchFamily="34" charset="0"/>
            </a:endParaRPr>
          </a:p>
        </p:txBody>
      </p:sp>
      <p:sp>
        <p:nvSpPr>
          <p:cNvPr id="2" name="TextBox 1"/>
          <p:cNvSpPr txBox="1"/>
          <p:nvPr/>
        </p:nvSpPr>
        <p:spPr>
          <a:xfrm>
            <a:off x="1600200" y="5562600"/>
            <a:ext cx="6828601" cy="646331"/>
          </a:xfrm>
          <a:prstGeom prst="rect">
            <a:avLst/>
          </a:prstGeom>
          <a:noFill/>
        </p:spPr>
        <p:txBody>
          <a:bodyPr wrap="none" rtlCol="0">
            <a:spAutoFit/>
          </a:bodyPr>
          <a:lstStyle/>
          <a:p>
            <a:r>
              <a:rPr lang="en-US" sz="3600" dirty="0" smtClean="0">
                <a:solidFill>
                  <a:schemeClr val="tx2"/>
                </a:solidFill>
              </a:rPr>
              <a:t>Data is at the center of many things</a:t>
            </a:r>
            <a:endParaRPr lang="en-US" sz="3600" dirty="0">
              <a:solidFill>
                <a:schemeClr val="tx2"/>
              </a:solidFill>
            </a:endParaRPr>
          </a:p>
        </p:txBody>
      </p:sp>
    </p:spTree>
    <p:extLst>
      <p:ext uri="{BB962C8B-B14F-4D97-AF65-F5344CB8AC3E}">
        <p14:creationId xmlns:p14="http://schemas.microsoft.com/office/powerpoint/2010/main" val="204348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animBg="1"/>
      <p:bldP spid="6"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4CC16A81-E748-BB41-9516-3E4C509820B1}" type="slidenum">
                <a:rPr lang="en-US" sz="900" b="1" smtClean="0">
                  <a:solidFill>
                    <a:prstClr val="white"/>
                  </a:solidFill>
                </a:rPr>
                <a:t>30</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The Power of Facebook Likes</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dirty="0" smtClean="0">
                <a:solidFill>
                  <a:schemeClr val="tx2"/>
                </a:solidFill>
              </a:rPr>
              <a:t>Using </a:t>
            </a:r>
            <a:r>
              <a:rPr lang="en-US" sz="2400" b="1" dirty="0" smtClean="0">
                <a:solidFill>
                  <a:schemeClr val="tx2"/>
                </a:solidFill>
              </a:rPr>
              <a:t>Facebook </a:t>
            </a:r>
            <a:r>
              <a:rPr lang="en-US" sz="2400" b="1" i="1" dirty="0" smtClean="0">
                <a:solidFill>
                  <a:schemeClr val="tx2"/>
                </a:solidFill>
              </a:rPr>
              <a:t>like</a:t>
            </a:r>
            <a:r>
              <a:rPr lang="en-US" sz="2400" dirty="0" smtClean="0">
                <a:solidFill>
                  <a:schemeClr val="tx2"/>
                </a:solidFill>
              </a:rPr>
              <a:t> data for 58k users, a Cambridge team was able to </a:t>
            </a:r>
            <a:r>
              <a:rPr lang="en-US" sz="2400" b="1" dirty="0" smtClean="0">
                <a:solidFill>
                  <a:schemeClr val="tx2"/>
                </a:solidFill>
              </a:rPr>
              <a:t>predict</a:t>
            </a:r>
            <a:r>
              <a:rPr lang="en-US" sz="2400" dirty="0" smtClean="0">
                <a:solidFill>
                  <a:schemeClr val="tx2"/>
                </a:solidFill>
              </a:rPr>
              <a:t>:</a:t>
            </a:r>
            <a:endParaRPr lang="en-US" sz="2400" b="1" dirty="0" smtClean="0">
              <a:solidFill>
                <a:schemeClr val="tx2"/>
              </a:solidFill>
            </a:endParaRPr>
          </a:p>
          <a:p>
            <a:pPr>
              <a:lnSpc>
                <a:spcPct val="150000"/>
              </a:lnSpc>
            </a:pPr>
            <a:r>
              <a:rPr lang="en-US" sz="2400" b="1" dirty="0" smtClean="0">
                <a:solidFill>
                  <a:schemeClr val="tx2"/>
                </a:solidFill>
              </a:rPr>
              <a:t>Male sexuality</a:t>
            </a:r>
            <a:r>
              <a:rPr lang="en-US" sz="2400" dirty="0" smtClean="0">
                <a:solidFill>
                  <a:schemeClr val="tx2"/>
                </a:solidFill>
              </a:rPr>
              <a:t>: 88% accuracy</a:t>
            </a:r>
          </a:p>
          <a:p>
            <a:pPr>
              <a:lnSpc>
                <a:spcPct val="150000"/>
              </a:lnSpc>
            </a:pPr>
            <a:r>
              <a:rPr lang="en-US" sz="2400" b="1" dirty="0" smtClean="0">
                <a:solidFill>
                  <a:schemeClr val="tx2"/>
                </a:solidFill>
              </a:rPr>
              <a:t>Black vs White</a:t>
            </a:r>
            <a:r>
              <a:rPr lang="en-US" sz="2400" dirty="0" smtClean="0">
                <a:solidFill>
                  <a:schemeClr val="tx2"/>
                </a:solidFill>
              </a:rPr>
              <a:t>: 95% accuracy</a:t>
            </a:r>
          </a:p>
          <a:p>
            <a:pPr>
              <a:lnSpc>
                <a:spcPct val="150000"/>
              </a:lnSpc>
            </a:pPr>
            <a:r>
              <a:rPr lang="en-US" sz="2400" b="1" dirty="0" smtClean="0">
                <a:solidFill>
                  <a:schemeClr val="tx2"/>
                </a:solidFill>
              </a:rPr>
              <a:t>Rep. vs Dem.</a:t>
            </a:r>
            <a:r>
              <a:rPr lang="en-US" sz="2400" dirty="0" smtClean="0">
                <a:solidFill>
                  <a:schemeClr val="tx2"/>
                </a:solidFill>
              </a:rPr>
              <a:t>: 85% accuracy</a:t>
            </a:r>
          </a:p>
          <a:p>
            <a:pPr>
              <a:lnSpc>
                <a:spcPct val="150000"/>
              </a:lnSpc>
            </a:pPr>
            <a:r>
              <a:rPr lang="en-US" sz="2400" b="1" dirty="0" smtClean="0">
                <a:solidFill>
                  <a:schemeClr val="tx2"/>
                </a:solidFill>
              </a:rPr>
              <a:t>Christian vs Muslim</a:t>
            </a:r>
            <a:r>
              <a:rPr lang="en-US" sz="2400" dirty="0" smtClean="0">
                <a:solidFill>
                  <a:schemeClr val="tx2"/>
                </a:solidFill>
              </a:rPr>
              <a:t>: 82% accuracy</a:t>
            </a:r>
          </a:p>
          <a:p>
            <a:pPr marL="0" indent="0">
              <a:lnSpc>
                <a:spcPct val="150000"/>
              </a:lnSpc>
              <a:buNone/>
            </a:pPr>
            <a:r>
              <a:rPr lang="en-US" sz="2400" dirty="0" smtClean="0">
                <a:solidFill>
                  <a:schemeClr val="tx2"/>
                </a:solidFill>
              </a:rPr>
              <a:t>Required </a:t>
            </a:r>
            <a:r>
              <a:rPr lang="en-US" sz="2400" i="1" dirty="0" smtClean="0">
                <a:solidFill>
                  <a:schemeClr val="tx2"/>
                </a:solidFill>
              </a:rPr>
              <a:t>deep inference </a:t>
            </a:r>
            <a:r>
              <a:rPr lang="en-US" sz="2400" dirty="0" smtClean="0">
                <a:solidFill>
                  <a:schemeClr val="tx2"/>
                </a:solidFill>
              </a:rPr>
              <a:t>into the content of posts</a:t>
            </a:r>
            <a:endParaRPr lang="en-US" sz="2400" dirty="0">
              <a:solidFill>
                <a:schemeClr val="tx2"/>
              </a:solidFill>
            </a:endParaRPr>
          </a:p>
        </p:txBody>
      </p:sp>
      <p:sp>
        <p:nvSpPr>
          <p:cNvPr id="3" name="Rectangle 2"/>
          <p:cNvSpPr/>
          <p:nvPr/>
        </p:nvSpPr>
        <p:spPr>
          <a:xfrm>
            <a:off x="1752600" y="6305490"/>
            <a:ext cx="7086601" cy="253916"/>
          </a:xfrm>
          <a:prstGeom prst="rect">
            <a:avLst/>
          </a:prstGeom>
        </p:spPr>
        <p:txBody>
          <a:bodyPr wrap="square">
            <a:spAutoFit/>
          </a:bodyPr>
          <a:lstStyle/>
          <a:p>
            <a:pPr algn="r"/>
            <a:r>
              <a:rPr lang="en-US" sz="1050" dirty="0">
                <a:hlinkClick r:id="rId3"/>
              </a:rPr>
              <a:t>http://</a:t>
            </a:r>
            <a:r>
              <a:rPr lang="en-US" sz="1050" dirty="0" smtClean="0">
                <a:hlinkClick r:id="rId3"/>
              </a:rPr>
              <a:t>www.pnas.org/content/110/15/5802.full.pdf</a:t>
            </a:r>
            <a:endParaRPr lang="en-US" sz="1050" dirty="0" smtClean="0"/>
          </a:p>
        </p:txBody>
      </p:sp>
    </p:spTree>
    <p:extLst>
      <p:ext uri="{BB962C8B-B14F-4D97-AF65-F5344CB8AC3E}">
        <p14:creationId xmlns:p14="http://schemas.microsoft.com/office/powerpoint/2010/main" val="101591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animEffect transition="in" filter="fade">
                                      <p:cBhvr>
                                        <p:cTn id="21" dur="500"/>
                                        <p:tgtEl>
                                          <p:spTgt spid="64">
                                            <p:txEl>
                                              <p:pRg st="1" end="1"/>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64">
                                            <p:txEl>
                                              <p:pRg st="2" end="2"/>
                                            </p:txEl>
                                          </p:spTgt>
                                        </p:tgtEl>
                                        <p:attrNameLst>
                                          <p:attrName>style.visibility</p:attrName>
                                        </p:attrNameLst>
                                      </p:cBhvr>
                                      <p:to>
                                        <p:strVal val="visible"/>
                                      </p:to>
                                    </p:set>
                                    <p:animEffect transition="in" filter="fade">
                                      <p:cBhvr>
                                        <p:cTn id="25" dur="500"/>
                                        <p:tgtEl>
                                          <p:spTgt spid="64">
                                            <p:txEl>
                                              <p:pRg st="2" end="2"/>
                                            </p:tx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64">
                                            <p:txEl>
                                              <p:pRg st="3" end="3"/>
                                            </p:txEl>
                                          </p:spTgt>
                                        </p:tgtEl>
                                        <p:attrNameLst>
                                          <p:attrName>style.visibility</p:attrName>
                                        </p:attrNameLst>
                                      </p:cBhvr>
                                      <p:to>
                                        <p:strVal val="visible"/>
                                      </p:to>
                                    </p:set>
                                    <p:animEffect transition="in" filter="fade">
                                      <p:cBhvr>
                                        <p:cTn id="29" dur="500"/>
                                        <p:tgtEl>
                                          <p:spTgt spid="64">
                                            <p:txEl>
                                              <p:pRg st="3" end="3"/>
                                            </p:txEl>
                                          </p:spTgt>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64">
                                            <p:txEl>
                                              <p:pRg st="4" end="4"/>
                                            </p:txEl>
                                          </p:spTgt>
                                        </p:tgtEl>
                                        <p:attrNameLst>
                                          <p:attrName>style.visibility</p:attrName>
                                        </p:attrNameLst>
                                      </p:cBhvr>
                                      <p:to>
                                        <p:strVal val="visible"/>
                                      </p:to>
                                    </p:set>
                                    <p:animEffect transition="in" filter="fade">
                                      <p:cBhvr>
                                        <p:cTn id="33" dur="500"/>
                                        <p:tgtEl>
                                          <p:spTgt spid="64">
                                            <p:txEl>
                                              <p:pRg st="4" end="4"/>
                                            </p:txEl>
                                          </p:spTgt>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64">
                                            <p:txEl>
                                              <p:pRg st="5" end="5"/>
                                            </p:txEl>
                                          </p:spTgt>
                                        </p:tgtEl>
                                        <p:attrNameLst>
                                          <p:attrName>style.visibility</p:attrName>
                                        </p:attrNameLst>
                                      </p:cBhvr>
                                      <p:to>
                                        <p:strVal val="visible"/>
                                      </p:to>
                                    </p:set>
                                    <p:animEffect transition="in" filter="fade">
                                      <p:cBhvr>
                                        <p:cTn id="37" dur="500"/>
                                        <p:tgtEl>
                                          <p:spTgt spid="64">
                                            <p:txEl>
                                              <p:pRg st="5" end="5"/>
                                            </p:txEl>
                                          </p:spTgt>
                                        </p:tgtEl>
                                      </p:cBhvr>
                                    </p:animEffect>
                                  </p:childTnLst>
                                </p:cTn>
                              </p:par>
                            </p:childTnLst>
                          </p:cTn>
                        </p:par>
                        <p:par>
                          <p:cTn id="38" fill="hold">
                            <p:stCondLst>
                              <p:cond delay="4000"/>
                            </p:stCondLst>
                            <p:childTnLst>
                              <p:par>
                                <p:cTn id="39" presetID="9" presetClass="entr" presetSubtype="0"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dissolv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1BBB7D54-8579-1A48-90DA-640AFF34FC3C}" type="slidenum">
                <a:rPr lang="en-US" sz="900" b="1" smtClean="0">
                  <a:solidFill>
                    <a:prstClr val="white"/>
                  </a:solidFill>
                </a:rPr>
                <a:t>31</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So</a:t>
            </a:r>
            <a:r>
              <a:rPr lang="is-IS" dirty="0" smtClean="0">
                <a:solidFill>
                  <a:schemeClr val="tx2"/>
                </a:solidFill>
              </a:rPr>
              <a:t>… </a:t>
            </a:r>
            <a:r>
              <a:rPr lang="is-IS" dirty="0" smtClean="0">
                <a:solidFill>
                  <a:srgbClr val="C00000"/>
                </a:solidFill>
              </a:rPr>
              <a:t>Why?</a:t>
            </a:r>
            <a:endParaRPr lang="en-US" dirty="0">
              <a:solidFill>
                <a:srgbClr val="C00000"/>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400" dirty="0" smtClean="0">
                <a:solidFill>
                  <a:schemeClr val="tx2"/>
                </a:solidFill>
              </a:rPr>
              <a:t>Data is at the center of everything</a:t>
            </a:r>
            <a:endParaRPr lang="en-US" sz="2400" dirty="0">
              <a:solidFill>
                <a:schemeClr val="tx2"/>
              </a:solidFill>
            </a:endParaRPr>
          </a:p>
          <a:p>
            <a:pPr>
              <a:lnSpc>
                <a:spcPct val="150000"/>
              </a:lnSpc>
            </a:pPr>
            <a:r>
              <a:rPr lang="en-US" sz="2400" dirty="0" smtClean="0">
                <a:solidFill>
                  <a:schemeClr val="tx2"/>
                </a:solidFill>
              </a:rPr>
              <a:t>People who know how to </a:t>
            </a:r>
            <a:r>
              <a:rPr lang="en-US" sz="2400" b="1" dirty="0" smtClean="0">
                <a:solidFill>
                  <a:schemeClr val="tx2"/>
                </a:solidFill>
              </a:rPr>
              <a:t>store</a:t>
            </a:r>
            <a:r>
              <a:rPr lang="en-US" sz="2400" dirty="0" smtClean="0">
                <a:solidFill>
                  <a:schemeClr val="tx2"/>
                </a:solidFill>
              </a:rPr>
              <a:t>, </a:t>
            </a:r>
            <a:r>
              <a:rPr lang="en-US" sz="2400" b="1" dirty="0" smtClean="0">
                <a:solidFill>
                  <a:schemeClr val="tx2"/>
                </a:solidFill>
              </a:rPr>
              <a:t>manage</a:t>
            </a:r>
            <a:r>
              <a:rPr lang="en-US" sz="2400" dirty="0" smtClean="0">
                <a:solidFill>
                  <a:schemeClr val="tx2"/>
                </a:solidFill>
              </a:rPr>
              <a:t> and </a:t>
            </a:r>
            <a:r>
              <a:rPr lang="en-US" sz="2400" b="1" dirty="0" smtClean="0">
                <a:solidFill>
                  <a:schemeClr val="tx2"/>
                </a:solidFill>
              </a:rPr>
              <a:t>use</a:t>
            </a:r>
            <a:r>
              <a:rPr lang="en-US" sz="2400" dirty="0" smtClean="0">
                <a:solidFill>
                  <a:schemeClr val="tx2"/>
                </a:solidFill>
              </a:rPr>
              <a:t> data will be at the center of the future</a:t>
            </a:r>
          </a:p>
          <a:p>
            <a:pPr>
              <a:lnSpc>
                <a:spcPct val="150000"/>
              </a:lnSpc>
            </a:pPr>
            <a:r>
              <a:rPr lang="en-US" sz="2400" dirty="0" smtClean="0">
                <a:solidFill>
                  <a:schemeClr val="tx2"/>
                </a:solidFill>
              </a:rPr>
              <a:t>Great Power </a:t>
            </a:r>
            <a:r>
              <a:rPr lang="en-US" sz="2400" dirty="0" smtClean="0">
                <a:solidFill>
                  <a:schemeClr val="tx2"/>
                </a:solidFill>
                <a:sym typeface="Wingdings"/>
              </a:rPr>
              <a:t> Great Responsibility</a:t>
            </a:r>
          </a:p>
          <a:p>
            <a:pPr>
              <a:lnSpc>
                <a:spcPct val="150000"/>
              </a:lnSpc>
            </a:pPr>
            <a:r>
              <a:rPr lang="en-US" sz="2400" dirty="0" smtClean="0">
                <a:solidFill>
                  <a:schemeClr val="tx2"/>
                </a:solidFill>
                <a:sym typeface="Wingdings"/>
              </a:rPr>
              <a:t>You can be a part of the </a:t>
            </a:r>
            <a:r>
              <a:rPr lang="en-US" sz="2400" b="1" dirty="0" smtClean="0">
                <a:solidFill>
                  <a:schemeClr val="tx2"/>
                </a:solidFill>
                <a:sym typeface="Wingdings"/>
              </a:rPr>
              <a:t>changing</a:t>
            </a:r>
            <a:r>
              <a:rPr lang="en-US" sz="2400" dirty="0" smtClean="0">
                <a:solidFill>
                  <a:schemeClr val="tx2"/>
                </a:solidFill>
                <a:sym typeface="Wingdings"/>
              </a:rPr>
              <a:t> world of </a:t>
            </a:r>
            <a:r>
              <a:rPr lang="en-US" sz="2400" b="1" dirty="0" smtClean="0">
                <a:solidFill>
                  <a:schemeClr val="tx2"/>
                </a:solidFill>
                <a:sym typeface="Wingdings"/>
              </a:rPr>
              <a:t>data systems</a:t>
            </a:r>
            <a:endParaRPr lang="en-US" sz="2400" b="1" dirty="0">
              <a:solidFill>
                <a:schemeClr val="tx2"/>
              </a:solidFill>
            </a:endParaRPr>
          </a:p>
        </p:txBody>
      </p:sp>
    </p:spTree>
    <p:extLst>
      <p:ext uri="{BB962C8B-B14F-4D97-AF65-F5344CB8AC3E}">
        <p14:creationId xmlns:p14="http://schemas.microsoft.com/office/powerpoint/2010/main" val="195442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animEffect transition="in" filter="fade">
                                      <p:cBhvr>
                                        <p:cTn id="21" dur="500"/>
                                        <p:tgtEl>
                                          <p:spTgt spid="64">
                                            <p:txEl>
                                              <p:pRg st="1" end="1"/>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64">
                                            <p:txEl>
                                              <p:pRg st="2" end="2"/>
                                            </p:txEl>
                                          </p:spTgt>
                                        </p:tgtEl>
                                        <p:attrNameLst>
                                          <p:attrName>style.visibility</p:attrName>
                                        </p:attrNameLst>
                                      </p:cBhvr>
                                      <p:to>
                                        <p:strVal val="visible"/>
                                      </p:to>
                                    </p:set>
                                    <p:animEffect transition="in" filter="fade">
                                      <p:cBhvr>
                                        <p:cTn id="25" dur="500"/>
                                        <p:tgtEl>
                                          <p:spTgt spid="64">
                                            <p:txEl>
                                              <p:pRg st="2" end="2"/>
                                            </p:tx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64">
                                            <p:txEl>
                                              <p:pRg st="3" end="3"/>
                                            </p:txEl>
                                          </p:spTgt>
                                        </p:tgtEl>
                                        <p:attrNameLst>
                                          <p:attrName>style.visibility</p:attrName>
                                        </p:attrNameLst>
                                      </p:cBhvr>
                                      <p:to>
                                        <p:strVal val="visible"/>
                                      </p:to>
                                    </p:set>
                                    <p:animEffect transition="in" filter="fade">
                                      <p:cBhvr>
                                        <p:cTn id="29" dur="500"/>
                                        <p:tgtEl>
                                          <p:spTgt spid="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606669" y="304800"/>
            <a:ext cx="242375" cy="247141"/>
            <a:chOff x="8606668" y="267642"/>
            <a:chExt cx="242375"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606668" y="267642"/>
              <a:ext cx="242375" cy="230428"/>
            </a:xfrm>
            <a:prstGeom prst="rect">
              <a:avLst/>
            </a:prstGeom>
            <a:noFill/>
          </p:spPr>
          <p:txBody>
            <a:bodyPr wrap="none" rtlCol="0">
              <a:spAutoFit/>
            </a:bodyPr>
            <a:lstStyle/>
            <a:p>
              <a:pPr algn="ctr"/>
              <a:fld id="{9202A4F4-35A0-A04B-B90B-C7EE1B66FCA0}" type="slidenum">
                <a:rPr lang="en-US" sz="900" b="1" smtClean="0">
                  <a:solidFill>
                    <a:prstClr val="white"/>
                  </a:solidFill>
                </a:rPr>
                <a:t>32</a:t>
              </a:fld>
              <a:endParaRPr lang="en-US" sz="900" b="1" dirty="0">
                <a:solidFill>
                  <a:prstClr val="white"/>
                </a:solidFill>
              </a:endParaRPr>
            </a:p>
          </p:txBody>
        </p:sp>
      </p:grpSp>
      <p:sp>
        <p:nvSpPr>
          <p:cNvPr id="171" name="Title 1"/>
          <p:cNvSpPr>
            <a:spLocks noGrp="1"/>
          </p:cNvSpPr>
          <p:nvPr>
            <p:ph type="title"/>
          </p:nvPr>
        </p:nvSpPr>
        <p:spPr>
          <a:xfrm>
            <a:off x="457200" y="671403"/>
            <a:ext cx="8229600" cy="523220"/>
          </a:xfrm>
        </p:spPr>
        <p:txBody>
          <a:bodyPr>
            <a:spAutoFit/>
          </a:bodyPr>
          <a:lstStyle/>
          <a:p>
            <a:r>
              <a:rPr lang="en-US" dirty="0" smtClean="0">
                <a:solidFill>
                  <a:schemeClr val="tx2"/>
                </a:solidFill>
              </a:rPr>
              <a:t>Essential Queries for today</a:t>
            </a:r>
            <a:endParaRPr lang="en-US" dirty="0">
              <a:solidFill>
                <a:schemeClr val="tx2"/>
              </a:solidFill>
            </a:endParaRPr>
          </a:p>
        </p:txBody>
      </p:sp>
      <p:sp>
        <p:nvSpPr>
          <p:cNvPr id="172"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73" name="Rectangle 172"/>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aphicFrame>
        <p:nvGraphicFramePr>
          <p:cNvPr id="749" name="Diagram 748"/>
          <p:cNvGraphicFramePr/>
          <p:nvPr>
            <p:extLst>
              <p:ext uri="{D42A27DB-BD31-4B8C-83A1-F6EECF244321}">
                <p14:modId xmlns:p14="http://schemas.microsoft.com/office/powerpoint/2010/main" val="1664192043"/>
              </p:ext>
            </p:extLst>
          </p:nvPr>
        </p:nvGraphicFramePr>
        <p:xfrm>
          <a:off x="848387" y="1701801"/>
          <a:ext cx="7416824" cy="2132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69" name="Freeform 6"/>
          <p:cNvSpPr>
            <a:spLocks noEditPoints="1"/>
          </p:cNvSpPr>
          <p:nvPr/>
        </p:nvSpPr>
        <p:spPr bwMode="auto">
          <a:xfrm>
            <a:off x="1034894" y="2633059"/>
            <a:ext cx="260507" cy="277990"/>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0" name="Freeform 31"/>
          <p:cNvSpPr>
            <a:spLocks noEditPoints="1"/>
          </p:cNvSpPr>
          <p:nvPr/>
        </p:nvSpPr>
        <p:spPr bwMode="auto">
          <a:xfrm>
            <a:off x="2964346" y="2575157"/>
            <a:ext cx="256401" cy="35025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1" name="Freeform 49"/>
          <p:cNvSpPr>
            <a:spLocks noEditPoints="1"/>
          </p:cNvSpPr>
          <p:nvPr/>
        </p:nvSpPr>
        <p:spPr bwMode="auto">
          <a:xfrm>
            <a:off x="4837292" y="2612481"/>
            <a:ext cx="317012" cy="270471"/>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2" name="Freeform 36"/>
          <p:cNvSpPr>
            <a:spLocks noEditPoints="1"/>
          </p:cNvSpPr>
          <p:nvPr/>
        </p:nvSpPr>
        <p:spPr bwMode="auto">
          <a:xfrm>
            <a:off x="6777440" y="2671692"/>
            <a:ext cx="295513" cy="200727"/>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grpSp>
        <p:nvGrpSpPr>
          <p:cNvPr id="2" name="Group 1"/>
          <p:cNvGrpSpPr/>
          <p:nvPr/>
        </p:nvGrpSpPr>
        <p:grpSpPr>
          <a:xfrm>
            <a:off x="763560" y="3189405"/>
            <a:ext cx="1686926" cy="1062360"/>
            <a:chOff x="763560" y="2392054"/>
            <a:chExt cx="1686926" cy="796770"/>
          </a:xfrm>
        </p:grpSpPr>
        <p:cxnSp>
          <p:nvCxnSpPr>
            <p:cNvPr id="17" name="Straight Connector 16"/>
            <p:cNvCxnSpPr/>
            <p:nvPr/>
          </p:nvCxnSpPr>
          <p:spPr>
            <a:xfrm>
              <a:off x="1600200" y="2392054"/>
              <a:ext cx="0" cy="455225"/>
            </a:xfrm>
            <a:prstGeom prst="line">
              <a:avLst/>
            </a:prstGeom>
            <a:ln>
              <a:solidFill>
                <a:schemeClr val="accent1"/>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1" name="Content Placeholder 2"/>
            <p:cNvSpPr txBox="1">
              <a:spLocks/>
            </p:cNvSpPr>
            <p:nvPr/>
          </p:nvSpPr>
          <p:spPr>
            <a:xfrm>
              <a:off x="763560"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Why should you take this class?</a:t>
              </a:r>
            </a:p>
          </p:txBody>
        </p:sp>
      </p:grpSp>
      <p:grpSp>
        <p:nvGrpSpPr>
          <p:cNvPr id="3" name="Group 2"/>
          <p:cNvGrpSpPr/>
          <p:nvPr/>
        </p:nvGrpSpPr>
        <p:grpSpPr>
          <a:xfrm>
            <a:off x="2774032" y="3189405"/>
            <a:ext cx="1686926" cy="1062360"/>
            <a:chOff x="2774032" y="2392054"/>
            <a:chExt cx="1686926" cy="796770"/>
          </a:xfrm>
        </p:grpSpPr>
        <p:cxnSp>
          <p:nvCxnSpPr>
            <p:cNvPr id="23" name="Straight Connector 22"/>
            <p:cNvCxnSpPr/>
            <p:nvPr/>
          </p:nvCxnSpPr>
          <p:spPr>
            <a:xfrm>
              <a:off x="3610672" y="2392054"/>
              <a:ext cx="0" cy="455225"/>
            </a:xfrm>
            <a:prstGeom prst="line">
              <a:avLst/>
            </a:prstGeom>
            <a:ln>
              <a:solidFill>
                <a:schemeClr val="accent2"/>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nvSpPr>
          <p:spPr>
            <a:xfrm>
              <a:off x="2774032"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What is this class about?</a:t>
              </a:r>
            </a:p>
          </p:txBody>
        </p:sp>
      </p:grpSp>
      <p:grpSp>
        <p:nvGrpSpPr>
          <p:cNvPr id="4" name="Group 3"/>
          <p:cNvGrpSpPr/>
          <p:nvPr/>
        </p:nvGrpSpPr>
        <p:grpSpPr>
          <a:xfrm>
            <a:off x="4695373" y="3189405"/>
            <a:ext cx="1686926" cy="1062360"/>
            <a:chOff x="4695373" y="2392054"/>
            <a:chExt cx="1686926" cy="796770"/>
          </a:xfrm>
        </p:grpSpPr>
        <p:cxnSp>
          <p:nvCxnSpPr>
            <p:cNvPr id="25" name="Straight Connector 24"/>
            <p:cNvCxnSpPr/>
            <p:nvPr/>
          </p:nvCxnSpPr>
          <p:spPr>
            <a:xfrm>
              <a:off x="5532013" y="2392054"/>
              <a:ext cx="0" cy="455225"/>
            </a:xfrm>
            <a:prstGeom prst="line">
              <a:avLst/>
            </a:prstGeom>
            <a:ln>
              <a:solidFill>
                <a:schemeClr val="accent3"/>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4695373"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Who are we?</a:t>
              </a:r>
            </a:p>
          </p:txBody>
        </p:sp>
      </p:grpSp>
      <p:grpSp>
        <p:nvGrpSpPr>
          <p:cNvPr id="5" name="Group 4"/>
          <p:cNvGrpSpPr/>
          <p:nvPr/>
        </p:nvGrpSpPr>
        <p:grpSpPr>
          <a:xfrm>
            <a:off x="6630960" y="3189405"/>
            <a:ext cx="1686926" cy="1062360"/>
            <a:chOff x="6630960" y="2392054"/>
            <a:chExt cx="1686926" cy="796770"/>
          </a:xfrm>
        </p:grpSpPr>
        <p:cxnSp>
          <p:nvCxnSpPr>
            <p:cNvPr id="27" name="Straight Connector 26"/>
            <p:cNvCxnSpPr/>
            <p:nvPr/>
          </p:nvCxnSpPr>
          <p:spPr>
            <a:xfrm>
              <a:off x="7467600" y="2392054"/>
              <a:ext cx="0" cy="455225"/>
            </a:xfrm>
            <a:prstGeom prst="line">
              <a:avLst/>
            </a:prstGeom>
            <a:ln>
              <a:solidFill>
                <a:schemeClr val="accent4"/>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8" name="Content Placeholder 2"/>
            <p:cNvSpPr txBox="1">
              <a:spLocks/>
            </p:cNvSpPr>
            <p:nvPr/>
          </p:nvSpPr>
          <p:spPr>
            <a:xfrm>
              <a:off x="6630960"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How will this class work?</a:t>
              </a:r>
            </a:p>
          </p:txBody>
        </p:sp>
      </p:grpSp>
    </p:spTree>
    <p:extLst>
      <p:ext uri="{BB962C8B-B14F-4D97-AF65-F5344CB8AC3E}">
        <p14:creationId xmlns:p14="http://schemas.microsoft.com/office/powerpoint/2010/main" val="4900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barn(inVertical)">
                                      <p:cBhvr>
                                        <p:cTn id="7" dur="1000"/>
                                        <p:tgtEl>
                                          <p:spTgt spid="17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2">
                                            <p:txEl>
                                              <p:pRg st="0" end="0"/>
                                            </p:txEl>
                                          </p:spTgt>
                                        </p:tgtEl>
                                        <p:attrNameLst>
                                          <p:attrName>style.visibility</p:attrName>
                                        </p:attrNameLst>
                                      </p:cBhvr>
                                      <p:to>
                                        <p:strVal val="visible"/>
                                      </p:to>
                                    </p:set>
                                    <p:animEffect transition="in" filter="fade">
                                      <p:cBhvr>
                                        <p:cTn id="14" dur="500"/>
                                        <p:tgtEl>
                                          <p:spTgt spid="172">
                                            <p:txEl>
                                              <p:pRg st="0" end="0"/>
                                            </p:txEl>
                                          </p:spTgt>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749">
                                            <p:graphicEl>
                                              <a:dgm id="{E1ABCEFB-BB45-4D76-AA86-DC2165466715}"/>
                                            </p:graphicEl>
                                          </p:spTgt>
                                        </p:tgtEl>
                                        <p:attrNameLst>
                                          <p:attrName>style.visibility</p:attrName>
                                        </p:attrNameLst>
                                      </p:cBhvr>
                                      <p:to>
                                        <p:strVal val="visible"/>
                                      </p:to>
                                    </p:set>
                                    <p:animEffect transition="in" filter="wipe(left)">
                                      <p:cBhvr>
                                        <p:cTn id="18" dur="500"/>
                                        <p:tgtEl>
                                          <p:spTgt spid="749">
                                            <p:graphicEl>
                                              <a:dgm id="{E1ABCEFB-BB45-4D76-AA86-DC2165466715}"/>
                                            </p:graphicEl>
                                          </p:spTgt>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749">
                                            <p:graphicEl>
                                              <a:dgm id="{251F859B-0A77-4419-985E-46D0C3316017}"/>
                                            </p:graphicEl>
                                          </p:spTgt>
                                        </p:tgtEl>
                                        <p:attrNameLst>
                                          <p:attrName>style.visibility</p:attrName>
                                        </p:attrNameLst>
                                      </p:cBhvr>
                                      <p:to>
                                        <p:strVal val="visible"/>
                                      </p:to>
                                    </p:set>
                                    <p:animEffect transition="in" filter="wipe(left)">
                                      <p:cBhvr>
                                        <p:cTn id="22" dur="500"/>
                                        <p:tgtEl>
                                          <p:spTgt spid="749">
                                            <p:graphicEl>
                                              <a:dgm id="{251F859B-0A77-4419-985E-46D0C3316017}"/>
                                            </p:graphic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769"/>
                                        </p:tgtEl>
                                        <p:attrNameLst>
                                          <p:attrName>style.visibility</p:attrName>
                                        </p:attrNameLst>
                                      </p:cBhvr>
                                      <p:to>
                                        <p:strVal val="visible"/>
                                      </p:to>
                                    </p:set>
                                    <p:animEffect transition="in" filter="fade">
                                      <p:cBhvr>
                                        <p:cTn id="26" dur="500"/>
                                        <p:tgtEl>
                                          <p:spTgt spid="769"/>
                                        </p:tgtEl>
                                      </p:cBhvr>
                                    </p:animEffect>
                                  </p:childTnLst>
                                </p:cTn>
                              </p:par>
                            </p:childTnLst>
                          </p:cTn>
                        </p:par>
                        <p:par>
                          <p:cTn id="27" fill="hold">
                            <p:stCondLst>
                              <p:cond delay="3000"/>
                            </p:stCondLst>
                            <p:childTnLst>
                              <p:par>
                                <p:cTn id="28" presetID="22" presetClass="entr" presetSubtype="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49">
                                            <p:graphicEl>
                                              <a:dgm id="{529F0E07-91EA-498C-B1AF-3A6CC4F775A4}"/>
                                            </p:graphicEl>
                                          </p:spTgt>
                                        </p:tgtEl>
                                        <p:attrNameLst>
                                          <p:attrName>style.visibility</p:attrName>
                                        </p:attrNameLst>
                                      </p:cBhvr>
                                      <p:to>
                                        <p:strVal val="visible"/>
                                      </p:to>
                                    </p:set>
                                    <p:animEffect transition="in" filter="wipe(left)">
                                      <p:cBhvr>
                                        <p:cTn id="34" dur="500"/>
                                        <p:tgtEl>
                                          <p:spTgt spid="749">
                                            <p:graphicEl>
                                              <a:dgm id="{529F0E07-91EA-498C-B1AF-3A6CC4F775A4}"/>
                                            </p:graphicEl>
                                          </p:spTgt>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770"/>
                                        </p:tgtEl>
                                        <p:attrNameLst>
                                          <p:attrName>style.visibility</p:attrName>
                                        </p:attrNameLst>
                                      </p:cBhvr>
                                      <p:to>
                                        <p:strVal val="visible"/>
                                      </p:to>
                                    </p:set>
                                    <p:animEffect transition="in" filter="fade">
                                      <p:cBhvr>
                                        <p:cTn id="38" dur="500"/>
                                        <p:tgtEl>
                                          <p:spTgt spid="770"/>
                                        </p:tgtEl>
                                      </p:cBhvr>
                                    </p:animEffect>
                                  </p:childTnLst>
                                </p:cTn>
                              </p:par>
                            </p:childTnLst>
                          </p:cTn>
                        </p:par>
                        <p:par>
                          <p:cTn id="39" fill="hold">
                            <p:stCondLst>
                              <p:cond delay="4500"/>
                            </p:stCondLst>
                            <p:childTnLst>
                              <p:par>
                                <p:cTn id="40" presetID="22" presetClass="entr" presetSubtype="1"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749">
                                            <p:graphicEl>
                                              <a:dgm id="{B32019F7-15C5-4CE0-AF54-B15B8A218E05}"/>
                                            </p:graphicEl>
                                          </p:spTgt>
                                        </p:tgtEl>
                                        <p:attrNameLst>
                                          <p:attrName>style.visibility</p:attrName>
                                        </p:attrNameLst>
                                      </p:cBhvr>
                                      <p:to>
                                        <p:strVal val="visible"/>
                                      </p:to>
                                    </p:set>
                                    <p:animEffect transition="in" filter="wipe(left)">
                                      <p:cBhvr>
                                        <p:cTn id="46" dur="500"/>
                                        <p:tgtEl>
                                          <p:spTgt spid="749">
                                            <p:graphicEl>
                                              <a:dgm id="{B32019F7-15C5-4CE0-AF54-B15B8A218E05}"/>
                                            </p:graphicEl>
                                          </p:spTgt>
                                        </p:tgtEl>
                                      </p:cBhvr>
                                    </p:animEffect>
                                  </p:childTnLst>
                                </p:cTn>
                              </p:par>
                            </p:childTnLst>
                          </p:cTn>
                        </p:par>
                        <p:par>
                          <p:cTn id="47" fill="hold">
                            <p:stCondLst>
                              <p:cond delay="5500"/>
                            </p:stCondLst>
                            <p:childTnLst>
                              <p:par>
                                <p:cTn id="48" presetID="10" presetClass="entr" presetSubtype="0" fill="hold" grpId="0" nodeType="afterEffect">
                                  <p:stCondLst>
                                    <p:cond delay="0"/>
                                  </p:stCondLst>
                                  <p:childTnLst>
                                    <p:set>
                                      <p:cBhvr>
                                        <p:cTn id="49" dur="1" fill="hold">
                                          <p:stCondLst>
                                            <p:cond delay="0"/>
                                          </p:stCondLst>
                                        </p:cTn>
                                        <p:tgtEl>
                                          <p:spTgt spid="771"/>
                                        </p:tgtEl>
                                        <p:attrNameLst>
                                          <p:attrName>style.visibility</p:attrName>
                                        </p:attrNameLst>
                                      </p:cBhvr>
                                      <p:to>
                                        <p:strVal val="visible"/>
                                      </p:to>
                                    </p:set>
                                    <p:animEffect transition="in" filter="fade">
                                      <p:cBhvr>
                                        <p:cTn id="50" dur="500"/>
                                        <p:tgtEl>
                                          <p:spTgt spid="771"/>
                                        </p:tgtEl>
                                      </p:cBhvr>
                                    </p:animEffect>
                                  </p:childTnLst>
                                </p:cTn>
                              </p:par>
                            </p:childTnLst>
                          </p:cTn>
                        </p:par>
                        <p:par>
                          <p:cTn id="51" fill="hold">
                            <p:stCondLst>
                              <p:cond delay="6000"/>
                            </p:stCondLst>
                            <p:childTnLst>
                              <p:par>
                                <p:cTn id="52" presetID="22" presetClass="entr" presetSubtype="1"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par>
                          <p:cTn id="55" fill="hold">
                            <p:stCondLst>
                              <p:cond delay="6500"/>
                            </p:stCondLst>
                            <p:childTnLst>
                              <p:par>
                                <p:cTn id="56" presetID="22" presetClass="entr" presetSubtype="8" fill="hold" grpId="0" nodeType="afterEffect">
                                  <p:stCondLst>
                                    <p:cond delay="0"/>
                                  </p:stCondLst>
                                  <p:childTnLst>
                                    <p:set>
                                      <p:cBhvr>
                                        <p:cTn id="57" dur="1" fill="hold">
                                          <p:stCondLst>
                                            <p:cond delay="0"/>
                                          </p:stCondLst>
                                        </p:cTn>
                                        <p:tgtEl>
                                          <p:spTgt spid="749">
                                            <p:graphicEl>
                                              <a:dgm id="{298D2984-B994-41BF-94A1-E1CA4A71D3F7}"/>
                                            </p:graphicEl>
                                          </p:spTgt>
                                        </p:tgtEl>
                                        <p:attrNameLst>
                                          <p:attrName>style.visibility</p:attrName>
                                        </p:attrNameLst>
                                      </p:cBhvr>
                                      <p:to>
                                        <p:strVal val="visible"/>
                                      </p:to>
                                    </p:set>
                                    <p:animEffect transition="in" filter="wipe(left)">
                                      <p:cBhvr>
                                        <p:cTn id="58" dur="500"/>
                                        <p:tgtEl>
                                          <p:spTgt spid="749">
                                            <p:graphicEl>
                                              <a:dgm id="{298D2984-B994-41BF-94A1-E1CA4A71D3F7}"/>
                                            </p:graphicEl>
                                          </p:spTgt>
                                        </p:tgtEl>
                                      </p:cBhvr>
                                    </p:animEffect>
                                  </p:childTnLst>
                                </p:cTn>
                              </p:par>
                            </p:childTnLst>
                          </p:cTn>
                        </p:par>
                        <p:par>
                          <p:cTn id="59" fill="hold">
                            <p:stCondLst>
                              <p:cond delay="7000"/>
                            </p:stCondLst>
                            <p:childTnLst>
                              <p:par>
                                <p:cTn id="60" presetID="10" presetClass="entr" presetSubtype="0" fill="hold" grpId="0" nodeType="afterEffect">
                                  <p:stCondLst>
                                    <p:cond delay="0"/>
                                  </p:stCondLst>
                                  <p:childTnLst>
                                    <p:set>
                                      <p:cBhvr>
                                        <p:cTn id="61" dur="1" fill="hold">
                                          <p:stCondLst>
                                            <p:cond delay="0"/>
                                          </p:stCondLst>
                                        </p:cTn>
                                        <p:tgtEl>
                                          <p:spTgt spid="772"/>
                                        </p:tgtEl>
                                        <p:attrNameLst>
                                          <p:attrName>style.visibility</p:attrName>
                                        </p:attrNameLst>
                                      </p:cBhvr>
                                      <p:to>
                                        <p:strVal val="visible"/>
                                      </p:to>
                                    </p:set>
                                    <p:animEffect transition="in" filter="fade">
                                      <p:cBhvr>
                                        <p:cTn id="62" dur="500"/>
                                        <p:tgtEl>
                                          <p:spTgt spid="772"/>
                                        </p:tgtEl>
                                      </p:cBhvr>
                                    </p:animEffect>
                                  </p:childTnLst>
                                </p:cTn>
                              </p:par>
                            </p:childTnLst>
                          </p:cTn>
                        </p:par>
                        <p:par>
                          <p:cTn id="63" fill="hold">
                            <p:stCondLst>
                              <p:cond delay="7500"/>
                            </p:stCondLst>
                            <p:childTnLst>
                              <p:par>
                                <p:cTn id="64" presetID="22" presetClass="entr" presetSubtype="1"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build="p"/>
      <p:bldP spid="173" grpId="0" animBg="1"/>
      <p:bldGraphic spid="749" grpId="0">
        <p:bldSub>
          <a:bldDgm bld="one"/>
        </p:bldSub>
      </p:bldGraphic>
      <p:bldP spid="769" grpId="0" animBg="1"/>
      <p:bldP spid="770" grpId="0" animBg="1"/>
      <p:bldP spid="771" grpId="0" animBg="1"/>
      <p:bldP spid="77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95C15EA6-AD21-A040-9952-19E418690021}" type="slidenum">
                <a:rPr lang="en-US" sz="900" b="1" smtClean="0">
                  <a:solidFill>
                    <a:prstClr val="white"/>
                  </a:solidFill>
                </a:rPr>
                <a:t>33</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What is this class about?</a:t>
            </a:r>
            <a:endParaRPr lang="en-US" dirty="0">
              <a:solidFill>
                <a:srgbClr val="C00000"/>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sz="3200" b="1" dirty="0" smtClean="0">
                <a:solidFill>
                  <a:schemeClr val="tx2"/>
                </a:solidFill>
              </a:rPr>
              <a:t>Databases?</a:t>
            </a:r>
            <a:endParaRPr lang="en-US" sz="3200" b="1" dirty="0">
              <a:solidFill>
                <a:schemeClr val="tx2"/>
              </a:solidFill>
            </a:endParaRPr>
          </a:p>
        </p:txBody>
      </p:sp>
    </p:spTree>
    <p:extLst>
      <p:ext uri="{BB962C8B-B14F-4D97-AF65-F5344CB8AC3E}">
        <p14:creationId xmlns:p14="http://schemas.microsoft.com/office/powerpoint/2010/main" val="20696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ardrop 26"/>
          <p:cNvSpPr/>
          <p:nvPr/>
        </p:nvSpPr>
        <p:spPr>
          <a:xfrm>
            <a:off x="3810000" y="0"/>
            <a:ext cx="5334000" cy="5343351"/>
          </a:xfrm>
          <a:prstGeom prst="teardrop">
            <a:avLst/>
          </a:prstGeom>
          <a:solidFill>
            <a:schemeClr val="tx2">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 name="Teardrop 4"/>
          <p:cNvSpPr/>
          <p:nvPr/>
        </p:nvSpPr>
        <p:spPr>
          <a:xfrm>
            <a:off x="4953000" y="1043270"/>
            <a:ext cx="3200400" cy="3206011"/>
          </a:xfrm>
          <a:prstGeom prst="teardrop">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itle 1"/>
          <p:cNvSpPr txBox="1">
            <a:spLocks/>
          </p:cNvSpPr>
          <p:nvPr/>
        </p:nvSpPr>
        <p:spPr>
          <a:xfrm>
            <a:off x="5410201" y="2476342"/>
            <a:ext cx="2425835" cy="40011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r>
              <a:rPr lang="en-US" sz="2000" b="1" dirty="0" smtClean="0">
                <a:solidFill>
                  <a:schemeClr val="bg1"/>
                </a:solidFill>
                <a:latin typeface="Source Sans Pro Light" pitchFamily="34" charset="0"/>
              </a:rPr>
              <a:t>What is a Database?</a:t>
            </a:r>
            <a:endParaRPr lang="en-US" sz="1600" dirty="0">
              <a:solidFill>
                <a:schemeClr val="accent4">
                  <a:lumMod val="40000"/>
                  <a:lumOff val="60000"/>
                </a:schemeClr>
              </a:solidFill>
              <a:latin typeface="Source Sans Pro Light" pitchFamily="34" charset="0"/>
            </a:endParaRPr>
          </a:p>
        </p:txBody>
      </p:sp>
    </p:spTree>
    <p:extLst>
      <p:ext uri="{BB962C8B-B14F-4D97-AF65-F5344CB8AC3E}">
        <p14:creationId xmlns:p14="http://schemas.microsoft.com/office/powerpoint/2010/main" val="851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95C15EA6-AD21-A040-9952-19E418690021}" type="slidenum">
                <a:rPr lang="en-US" sz="900" b="1" smtClean="0">
                  <a:solidFill>
                    <a:prstClr val="white"/>
                  </a:solidFill>
                </a:rPr>
                <a:t>35</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Universal Symbol for a Database</a:t>
            </a:r>
            <a:endParaRPr lang="en-US" dirty="0">
              <a:solidFill>
                <a:srgbClr val="C00000"/>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sz="3200" b="1" dirty="0" smtClean="0">
                <a:solidFill>
                  <a:srgbClr val="95A5A6"/>
                </a:solidFill>
              </a:rPr>
              <a:t> </a:t>
            </a:r>
            <a:endParaRPr lang="en-US" sz="3200" b="1" dirty="0">
              <a:solidFill>
                <a:srgbClr val="95A5A6"/>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0459" y="2465891"/>
            <a:ext cx="1989092" cy="2203979"/>
          </a:xfrm>
          <a:prstGeom prst="rect">
            <a:avLst/>
          </a:prstGeom>
        </p:spPr>
      </p:pic>
      <p:pic>
        <p:nvPicPr>
          <p:cNvPr id="12" name="Picture 11"/>
          <p:cNvPicPr>
            <a:picLocks noChangeAspect="1"/>
          </p:cNvPicPr>
          <p:nvPr/>
        </p:nvPicPr>
        <p:blipFill>
          <a:blip r:embed="rId4"/>
          <a:stretch>
            <a:fillRect/>
          </a:stretch>
        </p:blipFill>
        <p:spPr>
          <a:xfrm>
            <a:off x="3864707" y="2897554"/>
            <a:ext cx="1625600" cy="1625600"/>
          </a:xfrm>
          <a:prstGeom prst="rect">
            <a:avLst/>
          </a:prstGeom>
        </p:spPr>
      </p:pic>
      <p:sp>
        <p:nvSpPr>
          <p:cNvPr id="13" name="Can 12"/>
          <p:cNvSpPr/>
          <p:nvPr/>
        </p:nvSpPr>
        <p:spPr bwMode="auto">
          <a:xfrm>
            <a:off x="1430217" y="2914833"/>
            <a:ext cx="1512277" cy="1591042"/>
          </a:xfrm>
          <a:prstGeom prst="can">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smtClean="0">
              <a:solidFill>
                <a:srgbClr val="000000"/>
              </a:solidFill>
              <a:latin typeface="Arial" charset="0"/>
            </a:endParaRPr>
          </a:p>
        </p:txBody>
      </p:sp>
    </p:spTree>
    <p:extLst>
      <p:ext uri="{BB962C8B-B14F-4D97-AF65-F5344CB8AC3E}">
        <p14:creationId xmlns:p14="http://schemas.microsoft.com/office/powerpoint/2010/main" val="80187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par>
                          <p:cTn id="22" fill="hold">
                            <p:stCondLst>
                              <p:cond delay="2000"/>
                            </p:stCondLst>
                            <p:childTnLst>
                              <p:par>
                                <p:cTn id="23" presetID="9"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95C15EA6-AD21-A040-9952-19E418690021}" type="slidenum">
                <a:rPr lang="en-US" sz="900" b="1" smtClean="0">
                  <a:solidFill>
                    <a:prstClr val="white"/>
                  </a:solidFill>
                </a:rPr>
                <a:t>36</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Why the symbol?</a:t>
            </a:r>
            <a:endParaRPr lang="en-US" dirty="0">
              <a:solidFill>
                <a:srgbClr val="C00000"/>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sz="3200" b="1" dirty="0" smtClean="0">
                <a:solidFill>
                  <a:srgbClr val="95A5A6"/>
                </a:solidFill>
              </a:rPr>
              <a:t> </a:t>
            </a:r>
            <a:endParaRPr lang="en-US" sz="3200" b="1" dirty="0">
              <a:solidFill>
                <a:srgbClr val="95A5A6"/>
              </a:solidFill>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1770" y="2525125"/>
            <a:ext cx="1989092" cy="2203979"/>
          </a:xfrm>
          <a:prstGeom prst="rect">
            <a:avLst/>
          </a:prstGeom>
        </p:spPr>
      </p:pic>
      <p:sp>
        <p:nvSpPr>
          <p:cNvPr id="15" name="Right Arrow 14"/>
          <p:cNvSpPr/>
          <p:nvPr/>
        </p:nvSpPr>
        <p:spPr bwMode="auto">
          <a:xfrm>
            <a:off x="3082292" y="3027870"/>
            <a:ext cx="1406105" cy="957532"/>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dirty="0" smtClean="0">
                <a:solidFill>
                  <a:srgbClr val="000000"/>
                </a:solidFill>
                <a:latin typeface="Helvetica Neue Light" charset="0"/>
                <a:ea typeface="Helvetica Neue Light" charset="0"/>
                <a:cs typeface="Helvetica Neue Light" charset="0"/>
              </a:rPr>
              <a:t>Looks Like?</a:t>
            </a:r>
          </a:p>
        </p:txBody>
      </p:sp>
      <p:pic>
        <p:nvPicPr>
          <p:cNvPr id="16" name="Picture 15"/>
          <p:cNvPicPr>
            <a:picLocks noChangeAspect="1"/>
          </p:cNvPicPr>
          <p:nvPr/>
        </p:nvPicPr>
        <p:blipFill>
          <a:blip r:embed="rId4"/>
          <a:stretch>
            <a:fillRect/>
          </a:stretch>
        </p:blipFill>
        <p:spPr>
          <a:xfrm>
            <a:off x="4737188" y="2343970"/>
            <a:ext cx="3721012" cy="2478194"/>
          </a:xfrm>
          <a:prstGeom prst="rect">
            <a:avLst/>
          </a:prstGeom>
        </p:spPr>
      </p:pic>
      <p:sp>
        <p:nvSpPr>
          <p:cNvPr id="17" name="TextBox 16"/>
          <p:cNvSpPr txBox="1"/>
          <p:nvPr/>
        </p:nvSpPr>
        <p:spPr>
          <a:xfrm>
            <a:off x="5226165" y="2015215"/>
            <a:ext cx="2743059" cy="400110"/>
          </a:xfrm>
          <a:prstGeom prst="rect">
            <a:avLst/>
          </a:prstGeom>
          <a:noFill/>
        </p:spPr>
        <p:txBody>
          <a:bodyPr wrap="none" rtlCol="0">
            <a:spAutoFit/>
          </a:bodyPr>
          <a:lstStyle/>
          <a:p>
            <a:pPr algn="ctr" fontAlgn="base">
              <a:spcBef>
                <a:spcPct val="0"/>
              </a:spcBef>
              <a:spcAft>
                <a:spcPct val="0"/>
              </a:spcAft>
            </a:pPr>
            <a:r>
              <a:rPr lang="en-US" sz="2000" dirty="0" smtClean="0">
                <a:solidFill>
                  <a:srgbClr val="000000"/>
                </a:solidFill>
                <a:latin typeface="Helvetica Neue Light" charset="0"/>
                <a:ea typeface="Helvetica Neue Light" charset="0"/>
                <a:cs typeface="Helvetica Neue Light" charset="0"/>
              </a:rPr>
              <a:t>Platters on a Disk Drive</a:t>
            </a:r>
            <a:endParaRPr lang="en-US" sz="2000" dirty="0">
              <a:solidFill>
                <a:srgbClr val="0000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63023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par>
                          <p:cTn id="22" fill="hold">
                            <p:stCondLst>
                              <p:cond delay="2000"/>
                            </p:stCondLst>
                            <p:childTnLst>
                              <p:par>
                                <p:cTn id="23" presetID="9"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childTnLst>
                          </p:cTn>
                        </p:par>
                        <p:par>
                          <p:cTn id="30" fill="hold">
                            <p:stCondLst>
                              <p:cond delay="3000"/>
                            </p:stCondLst>
                            <p:childTnLst>
                              <p:par>
                                <p:cTn id="31" presetID="9"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15" grpId="0" animBg="1"/>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95C15EA6-AD21-A040-9952-19E418690021}" type="slidenum">
                <a:rPr lang="en-US" sz="900" b="1" smtClean="0">
                  <a:solidFill>
                    <a:prstClr val="white"/>
                  </a:solidFill>
                </a:rPr>
                <a:t>37</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Why the symbol?</a:t>
            </a:r>
            <a:endParaRPr lang="en-US" dirty="0">
              <a:solidFill>
                <a:srgbClr val="C00000"/>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sz="3200" b="1" dirty="0" smtClean="0">
                <a:solidFill>
                  <a:srgbClr val="95A5A6"/>
                </a:solidFill>
              </a:rPr>
              <a:t> </a:t>
            </a:r>
            <a:endParaRPr lang="en-US" sz="3200" b="1" dirty="0">
              <a:solidFill>
                <a:srgbClr val="95A5A6"/>
              </a:solidFill>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1584" y="2024795"/>
            <a:ext cx="1989092" cy="2203979"/>
          </a:xfrm>
          <a:prstGeom prst="rect">
            <a:avLst/>
          </a:prstGeom>
        </p:spPr>
      </p:pic>
      <p:grpSp>
        <p:nvGrpSpPr>
          <p:cNvPr id="18" name="Group 17"/>
          <p:cNvGrpSpPr/>
          <p:nvPr/>
        </p:nvGrpSpPr>
        <p:grpSpPr>
          <a:xfrm>
            <a:off x="5032056" y="1182540"/>
            <a:ext cx="3745321" cy="4832852"/>
            <a:chOff x="4712879" y="1143000"/>
            <a:chExt cx="3745321" cy="4832852"/>
          </a:xfrm>
        </p:grpSpPr>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6053" y="1143000"/>
              <a:ext cx="3148441" cy="3817189"/>
            </a:xfrm>
            <a:prstGeom prst="rect">
              <a:avLst/>
            </a:prstGeom>
          </p:spPr>
        </p:pic>
        <p:sp>
          <p:nvSpPr>
            <p:cNvPr id="23" name="TextBox 22"/>
            <p:cNvSpPr txBox="1"/>
            <p:nvPr/>
          </p:nvSpPr>
          <p:spPr>
            <a:xfrm>
              <a:off x="4712879" y="4960189"/>
              <a:ext cx="3745321" cy="1015663"/>
            </a:xfrm>
            <a:prstGeom prst="rect">
              <a:avLst/>
            </a:prstGeom>
            <a:noFill/>
          </p:spPr>
          <p:txBody>
            <a:bodyPr wrap="none" rtlCol="0">
              <a:spAutoFit/>
            </a:bodyPr>
            <a:lstStyle/>
            <a:p>
              <a:pPr algn="ctr" fontAlgn="base">
                <a:spcBef>
                  <a:spcPct val="0"/>
                </a:spcBef>
                <a:spcAft>
                  <a:spcPct val="0"/>
                </a:spcAft>
              </a:pPr>
              <a:r>
                <a:rPr lang="en-US" sz="2000" dirty="0" smtClean="0">
                  <a:solidFill>
                    <a:srgbClr val="000000"/>
                  </a:solidFill>
                  <a:latin typeface="Helvetica Neue Light" charset="0"/>
                  <a:ea typeface="Helvetica Neue Light" charset="0"/>
                  <a:cs typeface="Helvetica Neue Light" charset="0"/>
                </a:rPr>
                <a:t>1956: IBM MODEL 350 RAMAC</a:t>
              </a:r>
            </a:p>
            <a:p>
              <a:pPr algn="ctr" fontAlgn="base">
                <a:spcBef>
                  <a:spcPct val="0"/>
                </a:spcBef>
                <a:spcAft>
                  <a:spcPct val="0"/>
                </a:spcAft>
              </a:pPr>
              <a:r>
                <a:rPr lang="en-US" sz="2000" dirty="0" smtClean="0">
                  <a:solidFill>
                    <a:srgbClr val="000000"/>
                  </a:solidFill>
                  <a:latin typeface="Helvetica Neue Light" charset="0"/>
                  <a:ea typeface="Helvetica Neue Light" charset="0"/>
                  <a:cs typeface="Helvetica Neue Light" charset="0"/>
                </a:rPr>
                <a:t>First </a:t>
              </a:r>
              <a:r>
                <a:rPr lang="en-US" sz="2000" dirty="0">
                  <a:solidFill>
                    <a:srgbClr val="000000"/>
                  </a:solidFill>
                  <a:latin typeface="Helvetica Neue Light" charset="0"/>
                  <a:ea typeface="Helvetica Neue Light" charset="0"/>
                  <a:cs typeface="Helvetica Neue Light" charset="0"/>
                </a:rPr>
                <a:t>C</a:t>
              </a:r>
              <a:r>
                <a:rPr lang="en-US" sz="2000" dirty="0" smtClean="0">
                  <a:solidFill>
                    <a:srgbClr val="000000"/>
                  </a:solidFill>
                  <a:latin typeface="Helvetica Neue Light" charset="0"/>
                  <a:ea typeface="Helvetica Neue Light" charset="0"/>
                  <a:cs typeface="Helvetica Neue Light" charset="0"/>
                </a:rPr>
                <a:t>ommercial Disk Drive</a:t>
              </a:r>
            </a:p>
            <a:p>
              <a:pPr algn="ctr" fontAlgn="base">
                <a:spcBef>
                  <a:spcPct val="0"/>
                </a:spcBef>
                <a:spcAft>
                  <a:spcPct val="0"/>
                </a:spcAft>
              </a:pPr>
              <a:r>
                <a:rPr lang="en-US" sz="2000" dirty="0" smtClean="0">
                  <a:solidFill>
                    <a:srgbClr val="000000"/>
                  </a:solidFill>
                  <a:latin typeface="Helvetica Neue Light" charset="0"/>
                  <a:ea typeface="Helvetica Neue Light" charset="0"/>
                  <a:cs typeface="Helvetica Neue Light" charset="0"/>
                </a:rPr>
                <a:t>5MB  @ 1 ton</a:t>
              </a:r>
              <a:endParaRPr lang="en-US" sz="2000" dirty="0">
                <a:solidFill>
                  <a:srgbClr val="000000"/>
                </a:solidFill>
                <a:latin typeface="Helvetica Neue Light" charset="0"/>
                <a:ea typeface="Helvetica Neue Light" charset="0"/>
                <a:cs typeface="Helvetica Neue Light" charset="0"/>
              </a:endParaRPr>
            </a:p>
          </p:txBody>
        </p:sp>
      </p:grpSp>
      <p:sp>
        <p:nvSpPr>
          <p:cNvPr id="24" name="Right Arrow 23"/>
          <p:cNvSpPr/>
          <p:nvPr/>
        </p:nvSpPr>
        <p:spPr bwMode="auto">
          <a:xfrm>
            <a:off x="3692106" y="2527540"/>
            <a:ext cx="1406105" cy="957532"/>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dirty="0" smtClean="0">
                <a:solidFill>
                  <a:srgbClr val="000000"/>
                </a:solidFill>
                <a:latin typeface="Helvetica Neue Light" charset="0"/>
                <a:ea typeface="Helvetica Neue Light" charset="0"/>
                <a:cs typeface="Helvetica Neue Light" charset="0"/>
              </a:rPr>
              <a:t>Looks Like</a:t>
            </a:r>
          </a:p>
        </p:txBody>
      </p:sp>
      <p:sp>
        <p:nvSpPr>
          <p:cNvPr id="25" name="Content Placeholder 2"/>
          <p:cNvSpPr txBox="1">
            <a:spLocks/>
          </p:cNvSpPr>
          <p:nvPr/>
        </p:nvSpPr>
        <p:spPr>
          <a:xfrm>
            <a:off x="838200" y="4495800"/>
            <a:ext cx="3509773" cy="19272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ct val="0"/>
              </a:spcBef>
              <a:spcAft>
                <a:spcPct val="0"/>
              </a:spcAft>
              <a:buNone/>
            </a:pPr>
            <a:r>
              <a:rPr lang="en-US" sz="1400" i="1" dirty="0">
                <a:solidFill>
                  <a:srgbClr val="262626"/>
                </a:solidFill>
                <a:latin typeface="Helvetica Neue Light" charset="0"/>
                <a:ea typeface="Helvetica Neue Light" charset="0"/>
                <a:cs typeface="Helvetica Neue Light" charset="0"/>
              </a:rPr>
              <a:t>“...We must immediately...</a:t>
            </a:r>
            <a:r>
              <a:rPr lang="en-US" sz="1400" b="1" i="1" dirty="0">
                <a:solidFill>
                  <a:srgbClr val="262626"/>
                </a:solidFill>
                <a:latin typeface="Helvetica Neue Light" charset="0"/>
                <a:ea typeface="Helvetica Neue Light" charset="0"/>
                <a:cs typeface="Helvetica Neue Light" charset="0"/>
              </a:rPr>
              <a:t>attack accounting problems</a:t>
            </a:r>
            <a:r>
              <a:rPr lang="en-US" sz="1400" i="1" dirty="0">
                <a:solidFill>
                  <a:srgbClr val="262626"/>
                </a:solidFill>
                <a:latin typeface="Helvetica Neue Light" charset="0"/>
                <a:ea typeface="Helvetica Neue Light" charset="0"/>
                <a:cs typeface="Helvetica Neue Light" charset="0"/>
              </a:rPr>
              <a:t> under the philosophy of handling each business </a:t>
            </a:r>
            <a:r>
              <a:rPr lang="en-US" sz="1400" b="1" i="1" dirty="0">
                <a:solidFill>
                  <a:srgbClr val="262626"/>
                </a:solidFill>
                <a:latin typeface="Helvetica Neue Light" charset="0"/>
                <a:ea typeface="Helvetica Neue Light" charset="0"/>
                <a:cs typeface="Helvetica Neue Light" charset="0"/>
              </a:rPr>
              <a:t>transaction as it occurs</a:t>
            </a:r>
            <a:r>
              <a:rPr lang="en-US" sz="1400" i="1" dirty="0">
                <a:solidFill>
                  <a:srgbClr val="262626"/>
                </a:solidFill>
                <a:latin typeface="Helvetica Neue Light" charset="0"/>
                <a:ea typeface="Helvetica Neue Light" charset="0"/>
                <a:cs typeface="Helvetica Neue Light" charset="0"/>
              </a:rPr>
              <a:t>, rather than under the present condition of </a:t>
            </a:r>
            <a:r>
              <a:rPr lang="en-US" sz="1400" b="1" i="1" dirty="0">
                <a:solidFill>
                  <a:srgbClr val="262626"/>
                </a:solidFill>
                <a:latin typeface="Helvetica Neue Light" charset="0"/>
                <a:ea typeface="Helvetica Neue Light" charset="0"/>
                <a:cs typeface="Helvetica Neue Light" charset="0"/>
              </a:rPr>
              <a:t>batching techniques</a:t>
            </a:r>
            <a:r>
              <a:rPr lang="en-US" sz="1400" i="1" dirty="0">
                <a:solidFill>
                  <a:srgbClr val="262626"/>
                </a:solidFill>
                <a:latin typeface="Helvetica Neue Light" charset="0"/>
                <a:ea typeface="Helvetica Neue Light" charset="0"/>
                <a:cs typeface="Helvetica Neue Light" charset="0"/>
              </a:rPr>
              <a:t>....” </a:t>
            </a:r>
          </a:p>
          <a:p>
            <a:pPr marL="0" indent="0" algn="r" fontAlgn="base">
              <a:spcBef>
                <a:spcPct val="0"/>
              </a:spcBef>
              <a:spcAft>
                <a:spcPct val="0"/>
              </a:spcAft>
              <a:buNone/>
            </a:pPr>
            <a:r>
              <a:rPr lang="en-US" sz="1400" dirty="0">
                <a:solidFill>
                  <a:srgbClr val="262626"/>
                </a:solidFill>
                <a:latin typeface="Helvetica Neue Light" charset="0"/>
                <a:ea typeface="Helvetica Neue Light" charset="0"/>
                <a:cs typeface="Helvetica Neue Light" charset="0"/>
              </a:rPr>
              <a:t>-- F. J. Wesley IBM Senior </a:t>
            </a:r>
            <a:r>
              <a:rPr lang="en-US" sz="1400" dirty="0" smtClean="0">
                <a:solidFill>
                  <a:srgbClr val="262626"/>
                </a:solidFill>
                <a:latin typeface="Helvetica Neue Light" charset="0"/>
                <a:ea typeface="Helvetica Neue Light" charset="0"/>
                <a:cs typeface="Helvetica Neue Light" charset="0"/>
              </a:rPr>
              <a:t>Manager</a:t>
            </a:r>
            <a:endParaRPr lang="en-US" sz="1400" dirty="0">
              <a:solidFill>
                <a:srgbClr val="262626"/>
              </a:solidFill>
              <a:latin typeface="Helvetica Neue Light" charset="0"/>
              <a:ea typeface="Helvetica Neue Light" charset="0"/>
              <a:cs typeface="Helvetica Neue Light" charset="0"/>
            </a:endParaRPr>
          </a:p>
        </p:txBody>
      </p:sp>
      <p:sp>
        <p:nvSpPr>
          <p:cNvPr id="26" name="Rectangle 25"/>
          <p:cNvSpPr/>
          <p:nvPr/>
        </p:nvSpPr>
        <p:spPr>
          <a:xfrm>
            <a:off x="2165230" y="6581001"/>
            <a:ext cx="6978770" cy="276999"/>
          </a:xfrm>
          <a:prstGeom prst="rect">
            <a:avLst/>
          </a:prstGeom>
        </p:spPr>
        <p:txBody>
          <a:bodyPr wrap="square">
            <a:spAutoFit/>
          </a:bodyPr>
          <a:lstStyle/>
          <a:p>
            <a:pPr algn="r" fontAlgn="base">
              <a:spcBef>
                <a:spcPct val="0"/>
              </a:spcBef>
              <a:spcAft>
                <a:spcPct val="0"/>
              </a:spcAft>
            </a:pPr>
            <a:r>
              <a:rPr lang="en-US" sz="1200" dirty="0">
                <a:solidFill>
                  <a:srgbClr val="000000"/>
                </a:solidFill>
                <a:latin typeface="Arial" charset="0"/>
                <a:cs typeface="Osaka" charset="0"/>
                <a:hlinkClick r:id="rId5"/>
              </a:rPr>
              <a:t>http://</a:t>
            </a:r>
            <a:r>
              <a:rPr lang="en-US" sz="1200" dirty="0" smtClean="0">
                <a:solidFill>
                  <a:srgbClr val="000000"/>
                </a:solidFill>
                <a:latin typeface="Arial" charset="0"/>
                <a:cs typeface="Osaka" charset="0"/>
                <a:hlinkClick r:id="rId5"/>
              </a:rPr>
              <a:t>www.computerhistory.org/storageengine/first-commercial-hard-disk-drive-shipped</a:t>
            </a:r>
            <a:endParaRPr lang="en-US" sz="1200" dirty="0" smtClean="0">
              <a:solidFill>
                <a:srgbClr val="000000"/>
              </a:solidFill>
              <a:latin typeface="Arial" charset="0"/>
              <a:cs typeface="Osaka" charset="0"/>
            </a:endParaRPr>
          </a:p>
        </p:txBody>
      </p:sp>
    </p:spTree>
    <p:extLst>
      <p:ext uri="{BB962C8B-B14F-4D97-AF65-F5344CB8AC3E}">
        <p14:creationId xmlns:p14="http://schemas.microsoft.com/office/powerpoint/2010/main" val="29361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par>
                          <p:cTn id="22" fill="hold">
                            <p:stCondLst>
                              <p:cond delay="2000"/>
                            </p:stCondLst>
                            <p:childTnLst>
                              <p:par>
                                <p:cTn id="23" presetID="9"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ssolve">
                                      <p:cBhvr>
                                        <p:cTn id="29" dur="500"/>
                                        <p:tgtEl>
                                          <p:spTgt spid="18"/>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3500"/>
                            </p:stCondLst>
                            <p:childTnLst>
                              <p:par>
                                <p:cTn id="35" presetID="9"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24" grpId="0" animBg="1"/>
      <p:bldP spid="25"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95C15EA6-AD21-A040-9952-19E418690021}" type="slidenum">
                <a:rPr lang="en-US" sz="900" b="1" smtClean="0">
                  <a:solidFill>
                    <a:prstClr val="white"/>
                  </a:solidFill>
                </a:rPr>
                <a:t>38</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Is this a database?</a:t>
            </a:r>
            <a:endParaRPr lang="en-US" dirty="0">
              <a:solidFill>
                <a:srgbClr val="C00000"/>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sz="3200" b="1" dirty="0" smtClean="0">
                <a:solidFill>
                  <a:srgbClr val="95A5A6"/>
                </a:solidFill>
              </a:rPr>
              <a:t> </a:t>
            </a:r>
            <a:endParaRPr lang="en-US" sz="3200" b="1" dirty="0">
              <a:solidFill>
                <a:srgbClr val="95A5A6"/>
              </a:solidFill>
            </a:endParaRPr>
          </a:p>
        </p:txBody>
      </p:sp>
      <p:pic>
        <p:nvPicPr>
          <p:cNvPr id="14" name="Picture 13"/>
          <p:cNvPicPr>
            <a:picLocks noChangeAspect="1"/>
          </p:cNvPicPr>
          <p:nvPr/>
        </p:nvPicPr>
        <p:blipFill>
          <a:blip r:embed="rId3">
            <a:alphaModFix/>
          </a:blip>
          <a:stretch>
            <a:fillRect/>
          </a:stretch>
        </p:blipFill>
        <p:spPr>
          <a:xfrm>
            <a:off x="986245" y="1567542"/>
            <a:ext cx="4500156" cy="4500156"/>
          </a:xfrm>
          <a:prstGeom prst="rect">
            <a:avLst/>
          </a:prstGeom>
        </p:spPr>
      </p:pic>
      <p:grpSp>
        <p:nvGrpSpPr>
          <p:cNvPr id="15" name="Group 14"/>
          <p:cNvGrpSpPr/>
          <p:nvPr/>
        </p:nvGrpSpPr>
        <p:grpSpPr>
          <a:xfrm>
            <a:off x="5609660" y="4737640"/>
            <a:ext cx="2180898" cy="1752993"/>
            <a:chOff x="6139966" y="4796287"/>
            <a:chExt cx="2180898" cy="1752993"/>
          </a:xfrm>
        </p:grpSpPr>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8787" y="4796287"/>
              <a:ext cx="1582077" cy="1752993"/>
            </a:xfrm>
            <a:prstGeom prst="rect">
              <a:avLst/>
            </a:prstGeom>
          </p:spPr>
        </p:pic>
        <p:sp>
          <p:nvSpPr>
            <p:cNvPr id="17" name="TextBox 16"/>
            <p:cNvSpPr txBox="1"/>
            <p:nvPr/>
          </p:nvSpPr>
          <p:spPr>
            <a:xfrm>
              <a:off x="6139966" y="5072618"/>
              <a:ext cx="691215" cy="1200329"/>
            </a:xfrm>
            <a:prstGeom prst="rect">
              <a:avLst/>
            </a:prstGeom>
            <a:noFill/>
          </p:spPr>
          <p:txBody>
            <a:bodyPr wrap="none" rtlCol="0">
              <a:spAutoFit/>
            </a:bodyPr>
            <a:lstStyle/>
            <a:p>
              <a:pPr fontAlgn="base">
                <a:spcBef>
                  <a:spcPct val="0"/>
                </a:spcBef>
                <a:spcAft>
                  <a:spcPct val="0"/>
                </a:spcAft>
              </a:pPr>
              <a:r>
                <a:rPr lang="en-US" sz="7200" smtClean="0">
                  <a:solidFill>
                    <a:srgbClr val="000000"/>
                  </a:solidFill>
                  <a:latin typeface="Arial" charset="0"/>
                  <a:cs typeface="Osaka" charset="0"/>
                </a:rPr>
                <a:t>≈</a:t>
              </a:r>
              <a:endParaRPr lang="en-US" sz="7200" dirty="0">
                <a:solidFill>
                  <a:srgbClr val="000000"/>
                </a:solidFill>
                <a:latin typeface="Arial" charset="0"/>
                <a:cs typeface="Osaka" charset="0"/>
              </a:endParaRPr>
            </a:p>
          </p:txBody>
        </p:sp>
      </p:grpSp>
      <p:sp>
        <p:nvSpPr>
          <p:cNvPr id="2" name="Rectangle 1"/>
          <p:cNvSpPr/>
          <p:nvPr/>
        </p:nvSpPr>
        <p:spPr>
          <a:xfrm>
            <a:off x="5642889" y="1427027"/>
            <a:ext cx="3120111" cy="923330"/>
          </a:xfrm>
          <a:prstGeom prst="rect">
            <a:avLst/>
          </a:prstGeom>
        </p:spPr>
        <p:txBody>
          <a:bodyPr wrap="square">
            <a:spAutoFit/>
          </a:bodyPr>
          <a:lstStyle/>
          <a:p>
            <a:pPr fontAlgn="base">
              <a:spcBef>
                <a:spcPct val="0"/>
              </a:spcBef>
              <a:spcAft>
                <a:spcPct val="0"/>
              </a:spcAft>
            </a:pPr>
            <a:r>
              <a:rPr lang="en-US" dirty="0">
                <a:solidFill>
                  <a:srgbClr val="000000"/>
                </a:solidFill>
                <a:latin typeface="Helvetica Neue Light" charset="0"/>
                <a:ea typeface="Helvetica Neue Light" charset="0"/>
                <a:cs typeface="Helvetica Neue Light" charset="0"/>
              </a:rPr>
              <a:t>Rolodex </a:t>
            </a:r>
            <a:r>
              <a:rPr lang="en-US" dirty="0" smtClean="0">
                <a:solidFill>
                  <a:srgbClr val="000000"/>
                </a:solidFill>
                <a:latin typeface="Helvetica Neue Light" charset="0"/>
                <a:ea typeface="Helvetica Neue Light" charset="0"/>
                <a:cs typeface="Helvetica Neue Light" charset="0"/>
              </a:rPr>
              <a:t>contains Contacts</a:t>
            </a:r>
          </a:p>
          <a:p>
            <a:pPr fontAlgn="base">
              <a:spcBef>
                <a:spcPct val="0"/>
              </a:spcBef>
              <a:spcAft>
                <a:spcPct val="0"/>
              </a:spcAft>
            </a:pPr>
            <a:endParaRPr lang="en-US" dirty="0">
              <a:solidFill>
                <a:srgbClr val="000000"/>
              </a:solidFill>
              <a:latin typeface="Helvetica Neue Light" charset="0"/>
              <a:ea typeface="Helvetica Neue Light" charset="0"/>
              <a:cs typeface="Helvetica Neue Light" charset="0"/>
            </a:endParaRPr>
          </a:p>
          <a:p>
            <a:pPr fontAlgn="base">
              <a:spcBef>
                <a:spcPct val="0"/>
              </a:spcBef>
              <a:spcAft>
                <a:spcPct val="0"/>
              </a:spcAft>
            </a:pPr>
            <a:r>
              <a:rPr lang="en-US" dirty="0" smtClean="0">
                <a:solidFill>
                  <a:srgbClr val="000000"/>
                </a:solidFill>
                <a:latin typeface="Helvetica Neue Light" charset="0"/>
                <a:ea typeface="Helvetica Neue Light" charset="0"/>
                <a:cs typeface="Helvetica Neue Light" charset="0"/>
              </a:rPr>
              <a:t>Organized alphabetically</a:t>
            </a:r>
            <a:endParaRPr lang="en-US" dirty="0">
              <a:solidFill>
                <a:srgbClr val="0000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83598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par>
                          <p:cTn id="22" fill="hold">
                            <p:stCondLst>
                              <p:cond delay="2000"/>
                            </p:stCondLst>
                            <p:childTnLst>
                              <p:par>
                                <p:cTn id="23" presetID="9"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95C15EA6-AD21-A040-9952-19E418690021}" type="slidenum">
                <a:rPr lang="en-US" sz="900" b="1" smtClean="0">
                  <a:solidFill>
                    <a:prstClr val="white"/>
                  </a:solidFill>
                </a:rPr>
                <a:t>39</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Is this a database?</a:t>
            </a:r>
            <a:endParaRPr lang="en-US" dirty="0">
              <a:solidFill>
                <a:srgbClr val="C00000"/>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sz="3200" b="1" dirty="0" smtClean="0">
                <a:solidFill>
                  <a:srgbClr val="95A5A6"/>
                </a:solidFill>
              </a:rPr>
              <a:t> </a:t>
            </a:r>
            <a:endParaRPr lang="en-US" sz="3200" b="1" dirty="0">
              <a:solidFill>
                <a:srgbClr val="95A5A6"/>
              </a:solidFill>
            </a:endParaRPr>
          </a:p>
        </p:txBody>
      </p:sp>
      <p:sp>
        <p:nvSpPr>
          <p:cNvPr id="2" name="Rectangle 1"/>
          <p:cNvSpPr/>
          <p:nvPr/>
        </p:nvSpPr>
        <p:spPr>
          <a:xfrm>
            <a:off x="5642889" y="1427027"/>
            <a:ext cx="3120111" cy="2585323"/>
          </a:xfrm>
          <a:prstGeom prst="rect">
            <a:avLst/>
          </a:prstGeom>
        </p:spPr>
        <p:txBody>
          <a:bodyPr wrap="square">
            <a:spAutoFit/>
          </a:bodyPr>
          <a:lstStyle/>
          <a:p>
            <a:pPr fontAlgn="base">
              <a:spcBef>
                <a:spcPct val="0"/>
              </a:spcBef>
              <a:spcAft>
                <a:spcPct val="0"/>
              </a:spcAft>
            </a:pPr>
            <a:r>
              <a:rPr lang="en-US" dirty="0">
                <a:solidFill>
                  <a:srgbClr val="000000"/>
                </a:solidFill>
                <a:latin typeface="Helvetica Neue Light" charset="0"/>
                <a:ea typeface="Helvetica Neue Light" charset="0"/>
                <a:cs typeface="Helvetica Neue Light" charset="0"/>
              </a:rPr>
              <a:t>Facebook contains</a:t>
            </a:r>
          </a:p>
          <a:p>
            <a:pPr marL="571500" indent="-571500" fontAlgn="base">
              <a:spcBef>
                <a:spcPct val="0"/>
              </a:spcBef>
              <a:spcAft>
                <a:spcPct val="0"/>
              </a:spcAft>
              <a:buFont typeface="Arial" charset="0"/>
              <a:buChar char="•"/>
            </a:pPr>
            <a:r>
              <a:rPr lang="en-US" dirty="0">
                <a:solidFill>
                  <a:srgbClr val="000000"/>
                </a:solidFill>
                <a:latin typeface="Helvetica Neue Light" charset="0"/>
                <a:ea typeface="Helvetica Neue Light" charset="0"/>
                <a:cs typeface="Helvetica Neue Light" charset="0"/>
              </a:rPr>
              <a:t>Contacts</a:t>
            </a:r>
          </a:p>
          <a:p>
            <a:pPr marL="571500" indent="-571500" fontAlgn="base">
              <a:spcBef>
                <a:spcPct val="0"/>
              </a:spcBef>
              <a:spcAft>
                <a:spcPct val="0"/>
              </a:spcAft>
              <a:buFont typeface="Arial" charset="0"/>
              <a:buChar char="•"/>
            </a:pPr>
            <a:r>
              <a:rPr lang="en-US" dirty="0">
                <a:solidFill>
                  <a:srgbClr val="000000"/>
                </a:solidFill>
                <a:latin typeface="Helvetica Neue Light" charset="0"/>
                <a:ea typeface="Helvetica Neue Light" charset="0"/>
                <a:cs typeface="Helvetica Neue Light" charset="0"/>
              </a:rPr>
              <a:t>Events</a:t>
            </a:r>
          </a:p>
          <a:p>
            <a:pPr marL="571500" indent="-571500" fontAlgn="base">
              <a:spcBef>
                <a:spcPct val="0"/>
              </a:spcBef>
              <a:spcAft>
                <a:spcPct val="0"/>
              </a:spcAft>
              <a:buFont typeface="Arial" charset="0"/>
              <a:buChar char="•"/>
            </a:pPr>
            <a:r>
              <a:rPr lang="en-US" dirty="0">
                <a:solidFill>
                  <a:srgbClr val="000000"/>
                </a:solidFill>
                <a:latin typeface="Helvetica Neue Light" charset="0"/>
                <a:ea typeface="Helvetica Neue Light" charset="0"/>
                <a:cs typeface="Helvetica Neue Light" charset="0"/>
              </a:rPr>
              <a:t>Posts</a:t>
            </a:r>
          </a:p>
          <a:p>
            <a:pPr fontAlgn="base">
              <a:spcBef>
                <a:spcPct val="0"/>
              </a:spcBef>
              <a:spcAft>
                <a:spcPct val="0"/>
              </a:spcAft>
            </a:pPr>
            <a:r>
              <a:rPr lang="en-US" dirty="0">
                <a:solidFill>
                  <a:srgbClr val="000000"/>
                </a:solidFill>
                <a:latin typeface="Helvetica Neue Light" charset="0"/>
                <a:ea typeface="Helvetica Neue Light" charset="0"/>
                <a:cs typeface="Helvetica Neue Light" charset="0"/>
              </a:rPr>
              <a:t>Organized </a:t>
            </a:r>
            <a:r>
              <a:rPr lang="is-IS" dirty="0">
                <a:solidFill>
                  <a:srgbClr val="000000"/>
                </a:solidFill>
                <a:latin typeface="Helvetica Neue Light" charset="0"/>
                <a:ea typeface="Helvetica Neue Light" charset="0"/>
                <a:cs typeface="Helvetica Neue Light" charset="0"/>
              </a:rPr>
              <a:t>…</a:t>
            </a:r>
            <a:endParaRPr lang="en-US" dirty="0">
              <a:solidFill>
                <a:srgbClr val="000000"/>
              </a:solidFill>
              <a:latin typeface="Helvetica Neue Light" charset="0"/>
              <a:ea typeface="Helvetica Neue Light" charset="0"/>
              <a:cs typeface="Helvetica Neue Light" charset="0"/>
            </a:endParaRPr>
          </a:p>
          <a:p>
            <a:pPr fontAlgn="base">
              <a:spcBef>
                <a:spcPct val="0"/>
              </a:spcBef>
              <a:spcAft>
                <a:spcPct val="0"/>
              </a:spcAft>
            </a:pPr>
            <a:endParaRPr lang="en-US" dirty="0">
              <a:solidFill>
                <a:srgbClr val="000000"/>
              </a:solidFill>
              <a:latin typeface="Helvetica Neue Light" charset="0"/>
              <a:ea typeface="Helvetica Neue Light" charset="0"/>
              <a:cs typeface="Helvetica Neue Light" charset="0"/>
            </a:endParaRPr>
          </a:p>
          <a:p>
            <a:pPr fontAlgn="base">
              <a:spcBef>
                <a:spcPct val="0"/>
              </a:spcBef>
              <a:spcAft>
                <a:spcPct val="0"/>
              </a:spcAft>
            </a:pPr>
            <a:r>
              <a:rPr lang="en-US" b="1" dirty="0">
                <a:solidFill>
                  <a:srgbClr val="000000"/>
                </a:solidFill>
                <a:latin typeface="Helvetica Neue Light" charset="0"/>
                <a:ea typeface="Helvetica Neue Light" charset="0"/>
                <a:cs typeface="Helvetica Neue Light" charset="0"/>
              </a:rPr>
              <a:t>Facebook</a:t>
            </a:r>
          </a:p>
          <a:p>
            <a:pPr fontAlgn="base">
              <a:spcBef>
                <a:spcPct val="0"/>
              </a:spcBef>
              <a:spcAft>
                <a:spcPct val="0"/>
              </a:spcAft>
            </a:pPr>
            <a:r>
              <a:rPr lang="en-US" dirty="0">
                <a:solidFill>
                  <a:srgbClr val="000000"/>
                </a:solidFill>
                <a:latin typeface="Helvetica Neue Light" charset="0"/>
                <a:ea typeface="Helvetica Neue Light" charset="0"/>
                <a:cs typeface="Helvetica Neue Light" charset="0"/>
              </a:rPr>
              <a:t>Collection of DBs and “business logic”</a:t>
            </a:r>
          </a:p>
        </p:txBody>
      </p:sp>
      <p:pic>
        <p:nvPicPr>
          <p:cNvPr id="3" name="Picture 2"/>
          <p:cNvPicPr>
            <a:picLocks noChangeAspect="1"/>
          </p:cNvPicPr>
          <p:nvPr/>
        </p:nvPicPr>
        <p:blipFill>
          <a:blip r:embed="rId3"/>
          <a:stretch>
            <a:fillRect/>
          </a:stretch>
        </p:blipFill>
        <p:spPr>
          <a:xfrm>
            <a:off x="698305" y="1181214"/>
            <a:ext cx="4178495" cy="4838585"/>
          </a:xfrm>
          <a:prstGeom prst="rect">
            <a:avLst/>
          </a:prstGeom>
        </p:spPr>
      </p:pic>
    </p:spTree>
    <p:extLst>
      <p:ext uri="{BB962C8B-B14F-4D97-AF65-F5344CB8AC3E}">
        <p14:creationId xmlns:p14="http://schemas.microsoft.com/office/powerpoint/2010/main" val="112767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par>
                          <p:cTn id="22" fill="hold">
                            <p:stCondLst>
                              <p:cond delay="2000"/>
                            </p:stCondLst>
                            <p:childTnLst>
                              <p:par>
                                <p:cTn id="23" presetID="9"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ardrop 26"/>
          <p:cNvSpPr/>
          <p:nvPr/>
        </p:nvSpPr>
        <p:spPr>
          <a:xfrm>
            <a:off x="3810000" y="0"/>
            <a:ext cx="5334000" cy="5343351"/>
          </a:xfrm>
          <a:prstGeom prst="teardrop">
            <a:avLst/>
          </a:prstGeom>
          <a:solidFill>
            <a:schemeClr val="tx2">
              <a:alpha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 name="Teardrop 4"/>
          <p:cNvSpPr/>
          <p:nvPr/>
        </p:nvSpPr>
        <p:spPr>
          <a:xfrm>
            <a:off x="4953000" y="1043270"/>
            <a:ext cx="3200400" cy="3206011"/>
          </a:xfrm>
          <a:prstGeom prst="teardrop">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itle 1"/>
          <p:cNvSpPr txBox="1">
            <a:spLocks/>
          </p:cNvSpPr>
          <p:nvPr/>
        </p:nvSpPr>
        <p:spPr>
          <a:xfrm>
            <a:off x="5410201" y="2260903"/>
            <a:ext cx="2425835" cy="83099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r>
              <a:rPr lang="en-US" sz="4800" dirty="0" smtClean="0">
                <a:solidFill>
                  <a:schemeClr val="bg1"/>
                </a:solidFill>
                <a:latin typeface="Source Sans Pro Light" pitchFamily="34" charset="0"/>
              </a:rPr>
              <a:t>Why?</a:t>
            </a:r>
            <a:endParaRPr lang="en-US" sz="4800" dirty="0">
              <a:solidFill>
                <a:schemeClr val="bg1"/>
              </a:solidFill>
              <a:latin typeface="Source Sans Pro Light" pitchFamily="34" charset="0"/>
            </a:endParaRPr>
          </a:p>
        </p:txBody>
      </p:sp>
      <p:sp>
        <p:nvSpPr>
          <p:cNvPr id="2" name="TextBox 1"/>
          <p:cNvSpPr txBox="1"/>
          <p:nvPr/>
        </p:nvSpPr>
        <p:spPr>
          <a:xfrm>
            <a:off x="1600200" y="5562600"/>
            <a:ext cx="6828601" cy="646331"/>
          </a:xfrm>
          <a:prstGeom prst="rect">
            <a:avLst/>
          </a:prstGeom>
          <a:noFill/>
        </p:spPr>
        <p:txBody>
          <a:bodyPr wrap="none" rtlCol="0">
            <a:spAutoFit/>
          </a:bodyPr>
          <a:lstStyle/>
          <a:p>
            <a:r>
              <a:rPr lang="en-US" sz="3600" dirty="0" smtClean="0">
                <a:solidFill>
                  <a:schemeClr val="tx2"/>
                </a:solidFill>
              </a:rPr>
              <a:t>Data is at the center of </a:t>
            </a:r>
            <a:r>
              <a:rPr lang="en-US" sz="3600" strike="sngStrike" dirty="0" smtClean="0">
                <a:solidFill>
                  <a:schemeClr val="tx2"/>
                </a:solidFill>
              </a:rPr>
              <a:t>many things</a:t>
            </a:r>
            <a:endParaRPr lang="en-US" sz="3600" strike="sngStrike" dirty="0">
              <a:solidFill>
                <a:schemeClr val="tx2"/>
              </a:solidFill>
            </a:endParaRPr>
          </a:p>
        </p:txBody>
      </p:sp>
      <p:sp>
        <p:nvSpPr>
          <p:cNvPr id="7" name="TextBox 6"/>
          <p:cNvSpPr txBox="1"/>
          <p:nvPr/>
        </p:nvSpPr>
        <p:spPr>
          <a:xfrm>
            <a:off x="5918184" y="5983069"/>
            <a:ext cx="2466381" cy="707886"/>
          </a:xfrm>
          <a:prstGeom prst="rect">
            <a:avLst/>
          </a:prstGeom>
          <a:noFill/>
        </p:spPr>
        <p:txBody>
          <a:bodyPr wrap="none" rtlCol="0">
            <a:spAutoFit/>
          </a:bodyPr>
          <a:lstStyle/>
          <a:p>
            <a:r>
              <a:rPr lang="en-US" sz="4000" b="1" dirty="0" smtClean="0">
                <a:solidFill>
                  <a:schemeClr val="tx2"/>
                </a:solidFill>
              </a:rPr>
              <a:t>everything</a:t>
            </a:r>
            <a:endParaRPr lang="en-US" sz="4000" b="1" dirty="0">
              <a:solidFill>
                <a:schemeClr val="tx2"/>
              </a:solidFill>
            </a:endParaRPr>
          </a:p>
        </p:txBody>
      </p:sp>
    </p:spTree>
    <p:extLst>
      <p:ext uri="{BB962C8B-B14F-4D97-AF65-F5344CB8AC3E}">
        <p14:creationId xmlns:p14="http://schemas.microsoft.com/office/powerpoint/2010/main" val="194905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95C15EA6-AD21-A040-9952-19E418690021}" type="slidenum">
                <a:rPr lang="en-US" sz="900" b="1" smtClean="0">
                  <a:solidFill>
                    <a:prstClr val="white"/>
                  </a:solidFill>
                </a:rPr>
                <a:t>40</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Is this a database?</a:t>
            </a:r>
            <a:endParaRPr lang="en-US" dirty="0">
              <a:solidFill>
                <a:srgbClr val="C00000"/>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sz="3200" b="1" dirty="0" smtClean="0">
                <a:solidFill>
                  <a:srgbClr val="95A5A6"/>
                </a:solidFill>
              </a:rPr>
              <a:t> </a:t>
            </a:r>
            <a:endParaRPr lang="en-US" sz="3200" b="1" dirty="0">
              <a:solidFill>
                <a:srgbClr val="95A5A6"/>
              </a:solidFill>
            </a:endParaRPr>
          </a:p>
        </p:txBody>
      </p:sp>
      <p:sp>
        <p:nvSpPr>
          <p:cNvPr id="2" name="Rectangle 1"/>
          <p:cNvSpPr/>
          <p:nvPr/>
        </p:nvSpPr>
        <p:spPr>
          <a:xfrm>
            <a:off x="5358437" y="1427027"/>
            <a:ext cx="3404563" cy="2554545"/>
          </a:xfrm>
          <a:prstGeom prst="rect">
            <a:avLst/>
          </a:prstGeom>
        </p:spPr>
        <p:txBody>
          <a:bodyPr wrap="square">
            <a:spAutoFit/>
          </a:bodyPr>
          <a:lstStyle/>
          <a:p>
            <a:pPr fontAlgn="base">
              <a:spcBef>
                <a:spcPct val="0"/>
              </a:spcBef>
              <a:spcAft>
                <a:spcPct val="0"/>
              </a:spcAft>
            </a:pPr>
            <a:r>
              <a:rPr lang="en-US" sz="2000" dirty="0">
                <a:solidFill>
                  <a:srgbClr val="000000"/>
                </a:solidFill>
                <a:latin typeface="Helvetica Neue Light" charset="0"/>
                <a:ea typeface="Helvetica Neue Light" charset="0"/>
                <a:cs typeface="Helvetica Neue Light" charset="0"/>
              </a:rPr>
              <a:t>Flight Booking:</a:t>
            </a:r>
          </a:p>
          <a:p>
            <a:pPr marL="342900" indent="-342900" fontAlgn="base">
              <a:spcBef>
                <a:spcPct val="0"/>
              </a:spcBef>
              <a:spcAft>
                <a:spcPct val="0"/>
              </a:spcAft>
              <a:buFont typeface="Arial" charset="0"/>
              <a:buChar char="•"/>
            </a:pPr>
            <a:r>
              <a:rPr lang="en-US" sz="2000" dirty="0">
                <a:solidFill>
                  <a:srgbClr val="000000"/>
                </a:solidFill>
                <a:latin typeface="Helvetica Neue Light" charset="0"/>
                <a:ea typeface="Helvetica Neue Light" charset="0"/>
                <a:cs typeface="Helvetica Neue Light" charset="0"/>
              </a:rPr>
              <a:t>Early application of</a:t>
            </a:r>
            <a:br>
              <a:rPr lang="en-US" sz="2000" dirty="0">
                <a:solidFill>
                  <a:srgbClr val="000000"/>
                </a:solidFill>
                <a:latin typeface="Helvetica Neue Light" charset="0"/>
                <a:ea typeface="Helvetica Neue Light" charset="0"/>
                <a:cs typeface="Helvetica Neue Light" charset="0"/>
              </a:rPr>
            </a:br>
            <a:r>
              <a:rPr lang="en-US" sz="2000" dirty="0">
                <a:solidFill>
                  <a:srgbClr val="000000"/>
                </a:solidFill>
                <a:latin typeface="Helvetica Neue Light" charset="0"/>
                <a:ea typeface="Helvetica Neue Light" charset="0"/>
                <a:cs typeface="Helvetica Neue Light" charset="0"/>
              </a:rPr>
              <a:t>of database systems</a:t>
            </a:r>
          </a:p>
          <a:p>
            <a:pPr fontAlgn="base">
              <a:spcBef>
                <a:spcPct val="0"/>
              </a:spcBef>
              <a:spcAft>
                <a:spcPct val="0"/>
              </a:spcAft>
            </a:pPr>
            <a:endParaRPr lang="en-US" sz="2000" dirty="0">
              <a:solidFill>
                <a:srgbClr val="000000"/>
              </a:solidFill>
              <a:latin typeface="Helvetica Neue Light" charset="0"/>
              <a:ea typeface="Helvetica Neue Light" charset="0"/>
              <a:cs typeface="Helvetica Neue Light" charset="0"/>
            </a:endParaRPr>
          </a:p>
          <a:p>
            <a:pPr fontAlgn="base">
              <a:spcBef>
                <a:spcPct val="0"/>
              </a:spcBef>
              <a:spcAft>
                <a:spcPct val="0"/>
              </a:spcAft>
            </a:pPr>
            <a:r>
              <a:rPr lang="en-US" sz="2000" b="1" dirty="0" smtClean="0">
                <a:solidFill>
                  <a:srgbClr val="000000"/>
                </a:solidFill>
                <a:latin typeface="Helvetica Neue Light" charset="0"/>
                <a:ea typeface="Helvetica Neue Light" charset="0"/>
                <a:cs typeface="Helvetica Neue Light" charset="0"/>
              </a:rPr>
              <a:t>Expedia</a:t>
            </a:r>
            <a:endParaRPr lang="en-US" sz="2000" b="1" dirty="0">
              <a:solidFill>
                <a:srgbClr val="000000"/>
              </a:solidFill>
              <a:latin typeface="Helvetica Neue Light" charset="0"/>
              <a:ea typeface="Helvetica Neue Light" charset="0"/>
              <a:cs typeface="Helvetica Neue Light" charset="0"/>
            </a:endParaRPr>
          </a:p>
          <a:p>
            <a:pPr fontAlgn="base">
              <a:spcBef>
                <a:spcPct val="0"/>
              </a:spcBef>
              <a:spcAft>
                <a:spcPct val="0"/>
              </a:spcAft>
            </a:pPr>
            <a:r>
              <a:rPr lang="en-US" sz="2000" dirty="0">
                <a:solidFill>
                  <a:srgbClr val="000000"/>
                </a:solidFill>
                <a:latin typeface="Helvetica Neue Light" charset="0"/>
                <a:ea typeface="Helvetica Neue Light" charset="0"/>
                <a:cs typeface="Helvetica Neue Light" charset="0"/>
              </a:rPr>
              <a:t>Collection of DBs and “business logic”</a:t>
            </a:r>
          </a:p>
          <a:p>
            <a:pPr fontAlgn="base">
              <a:spcBef>
                <a:spcPct val="0"/>
              </a:spcBef>
              <a:spcAft>
                <a:spcPct val="0"/>
              </a:spcAft>
            </a:pPr>
            <a:endParaRPr lang="en-US" sz="2000" dirty="0">
              <a:solidFill>
                <a:srgbClr val="000000"/>
              </a:solidFill>
              <a:latin typeface="Helvetica Neue Light" charset="0"/>
              <a:ea typeface="Helvetica Neue Light" charset="0"/>
              <a:cs typeface="Helvetica Neue Light" charset="0"/>
            </a:endParaRPr>
          </a:p>
        </p:txBody>
      </p:sp>
      <p:pic>
        <p:nvPicPr>
          <p:cNvPr id="4" name="Picture 3"/>
          <p:cNvPicPr>
            <a:picLocks noChangeAspect="1"/>
          </p:cNvPicPr>
          <p:nvPr/>
        </p:nvPicPr>
        <p:blipFill>
          <a:blip r:embed="rId3"/>
          <a:stretch>
            <a:fillRect/>
          </a:stretch>
        </p:blipFill>
        <p:spPr>
          <a:xfrm>
            <a:off x="533400" y="1328736"/>
            <a:ext cx="4595187" cy="4691064"/>
          </a:xfrm>
          <a:prstGeom prst="rect">
            <a:avLst/>
          </a:prstGeom>
        </p:spPr>
      </p:pic>
    </p:spTree>
    <p:extLst>
      <p:ext uri="{BB962C8B-B14F-4D97-AF65-F5344CB8AC3E}">
        <p14:creationId xmlns:p14="http://schemas.microsoft.com/office/powerpoint/2010/main" val="31182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par>
                          <p:cTn id="22" fill="hold">
                            <p:stCondLst>
                              <p:cond delay="2000"/>
                            </p:stCondLst>
                            <p:childTnLst>
                              <p:par>
                                <p:cTn id="23" presetID="9"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41</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rgbClr val="C00000"/>
                </a:solidFill>
              </a:rPr>
              <a:t>What</a:t>
            </a:r>
            <a:r>
              <a:rPr lang="en-US" dirty="0" smtClean="0">
                <a:solidFill>
                  <a:schemeClr val="tx2"/>
                </a:solidFill>
              </a:rPr>
              <a:t> is a Database?</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A </a:t>
            </a:r>
            <a:r>
              <a:rPr lang="en-US" sz="2000" b="1" dirty="0" smtClean="0">
                <a:solidFill>
                  <a:schemeClr val="tx2"/>
                </a:solidFill>
              </a:rPr>
              <a:t>Database</a:t>
            </a:r>
            <a:r>
              <a:rPr lang="en-US" sz="2000" dirty="0" smtClean="0">
                <a:solidFill>
                  <a:schemeClr val="tx2"/>
                </a:solidFill>
              </a:rPr>
              <a:t> is a large, organized collection of data</a:t>
            </a:r>
          </a:p>
          <a:p>
            <a:pPr>
              <a:lnSpc>
                <a:spcPct val="150000"/>
              </a:lnSpc>
            </a:pPr>
            <a:endParaRPr lang="en-US" sz="2000" dirty="0" smtClean="0">
              <a:solidFill>
                <a:schemeClr val="tx2"/>
              </a:solidFill>
            </a:endParaRPr>
          </a:p>
          <a:p>
            <a:pPr>
              <a:lnSpc>
                <a:spcPct val="150000"/>
              </a:lnSpc>
            </a:pPr>
            <a:r>
              <a:rPr lang="en-US" sz="2000" dirty="0" smtClean="0">
                <a:solidFill>
                  <a:schemeClr val="tx2"/>
                </a:solidFill>
              </a:rPr>
              <a:t>A </a:t>
            </a:r>
            <a:r>
              <a:rPr lang="en-US" sz="2000" b="1" dirty="0" smtClean="0">
                <a:solidFill>
                  <a:schemeClr val="tx2"/>
                </a:solidFill>
              </a:rPr>
              <a:t>Database Management System (DBMS)</a:t>
            </a:r>
            <a:r>
              <a:rPr lang="en-US" sz="2000" dirty="0" smtClean="0">
                <a:solidFill>
                  <a:schemeClr val="tx2"/>
                </a:solidFill>
              </a:rPr>
              <a:t> is software that </a:t>
            </a:r>
            <a:r>
              <a:rPr lang="en-US" sz="2000" b="1" dirty="0" smtClean="0">
                <a:solidFill>
                  <a:schemeClr val="tx2"/>
                </a:solidFill>
              </a:rPr>
              <a:t>stores</a:t>
            </a:r>
            <a:r>
              <a:rPr lang="en-US" sz="2000" dirty="0" smtClean="0">
                <a:solidFill>
                  <a:schemeClr val="tx2"/>
                </a:solidFill>
              </a:rPr>
              <a:t>, </a:t>
            </a:r>
            <a:r>
              <a:rPr lang="en-US" sz="2000" b="1" dirty="0" smtClean="0">
                <a:solidFill>
                  <a:schemeClr val="tx2"/>
                </a:solidFill>
              </a:rPr>
              <a:t>manages</a:t>
            </a:r>
            <a:r>
              <a:rPr lang="en-US" sz="2000" dirty="0" smtClean="0">
                <a:solidFill>
                  <a:schemeClr val="tx2"/>
                </a:solidFill>
              </a:rPr>
              <a:t> and </a:t>
            </a:r>
            <a:r>
              <a:rPr lang="en-US" sz="2000" b="1" dirty="0" smtClean="0">
                <a:solidFill>
                  <a:schemeClr val="tx2"/>
                </a:solidFill>
              </a:rPr>
              <a:t>facilitates</a:t>
            </a:r>
            <a:r>
              <a:rPr lang="en-US" sz="2000" dirty="0" smtClean="0">
                <a:solidFill>
                  <a:schemeClr val="tx2"/>
                </a:solidFill>
              </a:rPr>
              <a:t> access to databases</a:t>
            </a:r>
          </a:p>
        </p:txBody>
      </p:sp>
    </p:spTree>
    <p:extLst>
      <p:ext uri="{BB962C8B-B14F-4D97-AF65-F5344CB8AC3E}">
        <p14:creationId xmlns:p14="http://schemas.microsoft.com/office/powerpoint/2010/main" val="63526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4">
                                            <p:txEl>
                                              <p:pRg st="2" end="2"/>
                                            </p:txEl>
                                          </p:spTgt>
                                        </p:tgtEl>
                                        <p:attrNameLst>
                                          <p:attrName>style.visibility</p:attrName>
                                        </p:attrNameLst>
                                      </p:cBhvr>
                                      <p:to>
                                        <p:strVal val="visible"/>
                                      </p:to>
                                    </p:set>
                                    <p:animEffect transition="in" filter="fade">
                                      <p:cBhvr>
                                        <p:cTn id="21"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42</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Relational Database Management Systems</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Traditionally DBMS referred to Relational Databases</a:t>
            </a:r>
          </a:p>
          <a:p>
            <a:pPr>
              <a:lnSpc>
                <a:spcPct val="150000"/>
              </a:lnSpc>
            </a:pPr>
            <a:endParaRPr lang="en-US" sz="2000" dirty="0">
              <a:solidFill>
                <a:schemeClr val="tx2"/>
              </a:solidFill>
            </a:endParaRPr>
          </a:p>
          <a:p>
            <a:pPr>
              <a:lnSpc>
                <a:spcPct val="150000"/>
              </a:lnSpc>
            </a:pPr>
            <a:endParaRPr lang="en-US" sz="2000" dirty="0" smtClean="0">
              <a:solidFill>
                <a:schemeClr val="tx2"/>
              </a:solidFill>
            </a:endParaRPr>
          </a:p>
          <a:p>
            <a:pPr>
              <a:lnSpc>
                <a:spcPct val="150000"/>
              </a:lnSpc>
            </a:pPr>
            <a:endParaRPr lang="en-US" sz="2000" b="1" dirty="0" smtClean="0">
              <a:solidFill>
                <a:schemeClr val="tx2"/>
              </a:solidFill>
            </a:endParaRPr>
          </a:p>
          <a:p>
            <a:pPr>
              <a:lnSpc>
                <a:spcPct val="150000"/>
              </a:lnSpc>
            </a:pPr>
            <a:r>
              <a:rPr lang="en-US" sz="2000" b="1" dirty="0" smtClean="0">
                <a:solidFill>
                  <a:schemeClr val="tx2"/>
                </a:solidFill>
              </a:rPr>
              <a:t>RDBMS </a:t>
            </a:r>
            <a:r>
              <a:rPr lang="en-US" sz="2000" dirty="0" smtClean="0">
                <a:solidFill>
                  <a:schemeClr val="tx2"/>
                </a:solidFill>
              </a:rPr>
              <a:t>is a more appropriate term</a:t>
            </a:r>
          </a:p>
          <a:p>
            <a:pPr>
              <a:lnSpc>
                <a:spcPct val="150000"/>
              </a:lnSpc>
            </a:pPr>
            <a:r>
              <a:rPr lang="en-US" sz="2000" b="1" dirty="0" smtClean="0">
                <a:solidFill>
                  <a:schemeClr val="tx2"/>
                </a:solidFill>
              </a:rPr>
              <a:t>SQL </a:t>
            </a:r>
            <a:r>
              <a:rPr lang="en-US" sz="2000" dirty="0" smtClean="0">
                <a:solidFill>
                  <a:schemeClr val="tx2"/>
                </a:solidFill>
              </a:rPr>
              <a:t>data description and manipulation language</a:t>
            </a:r>
          </a:p>
          <a:p>
            <a:pPr>
              <a:lnSpc>
                <a:spcPct val="150000"/>
              </a:lnSpc>
            </a:pPr>
            <a:r>
              <a:rPr lang="en-US" sz="2000" b="1" dirty="0" smtClean="0">
                <a:solidFill>
                  <a:schemeClr val="tx2"/>
                </a:solidFill>
              </a:rPr>
              <a:t>ACID </a:t>
            </a:r>
            <a:r>
              <a:rPr lang="en-US" sz="2000" dirty="0" smtClean="0">
                <a:solidFill>
                  <a:schemeClr val="tx2"/>
                </a:solidFill>
              </a:rPr>
              <a:t>transaction consistency</a:t>
            </a:r>
          </a:p>
          <a:p>
            <a:pPr>
              <a:lnSpc>
                <a:spcPct val="150000"/>
              </a:lnSpc>
            </a:pPr>
            <a:r>
              <a:rPr lang="en-US" sz="2000" b="1" dirty="0" smtClean="0">
                <a:solidFill>
                  <a:schemeClr val="tx2"/>
                </a:solidFill>
              </a:rPr>
              <a:t>Durable </a:t>
            </a:r>
            <a:r>
              <a:rPr lang="en-US" sz="2000" dirty="0" smtClean="0">
                <a:solidFill>
                  <a:schemeClr val="tx2"/>
                </a:solidFill>
              </a:rPr>
              <a:t>writes (to prevent data loss)</a:t>
            </a:r>
          </a:p>
          <a:p>
            <a:pPr>
              <a:lnSpc>
                <a:spcPct val="150000"/>
              </a:lnSpc>
            </a:pPr>
            <a:r>
              <a:rPr lang="en-US" sz="2000" b="1" dirty="0" smtClean="0">
                <a:solidFill>
                  <a:schemeClr val="tx2"/>
                </a:solidFill>
              </a:rPr>
              <a:t>Mature </a:t>
            </a:r>
            <a:r>
              <a:rPr lang="en-US" sz="2000" dirty="0" smtClean="0">
                <a:solidFill>
                  <a:schemeClr val="tx2"/>
                </a:solidFill>
              </a:rPr>
              <a:t>technologies </a:t>
            </a:r>
            <a:r>
              <a:rPr lang="is-IS" sz="2000" dirty="0" smtClean="0">
                <a:solidFill>
                  <a:schemeClr val="tx2"/>
                </a:solidFill>
              </a:rPr>
              <a:t>…</a:t>
            </a:r>
            <a:endParaRPr lang="en-US" sz="2000" dirty="0" smtClean="0">
              <a:solidFill>
                <a:schemeClr val="tx2"/>
              </a:solidFill>
            </a:endParaRPr>
          </a:p>
        </p:txBody>
      </p:sp>
      <p:grpSp>
        <p:nvGrpSpPr>
          <p:cNvPr id="11" name="Group 10"/>
          <p:cNvGrpSpPr/>
          <p:nvPr/>
        </p:nvGrpSpPr>
        <p:grpSpPr>
          <a:xfrm>
            <a:off x="687867" y="2286000"/>
            <a:ext cx="8106433" cy="1299955"/>
            <a:chOff x="403057" y="2561993"/>
            <a:chExt cx="8106433" cy="1299955"/>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9507" y="2654166"/>
              <a:ext cx="1436848" cy="1166137"/>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0360" y="2564570"/>
              <a:ext cx="1463067" cy="1297378"/>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7431" y="2993581"/>
              <a:ext cx="1812059" cy="858916"/>
            </a:xfrm>
            <a:prstGeom prst="rect">
              <a:avLst/>
            </a:prstGeom>
          </p:spPr>
        </p:pic>
        <p:grpSp>
          <p:nvGrpSpPr>
            <p:cNvPr id="15" name="Group 14"/>
            <p:cNvGrpSpPr/>
            <p:nvPr/>
          </p:nvGrpSpPr>
          <p:grpSpPr>
            <a:xfrm>
              <a:off x="403057" y="2564569"/>
              <a:ext cx="1247932" cy="1247932"/>
              <a:chOff x="403057" y="2564569"/>
              <a:chExt cx="1247932" cy="1247932"/>
            </a:xfrm>
          </p:grpSpPr>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7" y="2564569"/>
                <a:ext cx="1247932" cy="124793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5471" y="3466994"/>
                <a:ext cx="579162" cy="299648"/>
              </a:xfrm>
              <a:prstGeom prst="rect">
                <a:avLst/>
              </a:prstGeom>
            </p:spPr>
          </p:pic>
        </p:gr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74994" y="2561993"/>
              <a:ext cx="1250508" cy="1250508"/>
            </a:xfrm>
            <a:prstGeom prst="rect">
              <a:avLst/>
            </a:prstGeom>
          </p:spPr>
        </p:pic>
      </p:grpSp>
    </p:spTree>
    <p:extLst>
      <p:ext uri="{BB962C8B-B14F-4D97-AF65-F5344CB8AC3E}">
        <p14:creationId xmlns:p14="http://schemas.microsoft.com/office/powerpoint/2010/main" val="72396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animEffect transition="in" filter="fade">
                                      <p:cBhvr>
                                        <p:cTn id="21" dur="500"/>
                                        <p:tgtEl>
                                          <p:spTgt spid="64">
                                            <p:txEl>
                                              <p:pRg st="0" end="0"/>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64">
                                            <p:txEl>
                                              <p:pRg st="4" end="4"/>
                                            </p:txEl>
                                          </p:spTgt>
                                        </p:tgtEl>
                                        <p:attrNameLst>
                                          <p:attrName>style.visibility</p:attrName>
                                        </p:attrNameLst>
                                      </p:cBhvr>
                                      <p:to>
                                        <p:strVal val="visible"/>
                                      </p:to>
                                    </p:set>
                                    <p:animEffect transition="in" filter="fade">
                                      <p:cBhvr>
                                        <p:cTn id="25" dur="500"/>
                                        <p:tgtEl>
                                          <p:spTgt spid="6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4">
                                            <p:txEl>
                                              <p:pRg st="5" end="5"/>
                                            </p:txEl>
                                          </p:spTgt>
                                        </p:tgtEl>
                                        <p:attrNameLst>
                                          <p:attrName>style.visibility</p:attrName>
                                        </p:attrNameLst>
                                      </p:cBhvr>
                                      <p:to>
                                        <p:strVal val="visible"/>
                                      </p:to>
                                    </p:set>
                                    <p:animEffect transition="in" filter="fade">
                                      <p:cBhvr>
                                        <p:cTn id="30" dur="500"/>
                                        <p:tgtEl>
                                          <p:spTgt spid="64">
                                            <p:txEl>
                                              <p:pRg st="5" end="5"/>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64">
                                            <p:txEl>
                                              <p:pRg st="6" end="6"/>
                                            </p:txEl>
                                          </p:spTgt>
                                        </p:tgtEl>
                                        <p:attrNameLst>
                                          <p:attrName>style.visibility</p:attrName>
                                        </p:attrNameLst>
                                      </p:cBhvr>
                                      <p:to>
                                        <p:strVal val="visible"/>
                                      </p:to>
                                    </p:set>
                                    <p:animEffect transition="in" filter="fade">
                                      <p:cBhvr>
                                        <p:cTn id="34" dur="500"/>
                                        <p:tgtEl>
                                          <p:spTgt spid="64">
                                            <p:txEl>
                                              <p:pRg st="6" end="6"/>
                                            </p:txEl>
                                          </p:spTgt>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64">
                                            <p:txEl>
                                              <p:pRg st="7" end="7"/>
                                            </p:txEl>
                                          </p:spTgt>
                                        </p:tgtEl>
                                        <p:attrNameLst>
                                          <p:attrName>style.visibility</p:attrName>
                                        </p:attrNameLst>
                                      </p:cBhvr>
                                      <p:to>
                                        <p:strVal val="visible"/>
                                      </p:to>
                                    </p:set>
                                    <p:animEffect transition="in" filter="fade">
                                      <p:cBhvr>
                                        <p:cTn id="38" dur="500"/>
                                        <p:tgtEl>
                                          <p:spTgt spid="64">
                                            <p:txEl>
                                              <p:pRg st="7" end="7"/>
                                            </p:txEl>
                                          </p:spTgt>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64">
                                            <p:txEl>
                                              <p:pRg st="8" end="8"/>
                                            </p:txEl>
                                          </p:spTgt>
                                        </p:tgtEl>
                                        <p:attrNameLst>
                                          <p:attrName>style.visibility</p:attrName>
                                        </p:attrNameLst>
                                      </p:cBhvr>
                                      <p:to>
                                        <p:strVal val="visible"/>
                                      </p:to>
                                    </p:set>
                                    <p:animEffect transition="in" filter="fade">
                                      <p:cBhvr>
                                        <p:cTn id="42" dur="500"/>
                                        <p:tgtEl>
                                          <p:spTgt spid="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43</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Ranking of DBMS Technologies</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dirty="0" smtClean="0">
                <a:solidFill>
                  <a:schemeClr val="tx2"/>
                </a:solidFill>
              </a:rPr>
              <a:t>DB Engines Ranking</a:t>
            </a:r>
          </a:p>
        </p:txBody>
      </p:sp>
      <p:pic>
        <p:nvPicPr>
          <p:cNvPr id="2" name="Picture 1"/>
          <p:cNvPicPr>
            <a:picLocks noChangeAspect="1"/>
          </p:cNvPicPr>
          <p:nvPr/>
        </p:nvPicPr>
        <p:blipFill>
          <a:blip r:embed="rId3"/>
          <a:stretch>
            <a:fillRect/>
          </a:stretch>
        </p:blipFill>
        <p:spPr>
          <a:xfrm>
            <a:off x="0" y="2093416"/>
            <a:ext cx="9144000" cy="3621584"/>
          </a:xfrm>
          <a:prstGeom prst="rect">
            <a:avLst/>
          </a:prstGeom>
        </p:spPr>
      </p:pic>
      <p:sp>
        <p:nvSpPr>
          <p:cNvPr id="19" name="TextBox 18"/>
          <p:cNvSpPr txBox="1"/>
          <p:nvPr/>
        </p:nvSpPr>
        <p:spPr>
          <a:xfrm>
            <a:off x="120717" y="5791200"/>
            <a:ext cx="7346883" cy="276999"/>
          </a:xfrm>
          <a:prstGeom prst="rect">
            <a:avLst/>
          </a:prstGeom>
          <a:noFill/>
        </p:spPr>
        <p:txBody>
          <a:bodyPr wrap="none" rtlCol="0">
            <a:spAutoFit/>
          </a:bodyPr>
          <a:lstStyle/>
          <a:p>
            <a:pPr fontAlgn="base">
              <a:spcBef>
                <a:spcPct val="0"/>
              </a:spcBef>
              <a:spcAft>
                <a:spcPct val="0"/>
              </a:spcAft>
            </a:pPr>
            <a:r>
              <a:rPr lang="en-US" sz="1200" dirty="0" smtClean="0">
                <a:solidFill>
                  <a:srgbClr val="000000"/>
                </a:solidFill>
                <a:latin typeface="Arial" charset="0"/>
                <a:cs typeface="Osaka" charset="0"/>
              </a:rPr>
              <a:t>Based on #mentions (e.g., stack overflow), google trends, job postings, profile data on LinkedIn, tweets </a:t>
            </a:r>
            <a:r>
              <a:rPr lang="is-IS" sz="1200" dirty="0" smtClean="0">
                <a:solidFill>
                  <a:srgbClr val="000000"/>
                </a:solidFill>
                <a:latin typeface="Arial" charset="0"/>
                <a:cs typeface="Osaka" charset="0"/>
              </a:rPr>
              <a:t>…</a:t>
            </a:r>
            <a:endParaRPr lang="en-US" sz="1200" dirty="0">
              <a:solidFill>
                <a:srgbClr val="000000"/>
              </a:solidFill>
              <a:latin typeface="Arial" charset="0"/>
              <a:cs typeface="Osaka" charset="0"/>
            </a:endParaRPr>
          </a:p>
        </p:txBody>
      </p:sp>
      <p:grpSp>
        <p:nvGrpSpPr>
          <p:cNvPr id="23" name="Group 22"/>
          <p:cNvGrpSpPr/>
          <p:nvPr/>
        </p:nvGrpSpPr>
        <p:grpSpPr>
          <a:xfrm>
            <a:off x="5084164" y="2971801"/>
            <a:ext cx="1469036" cy="2471738"/>
            <a:chOff x="5006715" y="2938072"/>
            <a:chExt cx="1469036" cy="2239667"/>
          </a:xfrm>
        </p:grpSpPr>
        <p:sp>
          <p:nvSpPr>
            <p:cNvPr id="24" name="Rectangle 23"/>
            <p:cNvSpPr/>
            <p:nvPr/>
          </p:nvSpPr>
          <p:spPr bwMode="auto">
            <a:xfrm>
              <a:off x="5006715" y="2938072"/>
              <a:ext cx="1469036" cy="734518"/>
            </a:xfrm>
            <a:prstGeom prst="rect">
              <a:avLst/>
            </a:prstGeom>
            <a:solidFill>
              <a:schemeClr val="accent4">
                <a:alpha val="44000"/>
              </a:schemeClr>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smtClean="0">
                <a:solidFill>
                  <a:srgbClr val="000000"/>
                </a:solidFill>
                <a:latin typeface="Arial" charset="0"/>
              </a:endParaRPr>
            </a:p>
          </p:txBody>
        </p:sp>
        <p:sp>
          <p:nvSpPr>
            <p:cNvPr id="25" name="Rectangle 24"/>
            <p:cNvSpPr/>
            <p:nvPr/>
          </p:nvSpPr>
          <p:spPr bwMode="auto">
            <a:xfrm>
              <a:off x="5006715" y="3930967"/>
              <a:ext cx="1469036" cy="475265"/>
            </a:xfrm>
            <a:prstGeom prst="rect">
              <a:avLst/>
            </a:prstGeom>
            <a:solidFill>
              <a:schemeClr val="accent4">
                <a:alpha val="44000"/>
              </a:schemeClr>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smtClean="0">
                <a:solidFill>
                  <a:srgbClr val="000000"/>
                </a:solidFill>
                <a:latin typeface="Arial" charset="0"/>
              </a:endParaRPr>
            </a:p>
          </p:txBody>
        </p:sp>
        <p:sp>
          <p:nvSpPr>
            <p:cNvPr id="26" name="Rectangle 25"/>
            <p:cNvSpPr/>
            <p:nvPr/>
          </p:nvSpPr>
          <p:spPr bwMode="auto">
            <a:xfrm>
              <a:off x="5006715" y="4691922"/>
              <a:ext cx="1469036" cy="485817"/>
            </a:xfrm>
            <a:prstGeom prst="rect">
              <a:avLst/>
            </a:prstGeom>
            <a:solidFill>
              <a:schemeClr val="accent4">
                <a:alpha val="44000"/>
              </a:schemeClr>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smtClean="0">
                <a:solidFill>
                  <a:srgbClr val="000000"/>
                </a:solidFill>
                <a:latin typeface="Arial" charset="0"/>
              </a:endParaRPr>
            </a:p>
          </p:txBody>
        </p:sp>
      </p:grpSp>
      <p:sp>
        <p:nvSpPr>
          <p:cNvPr id="27" name="Rectangle 26"/>
          <p:cNvSpPr/>
          <p:nvPr/>
        </p:nvSpPr>
        <p:spPr bwMode="auto">
          <a:xfrm>
            <a:off x="6995160" y="3555211"/>
            <a:ext cx="867728" cy="531013"/>
          </a:xfrm>
          <a:prstGeom prst="rect">
            <a:avLst/>
          </a:prstGeom>
          <a:solidFill>
            <a:srgbClr val="FFFF00">
              <a:alpha val="44000"/>
            </a:srgbClr>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smtClean="0">
              <a:solidFill>
                <a:srgbClr val="000000"/>
              </a:solidFill>
              <a:latin typeface="Arial" charset="0"/>
            </a:endParaRPr>
          </a:p>
        </p:txBody>
      </p:sp>
    </p:spTree>
    <p:extLst>
      <p:ext uri="{BB962C8B-B14F-4D97-AF65-F5344CB8AC3E}">
        <p14:creationId xmlns:p14="http://schemas.microsoft.com/office/powerpoint/2010/main" val="188858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par>
                          <p:cTn id="22" fill="hold">
                            <p:stCondLst>
                              <p:cond delay="2000"/>
                            </p:stCondLst>
                            <p:childTnLst>
                              <p:par>
                                <p:cTn id="23" presetID="9"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19" grpId="0"/>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44</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Relational Database Market</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dirty="0" smtClean="0">
                <a:solidFill>
                  <a:schemeClr val="accent1"/>
                </a:solidFill>
              </a:rPr>
              <a:t> </a:t>
            </a: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t="11752"/>
          <a:stretch/>
        </p:blipFill>
        <p:spPr>
          <a:xfrm>
            <a:off x="122895" y="1371600"/>
            <a:ext cx="8944905" cy="4586990"/>
          </a:xfrm>
          <a:prstGeom prst="rect">
            <a:avLst/>
          </a:prstGeom>
        </p:spPr>
      </p:pic>
      <p:sp>
        <p:nvSpPr>
          <p:cNvPr id="12" name="Rectangle 11"/>
          <p:cNvSpPr/>
          <p:nvPr/>
        </p:nvSpPr>
        <p:spPr bwMode="auto">
          <a:xfrm>
            <a:off x="3200400" y="3354049"/>
            <a:ext cx="5076407" cy="1379095"/>
          </a:xfrm>
          <a:prstGeom prst="rect">
            <a:avLst/>
          </a:prstGeom>
          <a:solidFill>
            <a:schemeClr val="accent4"/>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4400" dirty="0" smtClean="0">
                <a:solidFill>
                  <a:srgbClr val="000000"/>
                </a:solidFill>
                <a:latin typeface="Helvetica Neue Light" charset="0"/>
                <a:ea typeface="Helvetica Neue Light" charset="0"/>
                <a:cs typeface="Helvetica Neue Light" charset="0"/>
              </a:rPr>
              <a:t>Big Market &gt; </a:t>
            </a:r>
            <a:r>
              <a:rPr lang="en-US" sz="4400" dirty="0" smtClean="0">
                <a:solidFill>
                  <a:srgbClr val="000000"/>
                </a:solidFill>
                <a:latin typeface="Helvetica Neue Light" charset="0"/>
                <a:ea typeface="Helvetica Neue Light" charset="0"/>
                <a:cs typeface="Helvetica Neue Light" charset="0"/>
              </a:rPr>
              <a:t>45B</a:t>
            </a:r>
            <a:endParaRPr lang="en-US" sz="4400" dirty="0" smtClean="0">
              <a:solidFill>
                <a:srgbClr val="0000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53575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45</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Relational Database Market</a:t>
            </a:r>
            <a:endParaRPr lang="en-US" dirty="0">
              <a:solidFill>
                <a:schemeClr val="tx2"/>
              </a:solidFill>
            </a:endParaRPr>
          </a:p>
        </p:txBody>
      </p:sp>
      <p:sp>
        <p:nvSpPr>
          <p:cNvPr id="2" name="Content Placeholder 1"/>
          <p:cNvSpPr>
            <a:spLocks noGrp="1"/>
          </p:cNvSpPr>
          <p:nvPr>
            <p:ph idx="1"/>
          </p:nvPr>
        </p:nvSpPr>
        <p:spPr/>
        <p:txBody>
          <a:bodyPr/>
          <a:lstStyle/>
          <a:p>
            <a:pPr marL="0" indent="0">
              <a:buNone/>
            </a:pPr>
            <a:r>
              <a:rPr lang="en-US" dirty="0" smtClean="0"/>
              <a:t> </a:t>
            </a:r>
            <a:endParaRPr lang="en-US" dirty="0"/>
          </a:p>
        </p:txBody>
      </p:sp>
      <p:pic>
        <p:nvPicPr>
          <p:cNvPr id="28" name="Picture 27"/>
          <p:cNvPicPr>
            <a:picLocks noChangeAspect="1"/>
          </p:cNvPicPr>
          <p:nvPr/>
        </p:nvPicPr>
        <p:blipFill>
          <a:blip r:embed="rId3"/>
          <a:stretch>
            <a:fillRect/>
          </a:stretch>
        </p:blipFill>
        <p:spPr>
          <a:xfrm>
            <a:off x="0" y="1207814"/>
            <a:ext cx="9144000" cy="4659586"/>
          </a:xfrm>
          <a:prstGeom prst="rect">
            <a:avLst/>
          </a:prstGeom>
        </p:spPr>
      </p:pic>
    </p:spTree>
    <p:extLst>
      <p:ext uri="{BB962C8B-B14F-4D97-AF65-F5344CB8AC3E}">
        <p14:creationId xmlns:p14="http://schemas.microsoft.com/office/powerpoint/2010/main" val="127779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dissolve">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46</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Relational Database Market</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dirty="0" smtClean="0">
                <a:solidFill>
                  <a:schemeClr val="accent1"/>
                </a:solidFill>
              </a:rPr>
              <a:t> </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695390"/>
            <a:ext cx="9144000" cy="5143500"/>
          </a:xfrm>
          <a:prstGeom prst="rect">
            <a:avLst/>
          </a:prstGeom>
        </p:spPr>
      </p:pic>
      <p:sp>
        <p:nvSpPr>
          <p:cNvPr id="15" name="TextBox 14"/>
          <p:cNvSpPr txBox="1"/>
          <p:nvPr/>
        </p:nvSpPr>
        <p:spPr>
          <a:xfrm>
            <a:off x="5418311" y="1330394"/>
            <a:ext cx="2194703" cy="400110"/>
          </a:xfrm>
          <a:prstGeom prst="rect">
            <a:avLst/>
          </a:prstGeom>
          <a:noFill/>
        </p:spPr>
        <p:txBody>
          <a:bodyPr wrap="none" rtlCol="0">
            <a:spAutoFit/>
          </a:bodyPr>
          <a:lstStyle/>
          <a:p>
            <a:r>
              <a:rPr lang="en-US" sz="2000" dirty="0" smtClean="0">
                <a:solidFill>
                  <a:schemeClr val="accent3"/>
                </a:solidFill>
              </a:rPr>
              <a:t>Over 200 Platforms</a:t>
            </a:r>
            <a:endParaRPr lang="en-US" sz="2000" dirty="0">
              <a:solidFill>
                <a:schemeClr val="accent3"/>
              </a:solidFill>
            </a:endParaRPr>
          </a:p>
        </p:txBody>
      </p:sp>
      <p:sp>
        <p:nvSpPr>
          <p:cNvPr id="16" name="Freeform 15"/>
          <p:cNvSpPr/>
          <p:nvPr/>
        </p:nvSpPr>
        <p:spPr bwMode="auto">
          <a:xfrm>
            <a:off x="-190005" y="1695390"/>
            <a:ext cx="9939647" cy="5143501"/>
          </a:xfrm>
          <a:custGeom>
            <a:avLst/>
            <a:gdLst>
              <a:gd name="connsiteX0" fmla="*/ 2962703 w 9939647"/>
              <a:gd name="connsiteY0" fmla="*/ 1432224 h 5143501"/>
              <a:gd name="connsiteX1" fmla="*/ 2962703 w 9939647"/>
              <a:gd name="connsiteY1" fmla="*/ 2199140 h 5143501"/>
              <a:gd name="connsiteX2" fmla="*/ 7868999 w 9939647"/>
              <a:gd name="connsiteY2" fmla="*/ 2199140 h 5143501"/>
              <a:gd name="connsiteX3" fmla="*/ 7868999 w 9939647"/>
              <a:gd name="connsiteY3" fmla="*/ 1432224 h 5143501"/>
              <a:gd name="connsiteX4" fmla="*/ 0 w 9939647"/>
              <a:gd name="connsiteY4" fmla="*/ 0 h 5143501"/>
              <a:gd name="connsiteX5" fmla="*/ 9939647 w 9939647"/>
              <a:gd name="connsiteY5" fmla="*/ 0 h 5143501"/>
              <a:gd name="connsiteX6" fmla="*/ 9939647 w 9939647"/>
              <a:gd name="connsiteY6" fmla="*/ 5143501 h 5143501"/>
              <a:gd name="connsiteX7" fmla="*/ 0 w 9939647"/>
              <a:gd name="connsiteY7"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9647" h="5143501">
                <a:moveTo>
                  <a:pt x="2962703" y="1432224"/>
                </a:moveTo>
                <a:lnTo>
                  <a:pt x="2962703" y="2199140"/>
                </a:lnTo>
                <a:lnTo>
                  <a:pt x="7868999" y="2199140"/>
                </a:lnTo>
                <a:lnTo>
                  <a:pt x="7868999" y="1432224"/>
                </a:lnTo>
                <a:close/>
                <a:moveTo>
                  <a:pt x="0" y="0"/>
                </a:moveTo>
                <a:lnTo>
                  <a:pt x="9939647" y="0"/>
                </a:lnTo>
                <a:lnTo>
                  <a:pt x="9939647" y="5143501"/>
                </a:lnTo>
                <a:lnTo>
                  <a:pt x="0" y="5143501"/>
                </a:lnTo>
                <a:close/>
              </a:path>
            </a:pathLst>
          </a:custGeom>
          <a:solidFill>
            <a:schemeClr val="lt1">
              <a:alpha val="82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Tree>
    <p:extLst>
      <p:ext uri="{BB962C8B-B14F-4D97-AF65-F5344CB8AC3E}">
        <p14:creationId xmlns:p14="http://schemas.microsoft.com/office/powerpoint/2010/main" val="55198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47</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Relational Database Market</a:t>
            </a:r>
            <a:endParaRPr lang="en-US" dirty="0">
              <a:solidFill>
                <a:schemeClr val="tx2"/>
              </a:solidFill>
            </a:endParaRPr>
          </a:p>
        </p:txBody>
      </p:sp>
      <p:sp>
        <p:nvSpPr>
          <p:cNvPr id="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dirty="0" smtClean="0">
                <a:solidFill>
                  <a:schemeClr val="accent1"/>
                </a:solidFill>
              </a:rPr>
              <a:t> </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695390"/>
            <a:ext cx="9144000" cy="5143500"/>
          </a:xfrm>
          <a:prstGeom prst="rect">
            <a:avLst/>
          </a:prstGeom>
        </p:spPr>
      </p:pic>
    </p:spTree>
    <p:extLst>
      <p:ext uri="{BB962C8B-B14F-4D97-AF65-F5344CB8AC3E}">
        <p14:creationId xmlns:p14="http://schemas.microsoft.com/office/powerpoint/2010/main" val="102867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48</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DBMS Technology is Changing</a:t>
            </a:r>
            <a:endParaRPr lang="en-US" dirty="0">
              <a:solidFill>
                <a:schemeClr val="tx2"/>
              </a:solidFill>
            </a:endParaRPr>
          </a:p>
        </p:txBody>
      </p:sp>
      <p:sp>
        <p:nvSpPr>
          <p:cNvPr id="21" name="Content Placeholder 2"/>
          <p:cNvSpPr>
            <a:spLocks noGrp="1"/>
          </p:cNvSpPr>
          <p:nvPr>
            <p:ph idx="1"/>
          </p:nvPr>
        </p:nvSpPr>
        <p:spPr>
          <a:xfrm>
            <a:off x="457200" y="1336672"/>
            <a:ext cx="8229600" cy="400110"/>
          </a:xfrm>
        </p:spPr>
        <p:txBody>
          <a:bodyPr>
            <a:spAutoFit/>
          </a:bodyPr>
          <a:lstStyle/>
          <a:p>
            <a:pPr marL="0" indent="0" algn="ctr">
              <a:buNone/>
            </a:pPr>
            <a:r>
              <a:rPr lang="en-US" sz="2000" dirty="0" smtClean="0">
                <a:solidFill>
                  <a:schemeClr val="accent3"/>
                </a:solidFill>
              </a:rPr>
              <a:t> </a:t>
            </a:r>
            <a:endParaRPr lang="en-US" sz="2000" dirty="0">
              <a:solidFill>
                <a:schemeClr val="accent3"/>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371600"/>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dirty="0">
                <a:solidFill>
                  <a:schemeClr val="tx2"/>
                </a:solidFill>
              </a:rPr>
              <a:t>Key drivers of </a:t>
            </a:r>
            <a:r>
              <a:rPr lang="en-US" sz="2000" dirty="0" smtClean="0">
                <a:solidFill>
                  <a:schemeClr val="tx2"/>
                </a:solidFill>
              </a:rPr>
              <a:t>change</a:t>
            </a:r>
          </a:p>
          <a:p>
            <a:pPr>
              <a:lnSpc>
                <a:spcPct val="150000"/>
              </a:lnSpc>
            </a:pPr>
            <a:r>
              <a:rPr lang="en-US" sz="2000" b="1" dirty="0" smtClean="0">
                <a:solidFill>
                  <a:schemeClr val="tx2"/>
                </a:solidFill>
              </a:rPr>
              <a:t>Hardware</a:t>
            </a:r>
            <a:r>
              <a:rPr lang="en-US" sz="2000" dirty="0" smtClean="0">
                <a:solidFill>
                  <a:schemeClr val="tx2"/>
                </a:solidFill>
              </a:rPr>
              <a:t> </a:t>
            </a:r>
            <a:r>
              <a:rPr lang="en-US" sz="2000" dirty="0">
                <a:solidFill>
                  <a:schemeClr val="tx2"/>
                </a:solidFill>
              </a:rPr>
              <a:t>trends: cheap RAM &amp; SSDs</a:t>
            </a:r>
          </a:p>
          <a:p>
            <a:pPr>
              <a:lnSpc>
                <a:spcPct val="150000"/>
              </a:lnSpc>
            </a:pPr>
            <a:r>
              <a:rPr lang="en-US" sz="2000" dirty="0">
                <a:solidFill>
                  <a:schemeClr val="tx2"/>
                </a:solidFill>
              </a:rPr>
              <a:t>Need to </a:t>
            </a:r>
            <a:r>
              <a:rPr lang="en-US" sz="2000" b="1" dirty="0">
                <a:solidFill>
                  <a:schemeClr val="tx2"/>
                </a:solidFill>
              </a:rPr>
              <a:t>scale</a:t>
            </a:r>
            <a:r>
              <a:rPr lang="en-US" sz="2000" dirty="0">
                <a:solidFill>
                  <a:schemeClr val="tx2"/>
                </a:solidFill>
              </a:rPr>
              <a:t>: storage and transactions</a:t>
            </a:r>
          </a:p>
          <a:p>
            <a:pPr>
              <a:lnSpc>
                <a:spcPct val="150000"/>
              </a:lnSpc>
            </a:pPr>
            <a:r>
              <a:rPr lang="en-US" sz="2000" dirty="0">
                <a:solidFill>
                  <a:schemeClr val="tx2"/>
                </a:solidFill>
              </a:rPr>
              <a:t>New</a:t>
            </a:r>
            <a:r>
              <a:rPr lang="en-US" sz="2000" b="1" dirty="0">
                <a:solidFill>
                  <a:schemeClr val="tx2"/>
                </a:solidFill>
              </a:rPr>
              <a:t> data-types</a:t>
            </a:r>
            <a:r>
              <a:rPr lang="en-US" sz="2000" dirty="0">
                <a:solidFill>
                  <a:schemeClr val="tx2"/>
                </a:solidFill>
              </a:rPr>
              <a:t>: text, </a:t>
            </a:r>
            <a:r>
              <a:rPr lang="en-US" sz="2000" dirty="0" err="1">
                <a:solidFill>
                  <a:schemeClr val="tx2"/>
                </a:solidFill>
              </a:rPr>
              <a:t>json</a:t>
            </a:r>
            <a:r>
              <a:rPr lang="en-US" sz="2000" dirty="0">
                <a:solidFill>
                  <a:schemeClr val="tx2"/>
                </a:solidFill>
              </a:rPr>
              <a:t>, …</a:t>
            </a:r>
          </a:p>
          <a:p>
            <a:pPr>
              <a:lnSpc>
                <a:spcPct val="150000"/>
              </a:lnSpc>
            </a:pPr>
            <a:r>
              <a:rPr lang="en-US" sz="2000" dirty="0">
                <a:solidFill>
                  <a:schemeClr val="tx2"/>
                </a:solidFill>
              </a:rPr>
              <a:t>New </a:t>
            </a:r>
            <a:r>
              <a:rPr lang="en-US" sz="2000" b="1" dirty="0">
                <a:solidFill>
                  <a:schemeClr val="tx2"/>
                </a:solidFill>
              </a:rPr>
              <a:t>workloads</a:t>
            </a:r>
            <a:r>
              <a:rPr lang="en-US" sz="2000" dirty="0">
                <a:solidFill>
                  <a:schemeClr val="tx2"/>
                </a:solidFill>
              </a:rPr>
              <a:t>: machine learning &amp; analytics</a:t>
            </a:r>
            <a:br>
              <a:rPr lang="en-US" sz="2000" dirty="0">
                <a:solidFill>
                  <a:schemeClr val="tx2"/>
                </a:solidFill>
              </a:rPr>
            </a:br>
            <a:endParaRPr lang="en-US" sz="2000" dirty="0">
              <a:solidFill>
                <a:schemeClr val="tx2"/>
              </a:solidFill>
            </a:endParaRPr>
          </a:p>
          <a:p>
            <a:pPr marL="0" indent="0">
              <a:lnSpc>
                <a:spcPct val="150000"/>
              </a:lnSpc>
              <a:buNone/>
            </a:pPr>
            <a:r>
              <a:rPr lang="en-US" sz="2000" dirty="0">
                <a:solidFill>
                  <a:schemeClr val="tx2"/>
                </a:solidFill>
              </a:rPr>
              <a:t>New DBMS technologies are emerging:</a:t>
            </a:r>
          </a:p>
          <a:p>
            <a:pPr>
              <a:lnSpc>
                <a:spcPct val="150000"/>
              </a:lnSpc>
            </a:pPr>
            <a:r>
              <a:rPr lang="en-US" sz="2000" b="1" dirty="0">
                <a:solidFill>
                  <a:schemeClr val="tx2"/>
                </a:solidFill>
              </a:rPr>
              <a:t>NoSQL</a:t>
            </a:r>
            <a:r>
              <a:rPr lang="en-US" sz="2000" dirty="0">
                <a:solidFill>
                  <a:schemeClr val="tx2"/>
                </a:solidFill>
              </a:rPr>
              <a:t>: abandon relational </a:t>
            </a:r>
            <a:r>
              <a:rPr lang="en-US" sz="2000" dirty="0" smtClean="0">
                <a:solidFill>
                  <a:schemeClr val="tx2"/>
                </a:solidFill>
              </a:rPr>
              <a:t>model, gain scale</a:t>
            </a:r>
            <a:endParaRPr lang="en-US" sz="2000" dirty="0">
              <a:solidFill>
                <a:schemeClr val="tx2"/>
              </a:solidFill>
            </a:endParaRPr>
          </a:p>
          <a:p>
            <a:pPr>
              <a:lnSpc>
                <a:spcPct val="150000"/>
              </a:lnSpc>
            </a:pPr>
            <a:r>
              <a:rPr lang="en-US" sz="2000" b="1" dirty="0">
                <a:solidFill>
                  <a:schemeClr val="tx2"/>
                </a:solidFill>
              </a:rPr>
              <a:t>Map-Reduce</a:t>
            </a:r>
            <a:r>
              <a:rPr lang="en-US" sz="2000" dirty="0">
                <a:solidFill>
                  <a:schemeClr val="tx2"/>
                </a:solidFill>
              </a:rPr>
              <a:t>: distributed batch analytics</a:t>
            </a:r>
          </a:p>
          <a:p>
            <a:pPr>
              <a:lnSpc>
                <a:spcPct val="150000"/>
              </a:lnSpc>
            </a:pPr>
            <a:r>
              <a:rPr lang="en-US" sz="2000" dirty="0">
                <a:solidFill>
                  <a:schemeClr val="tx2"/>
                </a:solidFill>
              </a:rPr>
              <a:t>…</a:t>
            </a:r>
          </a:p>
        </p:txBody>
      </p:sp>
    </p:spTree>
    <p:extLst>
      <p:ext uri="{BB962C8B-B14F-4D97-AF65-F5344CB8AC3E}">
        <p14:creationId xmlns:p14="http://schemas.microsoft.com/office/powerpoint/2010/main" val="73638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grpId="1" nodeType="afterEffect">
                                  <p:stCondLst>
                                    <p:cond delay="0"/>
                                  </p:stCondLst>
                                  <p:childTnLst>
                                    <p:set>
                                      <p:cBhvr>
                                        <p:cTn id="17" dur="1" fill="hold">
                                          <p:stCondLst>
                                            <p:cond delay="0"/>
                                          </p:stCondLst>
                                        </p:cTn>
                                        <p:tgtEl>
                                          <p:spTgt spid="64">
                                            <p:txEl>
                                              <p:pRg st="0" end="0"/>
                                            </p:txEl>
                                          </p:spTgt>
                                        </p:tgtEl>
                                        <p:attrNameLst>
                                          <p:attrName>style.visibility</p:attrName>
                                        </p:attrNameLst>
                                      </p:cBhvr>
                                      <p:to>
                                        <p:strVal val="visible"/>
                                      </p:to>
                                    </p:set>
                                    <p:animEffect transition="in" filter="dissolve">
                                      <p:cBhvr>
                                        <p:cTn id="18" dur="500"/>
                                        <p:tgtEl>
                                          <p:spTgt spid="64">
                                            <p:txEl>
                                              <p:pRg st="0" end="0"/>
                                            </p:txEl>
                                          </p:spTgt>
                                        </p:tgtEl>
                                      </p:cBhvr>
                                    </p:animEffect>
                                  </p:childTnLst>
                                </p:cTn>
                              </p:par>
                              <p:par>
                                <p:cTn id="19" presetID="9" presetClass="entr" presetSubtype="0" fill="hold" grpId="1" nodeType="with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animEffect transition="in" filter="dissolve">
                                      <p:cBhvr>
                                        <p:cTn id="21" dur="500"/>
                                        <p:tgtEl>
                                          <p:spTgt spid="64">
                                            <p:txEl>
                                              <p:pRg st="1" end="1"/>
                                            </p:txEl>
                                          </p:spTgt>
                                        </p:tgtEl>
                                      </p:cBhvr>
                                    </p:animEffect>
                                  </p:childTnLst>
                                </p:cTn>
                              </p:par>
                            </p:childTnLst>
                          </p:cTn>
                        </p:par>
                        <p:par>
                          <p:cTn id="22" fill="hold">
                            <p:stCondLst>
                              <p:cond delay="2000"/>
                            </p:stCondLst>
                            <p:childTnLst>
                              <p:par>
                                <p:cTn id="23" presetID="9" presetClass="entr" presetSubtype="0" fill="hold" grpId="1" nodeType="afterEffect">
                                  <p:stCondLst>
                                    <p:cond delay="0"/>
                                  </p:stCondLst>
                                  <p:childTnLst>
                                    <p:set>
                                      <p:cBhvr>
                                        <p:cTn id="24" dur="1" fill="hold">
                                          <p:stCondLst>
                                            <p:cond delay="0"/>
                                          </p:stCondLst>
                                        </p:cTn>
                                        <p:tgtEl>
                                          <p:spTgt spid="64">
                                            <p:txEl>
                                              <p:pRg st="2" end="2"/>
                                            </p:txEl>
                                          </p:spTgt>
                                        </p:tgtEl>
                                        <p:attrNameLst>
                                          <p:attrName>style.visibility</p:attrName>
                                        </p:attrNameLst>
                                      </p:cBhvr>
                                      <p:to>
                                        <p:strVal val="visible"/>
                                      </p:to>
                                    </p:set>
                                    <p:animEffect transition="in" filter="dissolve">
                                      <p:cBhvr>
                                        <p:cTn id="25" dur="500"/>
                                        <p:tgtEl>
                                          <p:spTgt spid="64">
                                            <p:txEl>
                                              <p:pRg st="2" end="2"/>
                                            </p:txEl>
                                          </p:spTgt>
                                        </p:tgtEl>
                                      </p:cBhvr>
                                    </p:animEffect>
                                  </p:childTnLst>
                                </p:cTn>
                              </p:par>
                            </p:childTnLst>
                          </p:cTn>
                        </p:par>
                        <p:par>
                          <p:cTn id="26" fill="hold">
                            <p:stCondLst>
                              <p:cond delay="2500"/>
                            </p:stCondLst>
                            <p:childTnLst>
                              <p:par>
                                <p:cTn id="27" presetID="9" presetClass="entr" presetSubtype="0" fill="hold" grpId="1" nodeType="afterEffect">
                                  <p:stCondLst>
                                    <p:cond delay="0"/>
                                  </p:stCondLst>
                                  <p:childTnLst>
                                    <p:set>
                                      <p:cBhvr>
                                        <p:cTn id="28" dur="1" fill="hold">
                                          <p:stCondLst>
                                            <p:cond delay="0"/>
                                          </p:stCondLst>
                                        </p:cTn>
                                        <p:tgtEl>
                                          <p:spTgt spid="64">
                                            <p:txEl>
                                              <p:pRg st="3" end="3"/>
                                            </p:txEl>
                                          </p:spTgt>
                                        </p:tgtEl>
                                        <p:attrNameLst>
                                          <p:attrName>style.visibility</p:attrName>
                                        </p:attrNameLst>
                                      </p:cBhvr>
                                      <p:to>
                                        <p:strVal val="visible"/>
                                      </p:to>
                                    </p:set>
                                    <p:animEffect transition="in" filter="dissolve">
                                      <p:cBhvr>
                                        <p:cTn id="29" dur="500"/>
                                        <p:tgtEl>
                                          <p:spTgt spid="64">
                                            <p:txEl>
                                              <p:pRg st="3" end="3"/>
                                            </p:txEl>
                                          </p:spTgt>
                                        </p:tgtEl>
                                      </p:cBhvr>
                                    </p:animEffect>
                                  </p:childTnLst>
                                </p:cTn>
                              </p:par>
                            </p:childTnLst>
                          </p:cTn>
                        </p:par>
                        <p:par>
                          <p:cTn id="30" fill="hold">
                            <p:stCondLst>
                              <p:cond delay="3000"/>
                            </p:stCondLst>
                            <p:childTnLst>
                              <p:par>
                                <p:cTn id="31" presetID="9" presetClass="entr" presetSubtype="0" fill="hold" grpId="1" nodeType="afterEffect">
                                  <p:stCondLst>
                                    <p:cond delay="0"/>
                                  </p:stCondLst>
                                  <p:childTnLst>
                                    <p:set>
                                      <p:cBhvr>
                                        <p:cTn id="32" dur="1" fill="hold">
                                          <p:stCondLst>
                                            <p:cond delay="0"/>
                                          </p:stCondLst>
                                        </p:cTn>
                                        <p:tgtEl>
                                          <p:spTgt spid="64">
                                            <p:txEl>
                                              <p:pRg st="4" end="4"/>
                                            </p:txEl>
                                          </p:spTgt>
                                        </p:tgtEl>
                                        <p:attrNameLst>
                                          <p:attrName>style.visibility</p:attrName>
                                        </p:attrNameLst>
                                      </p:cBhvr>
                                      <p:to>
                                        <p:strVal val="visible"/>
                                      </p:to>
                                    </p:set>
                                    <p:animEffect transition="in" filter="dissolve">
                                      <p:cBhvr>
                                        <p:cTn id="33" dur="500"/>
                                        <p:tgtEl>
                                          <p:spTgt spid="64">
                                            <p:txEl>
                                              <p:pRg st="4" end="4"/>
                                            </p:txEl>
                                          </p:spTgt>
                                        </p:tgtEl>
                                      </p:cBhvr>
                                    </p:animEffect>
                                  </p:childTnLst>
                                </p:cTn>
                              </p:par>
                            </p:childTnLst>
                          </p:cTn>
                        </p:par>
                        <p:par>
                          <p:cTn id="34" fill="hold">
                            <p:stCondLst>
                              <p:cond delay="3500"/>
                            </p:stCondLst>
                            <p:childTnLst>
                              <p:par>
                                <p:cTn id="35" presetID="9" presetClass="entr" presetSubtype="0" fill="hold" grpId="1" nodeType="afterEffect">
                                  <p:stCondLst>
                                    <p:cond delay="0"/>
                                  </p:stCondLst>
                                  <p:childTnLst>
                                    <p:set>
                                      <p:cBhvr>
                                        <p:cTn id="36" dur="1" fill="hold">
                                          <p:stCondLst>
                                            <p:cond delay="0"/>
                                          </p:stCondLst>
                                        </p:cTn>
                                        <p:tgtEl>
                                          <p:spTgt spid="64">
                                            <p:txEl>
                                              <p:pRg st="5" end="5"/>
                                            </p:txEl>
                                          </p:spTgt>
                                        </p:tgtEl>
                                        <p:attrNameLst>
                                          <p:attrName>style.visibility</p:attrName>
                                        </p:attrNameLst>
                                      </p:cBhvr>
                                      <p:to>
                                        <p:strVal val="visible"/>
                                      </p:to>
                                    </p:set>
                                    <p:animEffect transition="in" filter="dissolve">
                                      <p:cBhvr>
                                        <p:cTn id="37" dur="500"/>
                                        <p:tgtEl>
                                          <p:spTgt spid="64">
                                            <p:txEl>
                                              <p:pRg st="5" end="5"/>
                                            </p:txEl>
                                          </p:spTgt>
                                        </p:tgtEl>
                                      </p:cBhvr>
                                    </p:animEffect>
                                  </p:childTnLst>
                                </p:cTn>
                              </p:par>
                            </p:childTnLst>
                          </p:cTn>
                        </p:par>
                        <p:par>
                          <p:cTn id="38" fill="hold">
                            <p:stCondLst>
                              <p:cond delay="4000"/>
                            </p:stCondLst>
                            <p:childTnLst>
                              <p:par>
                                <p:cTn id="39" presetID="9" presetClass="entr" presetSubtype="0" fill="hold" grpId="1" nodeType="afterEffect">
                                  <p:stCondLst>
                                    <p:cond delay="0"/>
                                  </p:stCondLst>
                                  <p:childTnLst>
                                    <p:set>
                                      <p:cBhvr>
                                        <p:cTn id="40" dur="1" fill="hold">
                                          <p:stCondLst>
                                            <p:cond delay="0"/>
                                          </p:stCondLst>
                                        </p:cTn>
                                        <p:tgtEl>
                                          <p:spTgt spid="64">
                                            <p:txEl>
                                              <p:pRg st="6" end="6"/>
                                            </p:txEl>
                                          </p:spTgt>
                                        </p:tgtEl>
                                        <p:attrNameLst>
                                          <p:attrName>style.visibility</p:attrName>
                                        </p:attrNameLst>
                                      </p:cBhvr>
                                      <p:to>
                                        <p:strVal val="visible"/>
                                      </p:to>
                                    </p:set>
                                    <p:animEffect transition="in" filter="dissolve">
                                      <p:cBhvr>
                                        <p:cTn id="41" dur="500"/>
                                        <p:tgtEl>
                                          <p:spTgt spid="64">
                                            <p:txEl>
                                              <p:pRg st="6" end="6"/>
                                            </p:txEl>
                                          </p:spTgt>
                                        </p:tgtEl>
                                      </p:cBhvr>
                                    </p:animEffect>
                                  </p:childTnLst>
                                </p:cTn>
                              </p:par>
                            </p:childTnLst>
                          </p:cTn>
                        </p:par>
                        <p:par>
                          <p:cTn id="42" fill="hold">
                            <p:stCondLst>
                              <p:cond delay="4500"/>
                            </p:stCondLst>
                            <p:childTnLst>
                              <p:par>
                                <p:cTn id="43" presetID="9" presetClass="entr" presetSubtype="0" fill="hold" grpId="1" nodeType="afterEffect">
                                  <p:stCondLst>
                                    <p:cond delay="0"/>
                                  </p:stCondLst>
                                  <p:childTnLst>
                                    <p:set>
                                      <p:cBhvr>
                                        <p:cTn id="44" dur="1" fill="hold">
                                          <p:stCondLst>
                                            <p:cond delay="0"/>
                                          </p:stCondLst>
                                        </p:cTn>
                                        <p:tgtEl>
                                          <p:spTgt spid="64">
                                            <p:txEl>
                                              <p:pRg st="7" end="7"/>
                                            </p:txEl>
                                          </p:spTgt>
                                        </p:tgtEl>
                                        <p:attrNameLst>
                                          <p:attrName>style.visibility</p:attrName>
                                        </p:attrNameLst>
                                      </p:cBhvr>
                                      <p:to>
                                        <p:strVal val="visible"/>
                                      </p:to>
                                    </p:set>
                                    <p:animEffect transition="in" filter="dissolve">
                                      <p:cBhvr>
                                        <p:cTn id="45" dur="500"/>
                                        <p:tgtEl>
                                          <p:spTgt spid="64">
                                            <p:txEl>
                                              <p:pRg st="7" end="7"/>
                                            </p:txEl>
                                          </p:spTgt>
                                        </p:tgtEl>
                                      </p:cBhvr>
                                    </p:animEffect>
                                  </p:childTnLst>
                                </p:cTn>
                              </p:par>
                            </p:childTnLst>
                          </p:cTn>
                        </p:par>
                        <p:par>
                          <p:cTn id="46" fill="hold">
                            <p:stCondLst>
                              <p:cond delay="5000"/>
                            </p:stCondLst>
                            <p:childTnLst>
                              <p:par>
                                <p:cTn id="47" presetID="9" presetClass="entr" presetSubtype="0" fill="hold" grpId="1" nodeType="afterEffect">
                                  <p:stCondLst>
                                    <p:cond delay="0"/>
                                  </p:stCondLst>
                                  <p:childTnLst>
                                    <p:set>
                                      <p:cBhvr>
                                        <p:cTn id="48" dur="1" fill="hold">
                                          <p:stCondLst>
                                            <p:cond delay="0"/>
                                          </p:stCondLst>
                                        </p:cTn>
                                        <p:tgtEl>
                                          <p:spTgt spid="64">
                                            <p:txEl>
                                              <p:pRg st="8" end="8"/>
                                            </p:txEl>
                                          </p:spTgt>
                                        </p:tgtEl>
                                        <p:attrNameLst>
                                          <p:attrName>style.visibility</p:attrName>
                                        </p:attrNameLst>
                                      </p:cBhvr>
                                      <p:to>
                                        <p:strVal val="visible"/>
                                      </p:to>
                                    </p:set>
                                    <p:animEffect transition="in" filter="dissolve">
                                      <p:cBhvr>
                                        <p:cTn id="49" dur="500"/>
                                        <p:tgtEl>
                                          <p:spTgt spid="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1" uiExpand="1"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49</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Problems &amp; Opportunities</a:t>
            </a:r>
            <a:endParaRPr lang="en-US" dirty="0">
              <a:solidFill>
                <a:schemeClr val="tx2"/>
              </a:solidFill>
            </a:endParaRPr>
          </a:p>
        </p:txBody>
      </p:sp>
      <p:sp>
        <p:nvSpPr>
          <p:cNvPr id="21" name="Content Placeholder 2"/>
          <p:cNvSpPr>
            <a:spLocks noGrp="1"/>
          </p:cNvSpPr>
          <p:nvPr>
            <p:ph idx="1"/>
          </p:nvPr>
        </p:nvSpPr>
        <p:spPr>
          <a:xfrm>
            <a:off x="457200" y="1336672"/>
            <a:ext cx="8229600" cy="400110"/>
          </a:xfrm>
        </p:spPr>
        <p:txBody>
          <a:bodyPr>
            <a:spAutoFit/>
          </a:bodyPr>
          <a:lstStyle/>
          <a:p>
            <a:pPr marL="0" indent="0" algn="ctr">
              <a:buNone/>
            </a:pPr>
            <a:r>
              <a:rPr lang="en-US" sz="2000" dirty="0" smtClean="0">
                <a:solidFill>
                  <a:schemeClr val="accent3"/>
                </a:solidFill>
              </a:rPr>
              <a:t>The DMBS world </a:t>
            </a:r>
            <a:r>
              <a:rPr lang="en-US" sz="2000" dirty="0">
                <a:solidFill>
                  <a:schemeClr val="accent3"/>
                </a:solidFill>
              </a:rPr>
              <a:t>is rapidly changing</a:t>
            </a: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850129"/>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smtClean="0">
                <a:solidFill>
                  <a:schemeClr val="tx2"/>
                </a:solidFill>
              </a:rPr>
              <a:t>Opportunity</a:t>
            </a:r>
            <a:r>
              <a:rPr lang="en-US" sz="2000" dirty="0" smtClean="0">
                <a:solidFill>
                  <a:schemeClr val="tx2"/>
                </a:solidFill>
              </a:rPr>
              <a:t>: You can shape the future of DBMS</a:t>
            </a:r>
            <a:r>
              <a:rPr lang="is-IS" sz="2000" dirty="0" smtClean="0">
                <a:solidFill>
                  <a:schemeClr val="tx2"/>
                </a:solidFill>
              </a:rPr>
              <a:t>…</a:t>
            </a:r>
          </a:p>
          <a:p>
            <a:pPr marL="0" indent="0">
              <a:lnSpc>
                <a:spcPct val="150000"/>
              </a:lnSpc>
              <a:buNone/>
            </a:pPr>
            <a:r>
              <a:rPr lang="is-IS" sz="2000" b="1" dirty="0" smtClean="0">
                <a:solidFill>
                  <a:schemeClr val="tx2"/>
                </a:solidFill>
              </a:rPr>
              <a:t>Problem</a:t>
            </a:r>
            <a:r>
              <a:rPr lang="is-IS" sz="2000" dirty="0" smtClean="0">
                <a:solidFill>
                  <a:schemeClr val="tx2"/>
                </a:solidFill>
              </a:rPr>
              <a:t>: Textbook is a little out-of-date (2003)</a:t>
            </a:r>
            <a:endParaRPr lang="is-IS" sz="2000" dirty="0">
              <a:solidFill>
                <a:schemeClr val="tx2"/>
              </a:solidFill>
            </a:endParaRPr>
          </a:p>
          <a:p>
            <a:pPr>
              <a:lnSpc>
                <a:spcPct val="150000"/>
              </a:lnSpc>
            </a:pPr>
            <a:r>
              <a:rPr lang="is-IS" sz="2000" dirty="0" smtClean="0">
                <a:solidFill>
                  <a:schemeClr val="tx2"/>
                </a:solidFill>
              </a:rPr>
              <a:t>We are going to use the Textbook for </a:t>
            </a:r>
            <a:r>
              <a:rPr lang="is-IS" sz="2000" b="1" dirty="0" smtClean="0">
                <a:solidFill>
                  <a:schemeClr val="tx2"/>
                </a:solidFill>
              </a:rPr>
              <a:t>foundational</a:t>
            </a:r>
            <a:r>
              <a:rPr lang="is-IS" sz="2000" dirty="0" smtClean="0">
                <a:solidFill>
                  <a:schemeClr val="tx2"/>
                </a:solidFill>
              </a:rPr>
              <a:t> principles</a:t>
            </a:r>
          </a:p>
          <a:p>
            <a:pPr lvl="1">
              <a:lnSpc>
                <a:spcPct val="150000"/>
              </a:lnSpc>
            </a:pPr>
            <a:r>
              <a:rPr lang="en-US" sz="1800" dirty="0">
                <a:solidFill>
                  <a:schemeClr val="tx2"/>
                </a:solidFill>
              </a:rPr>
              <a:t>Reusable Ideas and Components</a:t>
            </a:r>
          </a:p>
          <a:p>
            <a:pPr lvl="1">
              <a:lnSpc>
                <a:spcPct val="150000"/>
              </a:lnSpc>
            </a:pPr>
            <a:r>
              <a:rPr lang="en-US" sz="1800" dirty="0">
                <a:solidFill>
                  <a:schemeClr val="tx2"/>
                </a:solidFill>
              </a:rPr>
              <a:t>Compositional </a:t>
            </a:r>
            <a:r>
              <a:rPr lang="en-US" sz="1800" dirty="0" smtClean="0">
                <a:solidFill>
                  <a:schemeClr val="tx2"/>
                </a:solidFill>
              </a:rPr>
              <a:t>Approach</a:t>
            </a:r>
            <a:endParaRPr lang="is-IS" sz="1800" dirty="0" smtClean="0">
              <a:solidFill>
                <a:schemeClr val="tx2"/>
              </a:solidFill>
            </a:endParaRPr>
          </a:p>
          <a:p>
            <a:pPr>
              <a:lnSpc>
                <a:spcPct val="150000"/>
              </a:lnSpc>
            </a:pPr>
            <a:r>
              <a:rPr lang="en-US" sz="2000" dirty="0" smtClean="0">
                <a:solidFill>
                  <a:schemeClr val="tx2"/>
                </a:solidFill>
              </a:rPr>
              <a:t>Augment with advances since then</a:t>
            </a:r>
          </a:p>
          <a:p>
            <a:pPr lvl="1">
              <a:lnSpc>
                <a:spcPct val="150000"/>
              </a:lnSpc>
            </a:pPr>
            <a:r>
              <a:rPr lang="en-US" sz="1800" dirty="0" smtClean="0">
                <a:solidFill>
                  <a:schemeClr val="tx2"/>
                </a:solidFill>
              </a:rPr>
              <a:t>E.g.: Cloud Data warehousing</a:t>
            </a:r>
            <a:endParaRPr lang="en-US" sz="2000" dirty="0" smtClean="0">
              <a:solidFill>
                <a:schemeClr val="tx2"/>
              </a:solidFill>
            </a:endParaRPr>
          </a:p>
          <a:p>
            <a:pPr marL="57150" indent="0">
              <a:lnSpc>
                <a:spcPct val="150000"/>
              </a:lnSpc>
              <a:buNone/>
            </a:pPr>
            <a:r>
              <a:rPr lang="en-US" sz="2000" dirty="0" smtClean="0">
                <a:solidFill>
                  <a:schemeClr val="tx2"/>
                </a:solidFill>
              </a:rPr>
              <a:t>You </a:t>
            </a:r>
            <a:r>
              <a:rPr lang="en-US" sz="2000" dirty="0">
                <a:solidFill>
                  <a:schemeClr val="tx2"/>
                </a:solidFill>
              </a:rPr>
              <a:t>will be able to </a:t>
            </a:r>
            <a:r>
              <a:rPr lang="en-US" sz="2000" b="1" dirty="0">
                <a:solidFill>
                  <a:schemeClr val="tx2"/>
                </a:solidFill>
              </a:rPr>
              <a:t>use</a:t>
            </a:r>
            <a:r>
              <a:rPr lang="en-US" sz="2000" dirty="0">
                <a:solidFill>
                  <a:schemeClr val="tx2"/>
                </a:solidFill>
              </a:rPr>
              <a:t> existing &amp; </a:t>
            </a:r>
            <a:r>
              <a:rPr lang="en-US" sz="2000" b="1" dirty="0">
                <a:solidFill>
                  <a:schemeClr val="tx2"/>
                </a:solidFill>
              </a:rPr>
              <a:t>build new </a:t>
            </a:r>
            <a:r>
              <a:rPr lang="en-US" sz="2000" dirty="0">
                <a:solidFill>
                  <a:schemeClr val="tx2"/>
                </a:solidFill>
              </a:rPr>
              <a:t>DBMS technologies</a:t>
            </a:r>
            <a:r>
              <a:rPr lang="en-US" sz="2000" dirty="0" smtClean="0">
                <a:solidFill>
                  <a:schemeClr val="tx2"/>
                </a:solidFill>
              </a:rPr>
              <a:t>!</a:t>
            </a:r>
            <a:endParaRPr lang="en-US" sz="2000" dirty="0">
              <a:solidFill>
                <a:schemeClr val="tx2"/>
              </a:solidFill>
            </a:endParaRPr>
          </a:p>
        </p:txBody>
      </p:sp>
    </p:spTree>
    <p:extLst>
      <p:ext uri="{BB962C8B-B14F-4D97-AF65-F5344CB8AC3E}">
        <p14:creationId xmlns:p14="http://schemas.microsoft.com/office/powerpoint/2010/main" val="59620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64">
                                            <p:txEl>
                                              <p:pRg st="0" end="0"/>
                                            </p:txEl>
                                          </p:spTgt>
                                        </p:tgtEl>
                                        <p:attrNameLst>
                                          <p:attrName>style.visibility</p:attrName>
                                        </p:attrNameLst>
                                      </p:cBhvr>
                                      <p:to>
                                        <p:strVal val="visible"/>
                                      </p:to>
                                    </p:set>
                                    <p:animEffect transition="in" filter="dissolve">
                                      <p:cBhvr>
                                        <p:cTn id="18" dur="500"/>
                                        <p:tgtEl>
                                          <p:spTgt spid="64">
                                            <p:txEl>
                                              <p:pRg st="0" end="0"/>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animEffect transition="in" filter="dissolve">
                                      <p:cBhvr>
                                        <p:cTn id="21" dur="500"/>
                                        <p:tgtEl>
                                          <p:spTgt spid="64">
                                            <p:txEl>
                                              <p:pRg st="1" end="1"/>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4">
                                            <p:txEl>
                                              <p:pRg st="2" end="2"/>
                                            </p:txEl>
                                          </p:spTgt>
                                        </p:tgtEl>
                                        <p:attrNameLst>
                                          <p:attrName>style.visibility</p:attrName>
                                        </p:attrNameLst>
                                      </p:cBhvr>
                                      <p:to>
                                        <p:strVal val="visible"/>
                                      </p:to>
                                    </p:set>
                                    <p:animEffect transition="in" filter="dissolve">
                                      <p:cBhvr>
                                        <p:cTn id="24" dur="500"/>
                                        <p:tgtEl>
                                          <p:spTgt spid="64">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4">
                                            <p:txEl>
                                              <p:pRg st="3" end="3"/>
                                            </p:txEl>
                                          </p:spTgt>
                                        </p:tgtEl>
                                        <p:attrNameLst>
                                          <p:attrName>style.visibility</p:attrName>
                                        </p:attrNameLst>
                                      </p:cBhvr>
                                      <p:to>
                                        <p:strVal val="visible"/>
                                      </p:to>
                                    </p:set>
                                    <p:animEffect transition="in" filter="dissolve">
                                      <p:cBhvr>
                                        <p:cTn id="27" dur="500"/>
                                        <p:tgtEl>
                                          <p:spTgt spid="64">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4">
                                            <p:txEl>
                                              <p:pRg st="4" end="4"/>
                                            </p:txEl>
                                          </p:spTgt>
                                        </p:tgtEl>
                                        <p:attrNameLst>
                                          <p:attrName>style.visibility</p:attrName>
                                        </p:attrNameLst>
                                      </p:cBhvr>
                                      <p:to>
                                        <p:strVal val="visible"/>
                                      </p:to>
                                    </p:set>
                                    <p:animEffect transition="in" filter="dissolve">
                                      <p:cBhvr>
                                        <p:cTn id="30" dur="500"/>
                                        <p:tgtEl>
                                          <p:spTgt spid="64">
                                            <p:txEl>
                                              <p:pRg st="4" end="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4">
                                            <p:txEl>
                                              <p:pRg st="5" end="5"/>
                                            </p:txEl>
                                          </p:spTgt>
                                        </p:tgtEl>
                                        <p:attrNameLst>
                                          <p:attrName>style.visibility</p:attrName>
                                        </p:attrNameLst>
                                      </p:cBhvr>
                                      <p:to>
                                        <p:strVal val="visible"/>
                                      </p:to>
                                    </p:set>
                                    <p:animEffect transition="in" filter="dissolve">
                                      <p:cBhvr>
                                        <p:cTn id="33" dur="500"/>
                                        <p:tgtEl>
                                          <p:spTgt spid="64">
                                            <p:txEl>
                                              <p:pRg st="5" end="5"/>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4">
                                            <p:txEl>
                                              <p:pRg st="6" end="6"/>
                                            </p:txEl>
                                          </p:spTgt>
                                        </p:tgtEl>
                                        <p:attrNameLst>
                                          <p:attrName>style.visibility</p:attrName>
                                        </p:attrNameLst>
                                      </p:cBhvr>
                                      <p:to>
                                        <p:strVal val="visible"/>
                                      </p:to>
                                    </p:set>
                                    <p:animEffect transition="in" filter="dissolve">
                                      <p:cBhvr>
                                        <p:cTn id="36" dur="500"/>
                                        <p:tgtEl>
                                          <p:spTgt spid="64">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4">
                                            <p:txEl>
                                              <p:pRg st="7" end="7"/>
                                            </p:txEl>
                                          </p:spTgt>
                                        </p:tgtEl>
                                        <p:attrNameLst>
                                          <p:attrName>style.visibility</p:attrName>
                                        </p:attrNameLst>
                                      </p:cBhvr>
                                      <p:to>
                                        <p:strVal val="visible"/>
                                      </p:to>
                                    </p:set>
                                    <p:animEffect transition="in" filter="dissolve">
                                      <p:cBhvr>
                                        <p:cTn id="39" dur="500"/>
                                        <p:tgtEl>
                                          <p:spTgt spid="6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0"/>
            <a:ext cx="9142408" cy="47498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8606669" y="304800"/>
            <a:ext cx="242375" cy="247141"/>
            <a:chOff x="8606668" y="267642"/>
            <a:chExt cx="242375"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606668" y="267642"/>
              <a:ext cx="242375" cy="230428"/>
            </a:xfrm>
            <a:prstGeom prst="rect">
              <a:avLst/>
            </a:prstGeom>
            <a:noFill/>
          </p:spPr>
          <p:txBody>
            <a:bodyPr wrap="none" rtlCol="0">
              <a:spAutoFit/>
            </a:bodyPr>
            <a:lstStyle/>
            <a:p>
              <a:pPr algn="ctr"/>
              <a:fld id="{3788E4AC-A654-7641-B7EF-44F7B3DE6107}" type="slidenum">
                <a:rPr lang="en-US" sz="900" b="1" smtClean="0">
                  <a:solidFill>
                    <a:schemeClr val="bg1"/>
                  </a:solidFill>
                </a:rPr>
                <a:t>5</a:t>
              </a:fld>
              <a:endParaRPr lang="en-US" sz="900" b="1" dirty="0">
                <a:solidFill>
                  <a:schemeClr val="bg1"/>
                </a:solidFill>
              </a:endParaRPr>
            </a:p>
          </p:txBody>
        </p:sp>
      </p:grpSp>
      <p:sp>
        <p:nvSpPr>
          <p:cNvPr id="1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Where should I eat?</a:t>
            </a:r>
            <a:endParaRPr lang="en-US" dirty="0">
              <a:solidFill>
                <a:schemeClr val="tx2"/>
              </a:solidFill>
            </a:endParaRPr>
          </a:p>
        </p:txBody>
      </p:sp>
      <p:sp>
        <p:nvSpPr>
          <p:cNvPr id="121" name="Content Placeholder 2"/>
          <p:cNvSpPr>
            <a:spLocks noGrp="1"/>
          </p:cNvSpPr>
          <p:nvPr>
            <p:ph idx="1"/>
          </p:nvPr>
        </p:nvSpPr>
        <p:spPr>
          <a:xfrm>
            <a:off x="457200" y="1336672"/>
            <a:ext cx="8229600" cy="400110"/>
          </a:xfrm>
        </p:spPr>
        <p:txBody>
          <a:bodyPr>
            <a:spAutoFit/>
          </a:bodyPr>
          <a:lstStyle/>
          <a:p>
            <a:pPr marL="0" indent="0" algn="ctr">
              <a:buNone/>
            </a:pPr>
            <a:r>
              <a:rPr lang="en-US" sz="2000" dirty="0" smtClean="0">
                <a:solidFill>
                  <a:schemeClr val="accent1"/>
                </a:solidFill>
              </a:rPr>
              <a:t>Where can I get the best Croissants in San Francisco?</a:t>
            </a:r>
            <a:endParaRPr lang="en-US" sz="2000" dirty="0">
              <a:solidFill>
                <a:schemeClr val="accent1"/>
              </a:solidFill>
            </a:endParaRPr>
          </a:p>
        </p:txBody>
      </p:sp>
      <p:sp>
        <p:nvSpPr>
          <p:cNvPr id="122" name="Rectangle 1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Content Placeholder 2"/>
          <p:cNvSpPr txBox="1">
            <a:spLocks/>
          </p:cNvSpPr>
          <p:nvPr/>
        </p:nvSpPr>
        <p:spPr>
          <a:xfrm>
            <a:off x="5486400" y="1884314"/>
            <a:ext cx="2974088" cy="38074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dirty="0" smtClean="0">
                <a:solidFill>
                  <a:schemeClr val="tx2"/>
                </a:solidFill>
              </a:rPr>
              <a:t>“Each ratings star added on a Yelp restaurant review translated to anywhere from a 5 percent to 9 percent effect on revenues”</a:t>
            </a:r>
          </a:p>
          <a:p>
            <a:pPr marL="0" indent="0">
              <a:lnSpc>
                <a:spcPct val="150000"/>
              </a:lnSpc>
              <a:buNone/>
            </a:pPr>
            <a:r>
              <a:rPr lang="en-US" dirty="0" smtClean="0">
                <a:solidFill>
                  <a:schemeClr val="tx2"/>
                </a:solidFill>
              </a:rPr>
              <a:t>-- </a:t>
            </a:r>
            <a:r>
              <a:rPr lang="en-US" dirty="0" smtClean="0">
                <a:solidFill>
                  <a:schemeClr val="tx2"/>
                </a:solidFill>
                <a:hlinkClick r:id="rId2"/>
              </a:rPr>
              <a:t>Harvard Business School</a:t>
            </a:r>
            <a:endParaRPr lang="en-US" dirty="0">
              <a:solidFill>
                <a:schemeClr val="tx2"/>
              </a:solidFill>
            </a:endParaRPr>
          </a:p>
        </p:txBody>
      </p:sp>
      <p:pic>
        <p:nvPicPr>
          <p:cNvPr id="2" name="Picture 1"/>
          <p:cNvPicPr>
            <a:picLocks noChangeAspect="1"/>
          </p:cNvPicPr>
          <p:nvPr/>
        </p:nvPicPr>
        <p:blipFill>
          <a:blip r:embed="rId3"/>
          <a:stretch>
            <a:fillRect/>
          </a:stretch>
        </p:blipFill>
        <p:spPr>
          <a:xfrm>
            <a:off x="607314" y="1884314"/>
            <a:ext cx="4654131" cy="3660182"/>
          </a:xfrm>
          <a:prstGeom prst="rect">
            <a:avLst/>
          </a:prstGeom>
          <a:effectLst>
            <a:softEdge rad="0"/>
          </a:effectLst>
        </p:spPr>
      </p:pic>
    </p:spTree>
    <p:extLst>
      <p:ext uri="{BB962C8B-B14F-4D97-AF65-F5344CB8AC3E}">
        <p14:creationId xmlns:p14="http://schemas.microsoft.com/office/powerpoint/2010/main" val="7400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1000"/>
                                        <p:tgtEl>
                                          <p:spTgt spid="1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1">
                                            <p:txEl>
                                              <p:pRg st="0" end="0"/>
                                            </p:txEl>
                                          </p:spTgt>
                                        </p:tgtEl>
                                        <p:attrNameLst>
                                          <p:attrName>style.visibility</p:attrName>
                                        </p:attrNameLst>
                                      </p:cBhvr>
                                      <p:to>
                                        <p:strVal val="visible"/>
                                      </p:to>
                                    </p:set>
                                    <p:animEffect transition="in" filter="fade">
                                      <p:cBhvr>
                                        <p:cTn id="14" dur="500"/>
                                        <p:tgtEl>
                                          <p:spTgt spid="1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fade">
                                      <p:cBhvr>
                                        <p:cTn id="23"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build="p"/>
      <p:bldP spid="122" grpId="0" animBg="1"/>
      <p:bldP spid="1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50</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You will learn </a:t>
            </a:r>
            <a:r>
              <a:rPr lang="is-IS" dirty="0" smtClean="0">
                <a:solidFill>
                  <a:schemeClr val="tx2"/>
                </a:solidFill>
              </a:rPr>
              <a:t>…</a:t>
            </a:r>
            <a:endParaRPr lang="en-US" dirty="0">
              <a:solidFill>
                <a:schemeClr val="tx2"/>
              </a:solidFill>
            </a:endParaRPr>
          </a:p>
        </p:txBody>
      </p:sp>
      <p:sp>
        <p:nvSpPr>
          <p:cNvPr id="21" name="Content Placeholder 2"/>
          <p:cNvSpPr>
            <a:spLocks noGrp="1"/>
          </p:cNvSpPr>
          <p:nvPr>
            <p:ph idx="1"/>
          </p:nvPr>
        </p:nvSpPr>
        <p:spPr>
          <a:xfrm>
            <a:off x="457200" y="1336672"/>
            <a:ext cx="8229600" cy="400110"/>
          </a:xfrm>
        </p:spPr>
        <p:txBody>
          <a:bodyPr>
            <a:spAutoFit/>
          </a:bodyPr>
          <a:lstStyle/>
          <a:p>
            <a:pPr marL="0" indent="0" algn="ctr">
              <a:buNone/>
            </a:pPr>
            <a:r>
              <a:rPr lang="en-US" sz="2000" dirty="0" smtClean="0">
                <a:solidFill>
                  <a:schemeClr val="accent3"/>
                </a:solidFill>
              </a:rPr>
              <a:t> </a:t>
            </a:r>
            <a:endParaRPr lang="en-US" sz="2000" dirty="0">
              <a:solidFill>
                <a:schemeClr val="accent3"/>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400" dirty="0">
                <a:solidFill>
                  <a:schemeClr val="tx2"/>
                </a:solidFill>
              </a:rPr>
              <a:t>Data Oriented Programming with SQL</a:t>
            </a:r>
          </a:p>
          <a:p>
            <a:pPr>
              <a:lnSpc>
                <a:spcPct val="150000"/>
              </a:lnSpc>
            </a:pPr>
            <a:r>
              <a:rPr lang="en-US" sz="2400" dirty="0">
                <a:solidFill>
                  <a:schemeClr val="tx2"/>
                </a:solidFill>
              </a:rPr>
              <a:t>Foundations of Data System Design</a:t>
            </a:r>
          </a:p>
          <a:p>
            <a:pPr lvl="1">
              <a:lnSpc>
                <a:spcPct val="150000"/>
              </a:lnSpc>
            </a:pPr>
            <a:r>
              <a:rPr lang="en-US" sz="2000" dirty="0">
                <a:solidFill>
                  <a:schemeClr val="tx2"/>
                </a:solidFill>
              </a:rPr>
              <a:t>Storage, indexing, and query processing</a:t>
            </a:r>
          </a:p>
          <a:p>
            <a:pPr>
              <a:lnSpc>
                <a:spcPct val="150000"/>
              </a:lnSpc>
            </a:pPr>
            <a:r>
              <a:rPr lang="en-US" sz="2400" dirty="0">
                <a:solidFill>
                  <a:schemeClr val="tx2"/>
                </a:solidFill>
              </a:rPr>
              <a:t>Transactions</a:t>
            </a:r>
          </a:p>
          <a:p>
            <a:pPr lvl="1">
              <a:lnSpc>
                <a:spcPct val="150000"/>
              </a:lnSpc>
            </a:pPr>
            <a:r>
              <a:rPr lang="en-US" sz="2000" dirty="0">
                <a:solidFill>
                  <a:schemeClr val="tx2"/>
                </a:solidFill>
              </a:rPr>
              <a:t>Concurrency, Consistency, and </a:t>
            </a:r>
            <a:r>
              <a:rPr lang="en-US" sz="2000" dirty="0" smtClean="0">
                <a:solidFill>
                  <a:schemeClr val="tx2"/>
                </a:solidFill>
              </a:rPr>
              <a:t>Recovery</a:t>
            </a:r>
            <a:endParaRPr lang="en-US" sz="2000" dirty="0">
              <a:solidFill>
                <a:schemeClr val="tx2"/>
              </a:solidFill>
            </a:endParaRPr>
          </a:p>
        </p:txBody>
      </p:sp>
    </p:spTree>
    <p:extLst>
      <p:ext uri="{BB962C8B-B14F-4D97-AF65-F5344CB8AC3E}">
        <p14:creationId xmlns:p14="http://schemas.microsoft.com/office/powerpoint/2010/main" val="26026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64">
                                            <p:txEl>
                                              <p:pRg st="0" end="0"/>
                                            </p:txEl>
                                          </p:spTgt>
                                        </p:tgtEl>
                                        <p:attrNameLst>
                                          <p:attrName>style.visibility</p:attrName>
                                        </p:attrNameLst>
                                      </p:cBhvr>
                                      <p:to>
                                        <p:strVal val="visible"/>
                                      </p:to>
                                    </p:set>
                                    <p:animEffect transition="in" filter="dissolve">
                                      <p:cBhvr>
                                        <p:cTn id="18" dur="500"/>
                                        <p:tgtEl>
                                          <p:spTgt spid="6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4">
                                            <p:txEl>
                                              <p:pRg st="1" end="1"/>
                                            </p:txEl>
                                          </p:spTgt>
                                        </p:tgtEl>
                                        <p:attrNameLst>
                                          <p:attrName>style.visibility</p:attrName>
                                        </p:attrNameLst>
                                      </p:cBhvr>
                                      <p:to>
                                        <p:strVal val="visible"/>
                                      </p:to>
                                    </p:set>
                                    <p:animEffect transition="in" filter="dissolve">
                                      <p:cBhvr>
                                        <p:cTn id="23" dur="500"/>
                                        <p:tgtEl>
                                          <p:spTgt spid="64">
                                            <p:txEl>
                                              <p:pRg st="1" end="1"/>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64">
                                            <p:txEl>
                                              <p:pRg st="2" end="2"/>
                                            </p:txEl>
                                          </p:spTgt>
                                        </p:tgtEl>
                                        <p:attrNameLst>
                                          <p:attrName>style.visibility</p:attrName>
                                        </p:attrNameLst>
                                      </p:cBhvr>
                                      <p:to>
                                        <p:strVal val="visible"/>
                                      </p:to>
                                    </p:set>
                                    <p:animEffect transition="in" filter="dissolve">
                                      <p:cBhvr>
                                        <p:cTn id="26" dur="500"/>
                                        <p:tgtEl>
                                          <p:spTgt spid="6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4">
                                            <p:txEl>
                                              <p:pRg st="3" end="3"/>
                                            </p:txEl>
                                          </p:spTgt>
                                        </p:tgtEl>
                                        <p:attrNameLst>
                                          <p:attrName>style.visibility</p:attrName>
                                        </p:attrNameLst>
                                      </p:cBhvr>
                                      <p:to>
                                        <p:strVal val="visible"/>
                                      </p:to>
                                    </p:set>
                                    <p:animEffect transition="in" filter="dissolve">
                                      <p:cBhvr>
                                        <p:cTn id="31" dur="500"/>
                                        <p:tgtEl>
                                          <p:spTgt spid="64">
                                            <p:txEl>
                                              <p:pRg st="3" end="3"/>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4">
                                            <p:txEl>
                                              <p:pRg st="4" end="4"/>
                                            </p:txEl>
                                          </p:spTgt>
                                        </p:tgtEl>
                                        <p:attrNameLst>
                                          <p:attrName>style.visibility</p:attrName>
                                        </p:attrNameLst>
                                      </p:cBhvr>
                                      <p:to>
                                        <p:strVal val="visible"/>
                                      </p:to>
                                    </p:set>
                                    <p:animEffect transition="in" filter="dissolve">
                                      <p:cBhvr>
                                        <p:cTn id="34" dur="500"/>
                                        <p:tgtEl>
                                          <p:spTgt spid="6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51</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Principles</a:t>
            </a:r>
            <a:endParaRPr lang="en-US" dirty="0">
              <a:solidFill>
                <a:schemeClr val="tx2"/>
              </a:solidFill>
            </a:endParaRPr>
          </a:p>
        </p:txBody>
      </p:sp>
      <p:sp>
        <p:nvSpPr>
          <p:cNvPr id="21" name="Content Placeholder 2"/>
          <p:cNvSpPr>
            <a:spLocks noGrp="1"/>
          </p:cNvSpPr>
          <p:nvPr>
            <p:ph idx="1"/>
          </p:nvPr>
        </p:nvSpPr>
        <p:spPr>
          <a:xfrm>
            <a:off x="457200" y="1336672"/>
            <a:ext cx="8229600" cy="400110"/>
          </a:xfrm>
        </p:spPr>
        <p:txBody>
          <a:bodyPr>
            <a:spAutoFit/>
          </a:bodyPr>
          <a:lstStyle/>
          <a:p>
            <a:pPr marL="0" indent="0" algn="ctr">
              <a:buNone/>
            </a:pPr>
            <a:r>
              <a:rPr lang="en-US" sz="2000" dirty="0" smtClean="0">
                <a:solidFill>
                  <a:schemeClr val="accent3"/>
                </a:solidFill>
              </a:rPr>
              <a:t> </a:t>
            </a:r>
            <a:endParaRPr lang="en-US" sz="2000" dirty="0">
              <a:solidFill>
                <a:schemeClr val="accent3"/>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a:solidFill>
                  <a:schemeClr val="tx2"/>
                </a:solidFill>
              </a:rPr>
              <a:t>Data </a:t>
            </a:r>
            <a:r>
              <a:rPr lang="en-US" sz="2000" dirty="0">
                <a:solidFill>
                  <a:schemeClr val="tx2"/>
                </a:solidFill>
              </a:rPr>
              <a:t>independence (logical </a:t>
            </a:r>
            <a:r>
              <a:rPr lang="en-US" sz="2000" dirty="0" smtClean="0">
                <a:solidFill>
                  <a:schemeClr val="tx2"/>
                </a:solidFill>
              </a:rPr>
              <a:t>vs physical</a:t>
            </a:r>
            <a:r>
              <a:rPr lang="en-US" sz="2000" dirty="0">
                <a:solidFill>
                  <a:schemeClr val="tx2"/>
                </a:solidFill>
              </a:rPr>
              <a:t>)</a:t>
            </a:r>
            <a:endParaRPr lang="en-US" sz="2000" dirty="0">
              <a:solidFill>
                <a:schemeClr val="tx2"/>
              </a:solidFill>
            </a:endParaRPr>
          </a:p>
          <a:p>
            <a:pPr>
              <a:lnSpc>
                <a:spcPct val="150000"/>
              </a:lnSpc>
            </a:pPr>
            <a:r>
              <a:rPr lang="en-US" sz="2000" dirty="0">
                <a:solidFill>
                  <a:schemeClr val="tx2"/>
                </a:solidFill>
              </a:rPr>
              <a:t>Declarative programming</a:t>
            </a:r>
          </a:p>
          <a:p>
            <a:pPr>
              <a:lnSpc>
                <a:spcPct val="150000"/>
              </a:lnSpc>
            </a:pPr>
            <a:r>
              <a:rPr lang="en-US" sz="2000" dirty="0">
                <a:solidFill>
                  <a:schemeClr val="tx2"/>
                </a:solidFill>
              </a:rPr>
              <a:t>Locality in space and time</a:t>
            </a:r>
          </a:p>
          <a:p>
            <a:pPr>
              <a:lnSpc>
                <a:spcPct val="150000"/>
              </a:lnSpc>
            </a:pPr>
            <a:r>
              <a:rPr lang="en-US" sz="2000" dirty="0">
                <a:solidFill>
                  <a:schemeClr val="tx2"/>
                </a:solidFill>
              </a:rPr>
              <a:t>Isolation and consistency</a:t>
            </a:r>
          </a:p>
          <a:p>
            <a:pPr>
              <a:lnSpc>
                <a:spcPct val="150000"/>
              </a:lnSpc>
            </a:pPr>
            <a:r>
              <a:rPr lang="en-US" sz="2000" dirty="0">
                <a:solidFill>
                  <a:schemeClr val="tx2"/>
                </a:solidFill>
              </a:rPr>
              <a:t>Tables, views, and queries</a:t>
            </a:r>
          </a:p>
        </p:txBody>
      </p:sp>
    </p:spTree>
    <p:extLst>
      <p:ext uri="{BB962C8B-B14F-4D97-AF65-F5344CB8AC3E}">
        <p14:creationId xmlns:p14="http://schemas.microsoft.com/office/powerpoint/2010/main" val="682825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64">
                                            <p:txEl>
                                              <p:pRg st="0" end="0"/>
                                            </p:txEl>
                                          </p:spTgt>
                                        </p:tgtEl>
                                        <p:attrNameLst>
                                          <p:attrName>style.visibility</p:attrName>
                                        </p:attrNameLst>
                                      </p:cBhvr>
                                      <p:to>
                                        <p:strVal val="visible"/>
                                      </p:to>
                                    </p:set>
                                    <p:animEffect transition="in" filter="dissolve">
                                      <p:cBhvr>
                                        <p:cTn id="18" dur="500"/>
                                        <p:tgtEl>
                                          <p:spTgt spid="6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4">
                                            <p:txEl>
                                              <p:pRg st="1" end="1"/>
                                            </p:txEl>
                                          </p:spTgt>
                                        </p:tgtEl>
                                        <p:attrNameLst>
                                          <p:attrName>style.visibility</p:attrName>
                                        </p:attrNameLst>
                                      </p:cBhvr>
                                      <p:to>
                                        <p:strVal val="visible"/>
                                      </p:to>
                                    </p:set>
                                    <p:animEffect transition="in" filter="dissolve">
                                      <p:cBhvr>
                                        <p:cTn id="23" dur="500"/>
                                        <p:tgtEl>
                                          <p:spTgt spid="6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4">
                                            <p:txEl>
                                              <p:pRg st="2" end="2"/>
                                            </p:txEl>
                                          </p:spTgt>
                                        </p:tgtEl>
                                        <p:attrNameLst>
                                          <p:attrName>style.visibility</p:attrName>
                                        </p:attrNameLst>
                                      </p:cBhvr>
                                      <p:to>
                                        <p:strVal val="visible"/>
                                      </p:to>
                                    </p:set>
                                    <p:animEffect transition="in" filter="dissolve">
                                      <p:cBhvr>
                                        <p:cTn id="28" dur="500"/>
                                        <p:tgtEl>
                                          <p:spTgt spid="6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animEffect transition="in" filter="dissolve">
                                      <p:cBhvr>
                                        <p:cTn id="33" dur="500"/>
                                        <p:tgtEl>
                                          <p:spTgt spid="64">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64">
                                            <p:txEl>
                                              <p:pRg st="4" end="4"/>
                                            </p:txEl>
                                          </p:spTgt>
                                        </p:tgtEl>
                                        <p:attrNameLst>
                                          <p:attrName>style.visibility</p:attrName>
                                        </p:attrNameLst>
                                      </p:cBhvr>
                                      <p:to>
                                        <p:strVal val="visible"/>
                                      </p:to>
                                    </p:set>
                                    <p:animEffect transition="in" filter="dissolve">
                                      <p:cBhvr>
                                        <p:cTn id="38" dur="500"/>
                                        <p:tgtEl>
                                          <p:spTgt spid="6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52</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Systems</a:t>
            </a:r>
            <a:endParaRPr lang="en-US" dirty="0">
              <a:solidFill>
                <a:schemeClr val="tx2"/>
              </a:solidFill>
            </a:endParaRPr>
          </a:p>
        </p:txBody>
      </p:sp>
      <p:sp>
        <p:nvSpPr>
          <p:cNvPr id="21" name="Content Placeholder 2"/>
          <p:cNvSpPr>
            <a:spLocks noGrp="1"/>
          </p:cNvSpPr>
          <p:nvPr>
            <p:ph idx="1"/>
          </p:nvPr>
        </p:nvSpPr>
        <p:spPr>
          <a:xfrm>
            <a:off x="457200" y="1336672"/>
            <a:ext cx="8229600" cy="400110"/>
          </a:xfrm>
        </p:spPr>
        <p:txBody>
          <a:bodyPr>
            <a:spAutoFit/>
          </a:bodyPr>
          <a:lstStyle/>
          <a:p>
            <a:pPr marL="0" indent="0" algn="ctr">
              <a:buNone/>
            </a:pPr>
            <a:r>
              <a:rPr lang="en-US" sz="2000" dirty="0" smtClean="0">
                <a:solidFill>
                  <a:schemeClr val="accent3"/>
                </a:solidFill>
              </a:rPr>
              <a:t> </a:t>
            </a:r>
            <a:endParaRPr lang="en-US" sz="2000" dirty="0">
              <a:solidFill>
                <a:schemeClr val="accent3"/>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dirty="0" smtClean="0">
                <a:solidFill>
                  <a:schemeClr val="tx2"/>
                </a:solidFill>
              </a:rPr>
              <a:t>Examine various levels of a database system</a:t>
            </a:r>
            <a:endParaRPr lang="en-US" sz="2000" dirty="0">
              <a:solidFill>
                <a:schemeClr val="tx2"/>
              </a:solidFill>
            </a:endParaRPr>
          </a:p>
        </p:txBody>
      </p:sp>
      <p:sp>
        <p:nvSpPr>
          <p:cNvPr id="11" name="Rectangle 10"/>
          <p:cNvSpPr/>
          <p:nvPr/>
        </p:nvSpPr>
        <p:spPr bwMode="auto">
          <a:xfrm>
            <a:off x="850459" y="2367705"/>
            <a:ext cx="3791198" cy="80676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Query Optimization and Execution</a:t>
            </a:r>
          </a:p>
        </p:txBody>
      </p:sp>
      <p:sp>
        <p:nvSpPr>
          <p:cNvPr id="12" name="Rectangle 11"/>
          <p:cNvSpPr/>
          <p:nvPr/>
        </p:nvSpPr>
        <p:spPr bwMode="auto">
          <a:xfrm>
            <a:off x="850459" y="3174471"/>
            <a:ext cx="3791198" cy="7531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Relational Operators</a:t>
            </a:r>
          </a:p>
        </p:txBody>
      </p:sp>
      <p:sp>
        <p:nvSpPr>
          <p:cNvPr id="13" name="Rectangle 12"/>
          <p:cNvSpPr/>
          <p:nvPr/>
        </p:nvSpPr>
        <p:spPr bwMode="auto">
          <a:xfrm>
            <a:off x="850459" y="3927615"/>
            <a:ext cx="3791198" cy="7531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File and Access Methods</a:t>
            </a:r>
          </a:p>
        </p:txBody>
      </p:sp>
      <p:sp>
        <p:nvSpPr>
          <p:cNvPr id="14" name="Rectangle 13"/>
          <p:cNvSpPr/>
          <p:nvPr/>
        </p:nvSpPr>
        <p:spPr bwMode="auto">
          <a:xfrm>
            <a:off x="850459" y="4680758"/>
            <a:ext cx="3791198" cy="7531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Buffer Management</a:t>
            </a:r>
          </a:p>
        </p:txBody>
      </p:sp>
      <p:sp>
        <p:nvSpPr>
          <p:cNvPr id="15" name="Rectangle 14"/>
          <p:cNvSpPr/>
          <p:nvPr/>
        </p:nvSpPr>
        <p:spPr bwMode="auto">
          <a:xfrm>
            <a:off x="850459" y="5433902"/>
            <a:ext cx="3791198" cy="7531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Disk Space Management</a:t>
            </a:r>
          </a:p>
        </p:txBody>
      </p:sp>
      <p:grpSp>
        <p:nvGrpSpPr>
          <p:cNvPr id="16" name="Group 15"/>
          <p:cNvGrpSpPr/>
          <p:nvPr/>
        </p:nvGrpSpPr>
        <p:grpSpPr>
          <a:xfrm>
            <a:off x="4731607" y="4004150"/>
            <a:ext cx="2827728" cy="2182896"/>
            <a:chOff x="4731607" y="4004150"/>
            <a:chExt cx="2827728" cy="2182896"/>
          </a:xfrm>
        </p:grpSpPr>
        <p:sp>
          <p:nvSpPr>
            <p:cNvPr id="17" name="Right Brace 21"/>
            <p:cNvSpPr>
              <a:spLocks/>
            </p:cNvSpPr>
            <p:nvPr/>
          </p:nvSpPr>
          <p:spPr bwMode="auto">
            <a:xfrm>
              <a:off x="4731607" y="4004150"/>
              <a:ext cx="503238" cy="2182896"/>
            </a:xfrm>
            <a:prstGeom prst="rightBrace">
              <a:avLst>
                <a:gd name="adj1" fmla="val 8324"/>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1pPr>
              <a:lvl2pPr marL="742950" indent="-28575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2pPr>
              <a:lvl3pPr marL="11430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3pPr>
              <a:lvl4pPr marL="16002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4pPr>
              <a:lvl5pPr marL="20574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9pPr>
            </a:lstStyle>
            <a:p>
              <a:pPr eaLnBrk="1" fontAlgn="base" hangingPunct="1">
                <a:spcBef>
                  <a:spcPct val="0"/>
                </a:spcBef>
                <a:spcAft>
                  <a:spcPct val="0"/>
                </a:spcAft>
              </a:pPr>
              <a:endParaRPr lang="en-US" altLang="en-US">
                <a:cs typeface="Osaka" charset="0"/>
              </a:endParaRPr>
            </a:p>
          </p:txBody>
        </p:sp>
        <p:sp>
          <p:nvSpPr>
            <p:cNvPr id="18" name="Rectangle 17"/>
            <p:cNvSpPr/>
            <p:nvPr/>
          </p:nvSpPr>
          <p:spPr bwMode="auto">
            <a:xfrm>
              <a:off x="5324795" y="4456587"/>
              <a:ext cx="2234540" cy="135388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Concurrency Control and Recovery</a:t>
              </a:r>
            </a:p>
          </p:txBody>
        </p:sp>
      </p:grpSp>
      <p:grpSp>
        <p:nvGrpSpPr>
          <p:cNvPr id="19" name="Group 18"/>
          <p:cNvGrpSpPr/>
          <p:nvPr/>
        </p:nvGrpSpPr>
        <p:grpSpPr>
          <a:xfrm>
            <a:off x="4722611" y="2332339"/>
            <a:ext cx="2827728" cy="1616810"/>
            <a:chOff x="4722611" y="2332339"/>
            <a:chExt cx="2827728" cy="1616810"/>
          </a:xfrm>
        </p:grpSpPr>
        <p:sp>
          <p:nvSpPr>
            <p:cNvPr id="23" name="Right Brace 21"/>
            <p:cNvSpPr>
              <a:spLocks/>
            </p:cNvSpPr>
            <p:nvPr/>
          </p:nvSpPr>
          <p:spPr bwMode="auto">
            <a:xfrm>
              <a:off x="4722611" y="2332339"/>
              <a:ext cx="512234" cy="1616810"/>
            </a:xfrm>
            <a:prstGeom prst="rightBrace">
              <a:avLst>
                <a:gd name="adj1" fmla="val 8324"/>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1pPr>
              <a:lvl2pPr marL="742950" indent="-28575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2pPr>
              <a:lvl3pPr marL="11430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3pPr>
              <a:lvl4pPr marL="16002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4pPr>
              <a:lvl5pPr marL="20574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Arial" charset="0"/>
                  <a:ea typeface="Osaka" charset="-128"/>
                </a:defRPr>
              </a:lvl9pPr>
            </a:lstStyle>
            <a:p>
              <a:pPr eaLnBrk="1" fontAlgn="base" hangingPunct="1">
                <a:spcBef>
                  <a:spcPct val="0"/>
                </a:spcBef>
                <a:spcAft>
                  <a:spcPct val="0"/>
                </a:spcAft>
              </a:pPr>
              <a:endParaRPr lang="en-US" altLang="en-US">
                <a:cs typeface="Osaka" charset="0"/>
              </a:endParaRPr>
            </a:p>
          </p:txBody>
        </p:sp>
        <p:sp>
          <p:nvSpPr>
            <p:cNvPr id="24" name="Rectangle 23"/>
            <p:cNvSpPr/>
            <p:nvPr/>
          </p:nvSpPr>
          <p:spPr bwMode="auto">
            <a:xfrm>
              <a:off x="5315799" y="2755329"/>
              <a:ext cx="2234540" cy="82968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Distributed</a:t>
              </a:r>
            </a:p>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Execution</a:t>
              </a:r>
            </a:p>
          </p:txBody>
        </p:sp>
      </p:grpSp>
    </p:spTree>
    <p:extLst>
      <p:ext uri="{BB962C8B-B14F-4D97-AF65-F5344CB8AC3E}">
        <p14:creationId xmlns:p14="http://schemas.microsoft.com/office/powerpoint/2010/main" val="78201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64">
                                            <p:txEl>
                                              <p:pRg st="0" end="0"/>
                                            </p:txEl>
                                          </p:spTgt>
                                        </p:tgtEl>
                                        <p:attrNameLst>
                                          <p:attrName>style.visibility</p:attrName>
                                        </p:attrNameLst>
                                      </p:cBhvr>
                                      <p:to>
                                        <p:strVal val="visible"/>
                                      </p:to>
                                    </p:set>
                                    <p:animEffect transition="in" filter="dissolve">
                                      <p:cBhvr>
                                        <p:cTn id="18" dur="500"/>
                                        <p:tgtEl>
                                          <p:spTgt spid="6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allAtOnce"/>
      <p:bldP spid="11" grpId="0" animBg="1"/>
      <p:bldP spid="12" grpId="0" animBg="1"/>
      <p:bldP spid="13" grpId="0" animBg="1"/>
      <p:bldP spid="14" grpId="0" animBg="1"/>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53</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Current topics</a:t>
            </a:r>
            <a:endParaRPr lang="en-US" dirty="0">
              <a:solidFill>
                <a:schemeClr val="tx2"/>
              </a:solidFill>
            </a:endParaRPr>
          </a:p>
        </p:txBody>
      </p:sp>
      <p:sp>
        <p:nvSpPr>
          <p:cNvPr id="21" name="Content Placeholder 2"/>
          <p:cNvSpPr>
            <a:spLocks noGrp="1"/>
          </p:cNvSpPr>
          <p:nvPr>
            <p:ph idx="1"/>
          </p:nvPr>
        </p:nvSpPr>
        <p:spPr>
          <a:xfrm>
            <a:off x="457200" y="1336672"/>
            <a:ext cx="8229600" cy="400110"/>
          </a:xfrm>
        </p:spPr>
        <p:txBody>
          <a:bodyPr>
            <a:spAutoFit/>
          </a:bodyPr>
          <a:lstStyle/>
          <a:p>
            <a:pPr marL="0" indent="0" algn="ctr">
              <a:buNone/>
            </a:pPr>
            <a:r>
              <a:rPr lang="en-US" sz="2000" dirty="0" smtClean="0">
                <a:solidFill>
                  <a:schemeClr val="accent3"/>
                </a:solidFill>
              </a:rPr>
              <a:t> </a:t>
            </a:r>
            <a:endParaRPr lang="en-US" sz="2000" dirty="0">
              <a:solidFill>
                <a:schemeClr val="accent3"/>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Parallel databases</a:t>
            </a:r>
          </a:p>
          <a:p>
            <a:pPr>
              <a:lnSpc>
                <a:spcPct val="150000"/>
              </a:lnSpc>
            </a:pPr>
            <a:r>
              <a:rPr lang="en-US" sz="2000" dirty="0" smtClean="0">
                <a:solidFill>
                  <a:schemeClr val="tx2"/>
                </a:solidFill>
              </a:rPr>
              <a:t>Data Warehousing</a:t>
            </a:r>
          </a:p>
          <a:p>
            <a:pPr>
              <a:lnSpc>
                <a:spcPct val="150000"/>
              </a:lnSpc>
            </a:pPr>
            <a:r>
              <a:rPr lang="en-US" sz="2000" dirty="0" smtClean="0">
                <a:solidFill>
                  <a:schemeClr val="tx2"/>
                </a:solidFill>
              </a:rPr>
              <a:t>Hadoop and Spark</a:t>
            </a:r>
          </a:p>
          <a:p>
            <a:pPr>
              <a:lnSpc>
                <a:spcPct val="150000"/>
              </a:lnSpc>
            </a:pPr>
            <a:r>
              <a:rPr lang="en-US" sz="2000" dirty="0" smtClean="0">
                <a:solidFill>
                  <a:schemeClr val="tx2"/>
                </a:solidFill>
              </a:rPr>
              <a:t>NoSQL</a:t>
            </a:r>
          </a:p>
          <a:p>
            <a:pPr>
              <a:lnSpc>
                <a:spcPct val="150000"/>
              </a:lnSpc>
            </a:pPr>
            <a:r>
              <a:rPr lang="en-US" sz="2000" dirty="0" smtClean="0">
                <a:solidFill>
                  <a:schemeClr val="tx2"/>
                </a:solidFill>
              </a:rPr>
              <a:t>Streaming computation</a:t>
            </a:r>
            <a:endParaRPr lang="en-US" sz="2000" dirty="0">
              <a:solidFill>
                <a:schemeClr val="tx2"/>
              </a:solidFill>
            </a:endParaRPr>
          </a:p>
        </p:txBody>
      </p:sp>
    </p:spTree>
    <p:extLst>
      <p:ext uri="{BB962C8B-B14F-4D97-AF65-F5344CB8AC3E}">
        <p14:creationId xmlns:p14="http://schemas.microsoft.com/office/powerpoint/2010/main" val="47021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64">
                                            <p:txEl>
                                              <p:pRg st="0" end="0"/>
                                            </p:txEl>
                                          </p:spTgt>
                                        </p:tgtEl>
                                        <p:attrNameLst>
                                          <p:attrName>style.visibility</p:attrName>
                                        </p:attrNameLst>
                                      </p:cBhvr>
                                      <p:to>
                                        <p:strVal val="visible"/>
                                      </p:to>
                                    </p:set>
                                    <p:animEffect transition="in" filter="dissolve">
                                      <p:cBhvr>
                                        <p:cTn id="18" dur="500"/>
                                        <p:tgtEl>
                                          <p:spTgt spid="6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4">
                                            <p:txEl>
                                              <p:pRg st="1" end="1"/>
                                            </p:txEl>
                                          </p:spTgt>
                                        </p:tgtEl>
                                        <p:attrNameLst>
                                          <p:attrName>style.visibility</p:attrName>
                                        </p:attrNameLst>
                                      </p:cBhvr>
                                      <p:to>
                                        <p:strVal val="visible"/>
                                      </p:to>
                                    </p:set>
                                    <p:animEffect transition="in" filter="dissolve">
                                      <p:cBhvr>
                                        <p:cTn id="23" dur="500"/>
                                        <p:tgtEl>
                                          <p:spTgt spid="6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4">
                                            <p:txEl>
                                              <p:pRg st="2" end="2"/>
                                            </p:txEl>
                                          </p:spTgt>
                                        </p:tgtEl>
                                        <p:attrNameLst>
                                          <p:attrName>style.visibility</p:attrName>
                                        </p:attrNameLst>
                                      </p:cBhvr>
                                      <p:to>
                                        <p:strVal val="visible"/>
                                      </p:to>
                                    </p:set>
                                    <p:animEffect transition="in" filter="dissolve">
                                      <p:cBhvr>
                                        <p:cTn id="28" dur="500"/>
                                        <p:tgtEl>
                                          <p:spTgt spid="6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animEffect transition="in" filter="dissolve">
                                      <p:cBhvr>
                                        <p:cTn id="33" dur="500"/>
                                        <p:tgtEl>
                                          <p:spTgt spid="64">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64">
                                            <p:txEl>
                                              <p:pRg st="4" end="4"/>
                                            </p:txEl>
                                          </p:spTgt>
                                        </p:tgtEl>
                                        <p:attrNameLst>
                                          <p:attrName>style.visibility</p:attrName>
                                        </p:attrNameLst>
                                      </p:cBhvr>
                                      <p:to>
                                        <p:strVal val="visible"/>
                                      </p:to>
                                    </p:set>
                                    <p:animEffect transition="in" filter="dissolve">
                                      <p:cBhvr>
                                        <p:cTn id="38" dur="500"/>
                                        <p:tgtEl>
                                          <p:spTgt spid="6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54</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Summary</a:t>
            </a:r>
            <a:endParaRPr lang="en-US" dirty="0">
              <a:solidFill>
                <a:schemeClr val="tx2"/>
              </a:solidFill>
            </a:endParaRPr>
          </a:p>
        </p:txBody>
      </p:sp>
      <p:sp>
        <p:nvSpPr>
          <p:cNvPr id="21" name="Content Placeholder 2"/>
          <p:cNvSpPr>
            <a:spLocks noGrp="1"/>
          </p:cNvSpPr>
          <p:nvPr>
            <p:ph idx="1"/>
          </p:nvPr>
        </p:nvSpPr>
        <p:spPr>
          <a:xfrm>
            <a:off x="457200" y="1336672"/>
            <a:ext cx="8229600" cy="400110"/>
          </a:xfrm>
        </p:spPr>
        <p:txBody>
          <a:bodyPr>
            <a:spAutoFit/>
          </a:bodyPr>
          <a:lstStyle/>
          <a:p>
            <a:pPr marL="0" indent="0" algn="ctr">
              <a:buNone/>
            </a:pPr>
            <a:r>
              <a:rPr lang="en-US" sz="2000" dirty="0" smtClean="0">
                <a:solidFill>
                  <a:schemeClr val="accent3"/>
                </a:solidFill>
              </a:rPr>
              <a:t> </a:t>
            </a:r>
            <a:endParaRPr lang="en-US" sz="2000" dirty="0">
              <a:solidFill>
                <a:schemeClr val="accent3"/>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dirty="0" smtClean="0">
                <a:solidFill>
                  <a:schemeClr val="tx2"/>
                </a:solidFill>
              </a:rPr>
              <a:t>What is this class about?</a:t>
            </a:r>
          </a:p>
          <a:p>
            <a:pPr>
              <a:lnSpc>
                <a:spcPct val="150000"/>
              </a:lnSpc>
            </a:pPr>
            <a:r>
              <a:rPr lang="en-US" sz="2000" dirty="0" smtClean="0">
                <a:solidFill>
                  <a:schemeClr val="tx2"/>
                </a:solidFill>
              </a:rPr>
              <a:t>Databases </a:t>
            </a:r>
            <a:r>
              <a:rPr lang="en-US" sz="2000" dirty="0" smtClean="0">
                <a:solidFill>
                  <a:schemeClr val="tx2"/>
                </a:solidFill>
                <a:sym typeface="Wingdings"/>
              </a:rPr>
              <a:t> Database Management Systems</a:t>
            </a:r>
          </a:p>
          <a:p>
            <a:pPr>
              <a:lnSpc>
                <a:spcPct val="150000"/>
              </a:lnSpc>
            </a:pPr>
            <a:endParaRPr lang="en-US" sz="2000" dirty="0">
              <a:solidFill>
                <a:schemeClr val="tx2"/>
              </a:solidFill>
              <a:sym typeface="Wingdings"/>
            </a:endParaRPr>
          </a:p>
          <a:p>
            <a:pPr marL="0" indent="0">
              <a:lnSpc>
                <a:spcPct val="150000"/>
              </a:lnSpc>
              <a:buNone/>
            </a:pPr>
            <a:r>
              <a:rPr lang="en-US" sz="2000" b="1" dirty="0" smtClean="0">
                <a:solidFill>
                  <a:schemeClr val="tx2"/>
                </a:solidFill>
                <a:sym typeface="Wingdings"/>
              </a:rPr>
              <a:t>Big Ideas in DBMS</a:t>
            </a:r>
          </a:p>
          <a:p>
            <a:pPr>
              <a:lnSpc>
                <a:spcPct val="150000"/>
              </a:lnSpc>
            </a:pPr>
            <a:r>
              <a:rPr lang="en-US" sz="2000" dirty="0" smtClean="0">
                <a:solidFill>
                  <a:schemeClr val="tx2"/>
                </a:solidFill>
                <a:sym typeface="Wingdings"/>
              </a:rPr>
              <a:t>Principles</a:t>
            </a:r>
          </a:p>
          <a:p>
            <a:pPr>
              <a:lnSpc>
                <a:spcPct val="150000"/>
              </a:lnSpc>
            </a:pPr>
            <a:r>
              <a:rPr lang="en-US" sz="2000" dirty="0" smtClean="0">
                <a:solidFill>
                  <a:schemeClr val="tx2"/>
                </a:solidFill>
                <a:sym typeface="Wingdings"/>
              </a:rPr>
              <a:t>Systems Design</a:t>
            </a:r>
          </a:p>
          <a:p>
            <a:pPr>
              <a:lnSpc>
                <a:spcPct val="150000"/>
              </a:lnSpc>
            </a:pPr>
            <a:r>
              <a:rPr lang="en-US" sz="2000" dirty="0" smtClean="0">
                <a:solidFill>
                  <a:schemeClr val="tx2"/>
                </a:solidFill>
                <a:sym typeface="Wingdings"/>
              </a:rPr>
              <a:t>Current topics</a:t>
            </a:r>
            <a:endParaRPr lang="en-US" sz="2000" dirty="0">
              <a:solidFill>
                <a:schemeClr val="tx2"/>
              </a:solidFill>
            </a:endParaRPr>
          </a:p>
        </p:txBody>
      </p:sp>
    </p:spTree>
    <p:extLst>
      <p:ext uri="{BB962C8B-B14F-4D97-AF65-F5344CB8AC3E}">
        <p14:creationId xmlns:p14="http://schemas.microsoft.com/office/powerpoint/2010/main" val="91188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64">
                                            <p:txEl>
                                              <p:pRg st="0" end="0"/>
                                            </p:txEl>
                                          </p:spTgt>
                                        </p:tgtEl>
                                        <p:attrNameLst>
                                          <p:attrName>style.visibility</p:attrName>
                                        </p:attrNameLst>
                                      </p:cBhvr>
                                      <p:to>
                                        <p:strVal val="visible"/>
                                      </p:to>
                                    </p:set>
                                    <p:animEffect transition="in" filter="dissolve">
                                      <p:cBhvr>
                                        <p:cTn id="18" dur="500"/>
                                        <p:tgtEl>
                                          <p:spTgt spid="64">
                                            <p:txEl>
                                              <p:pRg st="0" end="0"/>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animEffect transition="in" filter="dissolve">
                                      <p:cBhvr>
                                        <p:cTn id="21" dur="500"/>
                                        <p:tgtEl>
                                          <p:spTgt spid="6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4">
                                            <p:txEl>
                                              <p:pRg st="3" end="3"/>
                                            </p:txEl>
                                          </p:spTgt>
                                        </p:tgtEl>
                                        <p:attrNameLst>
                                          <p:attrName>style.visibility</p:attrName>
                                        </p:attrNameLst>
                                      </p:cBhvr>
                                      <p:to>
                                        <p:strVal val="visible"/>
                                      </p:to>
                                    </p:set>
                                    <p:animEffect transition="in" filter="dissolve">
                                      <p:cBhvr>
                                        <p:cTn id="26" dur="500"/>
                                        <p:tgtEl>
                                          <p:spTgt spid="64">
                                            <p:txEl>
                                              <p:pRg st="3" end="3"/>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4">
                                            <p:txEl>
                                              <p:pRg st="4" end="4"/>
                                            </p:txEl>
                                          </p:spTgt>
                                        </p:tgtEl>
                                        <p:attrNameLst>
                                          <p:attrName>style.visibility</p:attrName>
                                        </p:attrNameLst>
                                      </p:cBhvr>
                                      <p:to>
                                        <p:strVal val="visible"/>
                                      </p:to>
                                    </p:set>
                                    <p:animEffect transition="in" filter="dissolve">
                                      <p:cBhvr>
                                        <p:cTn id="29" dur="500"/>
                                        <p:tgtEl>
                                          <p:spTgt spid="64">
                                            <p:txEl>
                                              <p:pRg st="4" end="4"/>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64">
                                            <p:txEl>
                                              <p:pRg st="5" end="5"/>
                                            </p:txEl>
                                          </p:spTgt>
                                        </p:tgtEl>
                                        <p:attrNameLst>
                                          <p:attrName>style.visibility</p:attrName>
                                        </p:attrNameLst>
                                      </p:cBhvr>
                                      <p:to>
                                        <p:strVal val="visible"/>
                                      </p:to>
                                    </p:set>
                                    <p:animEffect transition="in" filter="dissolve">
                                      <p:cBhvr>
                                        <p:cTn id="32" dur="500"/>
                                        <p:tgtEl>
                                          <p:spTgt spid="64">
                                            <p:txEl>
                                              <p:pRg st="5" end="5"/>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64">
                                            <p:txEl>
                                              <p:pRg st="6" end="6"/>
                                            </p:txEl>
                                          </p:spTgt>
                                        </p:tgtEl>
                                        <p:attrNameLst>
                                          <p:attrName>style.visibility</p:attrName>
                                        </p:attrNameLst>
                                      </p:cBhvr>
                                      <p:to>
                                        <p:strVal val="visible"/>
                                      </p:to>
                                    </p:set>
                                    <p:animEffect transition="in" filter="dissolve">
                                      <p:cBhvr>
                                        <p:cTn id="35" dur="500"/>
                                        <p:tgtEl>
                                          <p:spTgt spid="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606669" y="304800"/>
            <a:ext cx="242375" cy="247141"/>
            <a:chOff x="8606668" y="267642"/>
            <a:chExt cx="242375"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606668" y="267642"/>
              <a:ext cx="242375" cy="230428"/>
            </a:xfrm>
            <a:prstGeom prst="rect">
              <a:avLst/>
            </a:prstGeom>
            <a:noFill/>
          </p:spPr>
          <p:txBody>
            <a:bodyPr wrap="none" rtlCol="0">
              <a:spAutoFit/>
            </a:bodyPr>
            <a:lstStyle/>
            <a:p>
              <a:pPr algn="ctr"/>
              <a:fld id="{9202A4F4-35A0-A04B-B90B-C7EE1B66FCA0}" type="slidenum">
                <a:rPr lang="en-US" sz="900" b="1" smtClean="0">
                  <a:solidFill>
                    <a:prstClr val="white"/>
                  </a:solidFill>
                </a:rPr>
                <a:t>55</a:t>
              </a:fld>
              <a:endParaRPr lang="en-US" sz="900" b="1" dirty="0">
                <a:solidFill>
                  <a:prstClr val="white"/>
                </a:solidFill>
              </a:endParaRPr>
            </a:p>
          </p:txBody>
        </p:sp>
      </p:grpSp>
      <p:sp>
        <p:nvSpPr>
          <p:cNvPr id="171" name="Title 1"/>
          <p:cNvSpPr>
            <a:spLocks noGrp="1"/>
          </p:cNvSpPr>
          <p:nvPr>
            <p:ph type="title"/>
          </p:nvPr>
        </p:nvSpPr>
        <p:spPr>
          <a:xfrm>
            <a:off x="457200" y="671403"/>
            <a:ext cx="8229600" cy="523220"/>
          </a:xfrm>
        </p:spPr>
        <p:txBody>
          <a:bodyPr>
            <a:spAutoFit/>
          </a:bodyPr>
          <a:lstStyle/>
          <a:p>
            <a:r>
              <a:rPr lang="en-US" dirty="0" smtClean="0">
                <a:solidFill>
                  <a:schemeClr val="tx2"/>
                </a:solidFill>
              </a:rPr>
              <a:t>Essential Queries for today</a:t>
            </a:r>
            <a:endParaRPr lang="en-US" dirty="0">
              <a:solidFill>
                <a:schemeClr val="tx2"/>
              </a:solidFill>
            </a:endParaRPr>
          </a:p>
        </p:txBody>
      </p:sp>
      <p:sp>
        <p:nvSpPr>
          <p:cNvPr id="172"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73" name="Rectangle 172"/>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aphicFrame>
        <p:nvGraphicFramePr>
          <p:cNvPr id="749" name="Diagram 748"/>
          <p:cNvGraphicFramePr/>
          <p:nvPr>
            <p:extLst>
              <p:ext uri="{D42A27DB-BD31-4B8C-83A1-F6EECF244321}">
                <p14:modId xmlns:p14="http://schemas.microsoft.com/office/powerpoint/2010/main" val="107371854"/>
              </p:ext>
            </p:extLst>
          </p:nvPr>
        </p:nvGraphicFramePr>
        <p:xfrm>
          <a:off x="848387" y="1701801"/>
          <a:ext cx="7416824" cy="2132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69" name="Freeform 6"/>
          <p:cNvSpPr>
            <a:spLocks noEditPoints="1"/>
          </p:cNvSpPr>
          <p:nvPr/>
        </p:nvSpPr>
        <p:spPr bwMode="auto">
          <a:xfrm>
            <a:off x="1034894" y="2633059"/>
            <a:ext cx="260507" cy="277990"/>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0" name="Freeform 31"/>
          <p:cNvSpPr>
            <a:spLocks noEditPoints="1"/>
          </p:cNvSpPr>
          <p:nvPr/>
        </p:nvSpPr>
        <p:spPr bwMode="auto">
          <a:xfrm>
            <a:off x="2964346" y="2575157"/>
            <a:ext cx="256401" cy="35025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1" name="Freeform 49"/>
          <p:cNvSpPr>
            <a:spLocks noEditPoints="1"/>
          </p:cNvSpPr>
          <p:nvPr/>
        </p:nvSpPr>
        <p:spPr bwMode="auto">
          <a:xfrm>
            <a:off x="4837292" y="2612481"/>
            <a:ext cx="317012" cy="270471"/>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2" name="Freeform 36"/>
          <p:cNvSpPr>
            <a:spLocks noEditPoints="1"/>
          </p:cNvSpPr>
          <p:nvPr/>
        </p:nvSpPr>
        <p:spPr bwMode="auto">
          <a:xfrm>
            <a:off x="6777440" y="2671692"/>
            <a:ext cx="295513" cy="200727"/>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grpSp>
        <p:nvGrpSpPr>
          <p:cNvPr id="2" name="Group 1"/>
          <p:cNvGrpSpPr/>
          <p:nvPr/>
        </p:nvGrpSpPr>
        <p:grpSpPr>
          <a:xfrm>
            <a:off x="763560" y="3189405"/>
            <a:ext cx="1686926" cy="1062360"/>
            <a:chOff x="763560" y="2392054"/>
            <a:chExt cx="1686926" cy="796770"/>
          </a:xfrm>
        </p:grpSpPr>
        <p:cxnSp>
          <p:nvCxnSpPr>
            <p:cNvPr id="17" name="Straight Connector 16"/>
            <p:cNvCxnSpPr/>
            <p:nvPr/>
          </p:nvCxnSpPr>
          <p:spPr>
            <a:xfrm>
              <a:off x="1600200" y="2392054"/>
              <a:ext cx="0" cy="455225"/>
            </a:xfrm>
            <a:prstGeom prst="line">
              <a:avLst/>
            </a:prstGeom>
            <a:ln>
              <a:solidFill>
                <a:schemeClr val="accent1"/>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1" name="Content Placeholder 2"/>
            <p:cNvSpPr txBox="1">
              <a:spLocks/>
            </p:cNvSpPr>
            <p:nvPr/>
          </p:nvSpPr>
          <p:spPr>
            <a:xfrm>
              <a:off x="763560"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Why should you take this class?</a:t>
              </a:r>
            </a:p>
          </p:txBody>
        </p:sp>
      </p:grpSp>
      <p:grpSp>
        <p:nvGrpSpPr>
          <p:cNvPr id="3" name="Group 2"/>
          <p:cNvGrpSpPr/>
          <p:nvPr/>
        </p:nvGrpSpPr>
        <p:grpSpPr>
          <a:xfrm>
            <a:off x="2774032" y="3189405"/>
            <a:ext cx="1686926" cy="1062360"/>
            <a:chOff x="2774032" y="2392054"/>
            <a:chExt cx="1686926" cy="796770"/>
          </a:xfrm>
        </p:grpSpPr>
        <p:cxnSp>
          <p:nvCxnSpPr>
            <p:cNvPr id="23" name="Straight Connector 22"/>
            <p:cNvCxnSpPr/>
            <p:nvPr/>
          </p:nvCxnSpPr>
          <p:spPr>
            <a:xfrm>
              <a:off x="3610672" y="2392054"/>
              <a:ext cx="0" cy="455225"/>
            </a:xfrm>
            <a:prstGeom prst="line">
              <a:avLst/>
            </a:prstGeom>
            <a:ln>
              <a:solidFill>
                <a:schemeClr val="accent2"/>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nvSpPr>
          <p:spPr>
            <a:xfrm>
              <a:off x="2774032"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What is this class about?</a:t>
              </a:r>
            </a:p>
          </p:txBody>
        </p:sp>
      </p:grpSp>
      <p:grpSp>
        <p:nvGrpSpPr>
          <p:cNvPr id="4" name="Group 3"/>
          <p:cNvGrpSpPr/>
          <p:nvPr/>
        </p:nvGrpSpPr>
        <p:grpSpPr>
          <a:xfrm>
            <a:off x="4695373" y="3189405"/>
            <a:ext cx="1686926" cy="1062360"/>
            <a:chOff x="4695373" y="2392054"/>
            <a:chExt cx="1686926" cy="796770"/>
          </a:xfrm>
        </p:grpSpPr>
        <p:cxnSp>
          <p:nvCxnSpPr>
            <p:cNvPr id="25" name="Straight Connector 24"/>
            <p:cNvCxnSpPr/>
            <p:nvPr/>
          </p:nvCxnSpPr>
          <p:spPr>
            <a:xfrm>
              <a:off x="5532013" y="2392054"/>
              <a:ext cx="0" cy="455225"/>
            </a:xfrm>
            <a:prstGeom prst="line">
              <a:avLst/>
            </a:prstGeom>
            <a:ln>
              <a:solidFill>
                <a:schemeClr val="accent3"/>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4695373"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Who are we?</a:t>
              </a:r>
            </a:p>
          </p:txBody>
        </p:sp>
      </p:grpSp>
      <p:grpSp>
        <p:nvGrpSpPr>
          <p:cNvPr id="5" name="Group 4"/>
          <p:cNvGrpSpPr/>
          <p:nvPr/>
        </p:nvGrpSpPr>
        <p:grpSpPr>
          <a:xfrm>
            <a:off x="6630960" y="3189405"/>
            <a:ext cx="1686926" cy="1062360"/>
            <a:chOff x="6630960" y="2392054"/>
            <a:chExt cx="1686926" cy="796770"/>
          </a:xfrm>
        </p:grpSpPr>
        <p:cxnSp>
          <p:nvCxnSpPr>
            <p:cNvPr id="27" name="Straight Connector 26"/>
            <p:cNvCxnSpPr/>
            <p:nvPr/>
          </p:nvCxnSpPr>
          <p:spPr>
            <a:xfrm>
              <a:off x="7467600" y="2392054"/>
              <a:ext cx="0" cy="455225"/>
            </a:xfrm>
            <a:prstGeom prst="line">
              <a:avLst/>
            </a:prstGeom>
            <a:ln>
              <a:solidFill>
                <a:schemeClr val="accent4"/>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8" name="Content Placeholder 2"/>
            <p:cNvSpPr txBox="1">
              <a:spLocks/>
            </p:cNvSpPr>
            <p:nvPr/>
          </p:nvSpPr>
          <p:spPr>
            <a:xfrm>
              <a:off x="6630960"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How will this class work?</a:t>
              </a:r>
            </a:p>
          </p:txBody>
        </p:sp>
      </p:grpSp>
    </p:spTree>
    <p:extLst>
      <p:ext uri="{BB962C8B-B14F-4D97-AF65-F5344CB8AC3E}">
        <p14:creationId xmlns:p14="http://schemas.microsoft.com/office/powerpoint/2010/main" val="50521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barn(inVertical)">
                                      <p:cBhvr>
                                        <p:cTn id="7" dur="1000"/>
                                        <p:tgtEl>
                                          <p:spTgt spid="17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2">
                                            <p:txEl>
                                              <p:pRg st="0" end="0"/>
                                            </p:txEl>
                                          </p:spTgt>
                                        </p:tgtEl>
                                        <p:attrNameLst>
                                          <p:attrName>style.visibility</p:attrName>
                                        </p:attrNameLst>
                                      </p:cBhvr>
                                      <p:to>
                                        <p:strVal val="visible"/>
                                      </p:to>
                                    </p:set>
                                    <p:animEffect transition="in" filter="fade">
                                      <p:cBhvr>
                                        <p:cTn id="14" dur="500"/>
                                        <p:tgtEl>
                                          <p:spTgt spid="172">
                                            <p:txEl>
                                              <p:pRg st="0" end="0"/>
                                            </p:txEl>
                                          </p:spTgt>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749">
                                            <p:graphicEl>
                                              <a:dgm id="{E1ABCEFB-BB45-4D76-AA86-DC2165466715}"/>
                                            </p:graphicEl>
                                          </p:spTgt>
                                        </p:tgtEl>
                                        <p:attrNameLst>
                                          <p:attrName>style.visibility</p:attrName>
                                        </p:attrNameLst>
                                      </p:cBhvr>
                                      <p:to>
                                        <p:strVal val="visible"/>
                                      </p:to>
                                    </p:set>
                                    <p:animEffect transition="in" filter="wipe(left)">
                                      <p:cBhvr>
                                        <p:cTn id="18" dur="500"/>
                                        <p:tgtEl>
                                          <p:spTgt spid="749">
                                            <p:graphicEl>
                                              <a:dgm id="{E1ABCEFB-BB45-4D76-AA86-DC2165466715}"/>
                                            </p:graphicEl>
                                          </p:spTgt>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749">
                                            <p:graphicEl>
                                              <a:dgm id="{251F859B-0A77-4419-985E-46D0C3316017}"/>
                                            </p:graphicEl>
                                          </p:spTgt>
                                        </p:tgtEl>
                                        <p:attrNameLst>
                                          <p:attrName>style.visibility</p:attrName>
                                        </p:attrNameLst>
                                      </p:cBhvr>
                                      <p:to>
                                        <p:strVal val="visible"/>
                                      </p:to>
                                    </p:set>
                                    <p:animEffect transition="in" filter="wipe(left)">
                                      <p:cBhvr>
                                        <p:cTn id="22" dur="500"/>
                                        <p:tgtEl>
                                          <p:spTgt spid="749">
                                            <p:graphicEl>
                                              <a:dgm id="{251F859B-0A77-4419-985E-46D0C3316017}"/>
                                            </p:graphic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769"/>
                                        </p:tgtEl>
                                        <p:attrNameLst>
                                          <p:attrName>style.visibility</p:attrName>
                                        </p:attrNameLst>
                                      </p:cBhvr>
                                      <p:to>
                                        <p:strVal val="visible"/>
                                      </p:to>
                                    </p:set>
                                    <p:animEffect transition="in" filter="fade">
                                      <p:cBhvr>
                                        <p:cTn id="26" dur="500"/>
                                        <p:tgtEl>
                                          <p:spTgt spid="769"/>
                                        </p:tgtEl>
                                      </p:cBhvr>
                                    </p:animEffect>
                                  </p:childTnLst>
                                </p:cTn>
                              </p:par>
                            </p:childTnLst>
                          </p:cTn>
                        </p:par>
                        <p:par>
                          <p:cTn id="27" fill="hold">
                            <p:stCondLst>
                              <p:cond delay="3000"/>
                            </p:stCondLst>
                            <p:childTnLst>
                              <p:par>
                                <p:cTn id="28" presetID="22" presetClass="entr" presetSubtype="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49">
                                            <p:graphicEl>
                                              <a:dgm id="{529F0E07-91EA-498C-B1AF-3A6CC4F775A4}"/>
                                            </p:graphicEl>
                                          </p:spTgt>
                                        </p:tgtEl>
                                        <p:attrNameLst>
                                          <p:attrName>style.visibility</p:attrName>
                                        </p:attrNameLst>
                                      </p:cBhvr>
                                      <p:to>
                                        <p:strVal val="visible"/>
                                      </p:to>
                                    </p:set>
                                    <p:animEffect transition="in" filter="wipe(left)">
                                      <p:cBhvr>
                                        <p:cTn id="34" dur="500"/>
                                        <p:tgtEl>
                                          <p:spTgt spid="749">
                                            <p:graphicEl>
                                              <a:dgm id="{529F0E07-91EA-498C-B1AF-3A6CC4F775A4}"/>
                                            </p:graphicEl>
                                          </p:spTgt>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770"/>
                                        </p:tgtEl>
                                        <p:attrNameLst>
                                          <p:attrName>style.visibility</p:attrName>
                                        </p:attrNameLst>
                                      </p:cBhvr>
                                      <p:to>
                                        <p:strVal val="visible"/>
                                      </p:to>
                                    </p:set>
                                    <p:animEffect transition="in" filter="fade">
                                      <p:cBhvr>
                                        <p:cTn id="38" dur="500"/>
                                        <p:tgtEl>
                                          <p:spTgt spid="770"/>
                                        </p:tgtEl>
                                      </p:cBhvr>
                                    </p:animEffect>
                                  </p:childTnLst>
                                </p:cTn>
                              </p:par>
                            </p:childTnLst>
                          </p:cTn>
                        </p:par>
                        <p:par>
                          <p:cTn id="39" fill="hold">
                            <p:stCondLst>
                              <p:cond delay="4500"/>
                            </p:stCondLst>
                            <p:childTnLst>
                              <p:par>
                                <p:cTn id="40" presetID="22" presetClass="entr" presetSubtype="1"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749">
                                            <p:graphicEl>
                                              <a:dgm id="{B32019F7-15C5-4CE0-AF54-B15B8A218E05}"/>
                                            </p:graphicEl>
                                          </p:spTgt>
                                        </p:tgtEl>
                                        <p:attrNameLst>
                                          <p:attrName>style.visibility</p:attrName>
                                        </p:attrNameLst>
                                      </p:cBhvr>
                                      <p:to>
                                        <p:strVal val="visible"/>
                                      </p:to>
                                    </p:set>
                                    <p:animEffect transition="in" filter="wipe(left)">
                                      <p:cBhvr>
                                        <p:cTn id="46" dur="500"/>
                                        <p:tgtEl>
                                          <p:spTgt spid="749">
                                            <p:graphicEl>
                                              <a:dgm id="{B32019F7-15C5-4CE0-AF54-B15B8A218E05}"/>
                                            </p:graphicEl>
                                          </p:spTgt>
                                        </p:tgtEl>
                                      </p:cBhvr>
                                    </p:animEffect>
                                  </p:childTnLst>
                                </p:cTn>
                              </p:par>
                            </p:childTnLst>
                          </p:cTn>
                        </p:par>
                        <p:par>
                          <p:cTn id="47" fill="hold">
                            <p:stCondLst>
                              <p:cond delay="5500"/>
                            </p:stCondLst>
                            <p:childTnLst>
                              <p:par>
                                <p:cTn id="48" presetID="10" presetClass="entr" presetSubtype="0" fill="hold" grpId="0" nodeType="afterEffect">
                                  <p:stCondLst>
                                    <p:cond delay="0"/>
                                  </p:stCondLst>
                                  <p:childTnLst>
                                    <p:set>
                                      <p:cBhvr>
                                        <p:cTn id="49" dur="1" fill="hold">
                                          <p:stCondLst>
                                            <p:cond delay="0"/>
                                          </p:stCondLst>
                                        </p:cTn>
                                        <p:tgtEl>
                                          <p:spTgt spid="771"/>
                                        </p:tgtEl>
                                        <p:attrNameLst>
                                          <p:attrName>style.visibility</p:attrName>
                                        </p:attrNameLst>
                                      </p:cBhvr>
                                      <p:to>
                                        <p:strVal val="visible"/>
                                      </p:to>
                                    </p:set>
                                    <p:animEffect transition="in" filter="fade">
                                      <p:cBhvr>
                                        <p:cTn id="50" dur="500"/>
                                        <p:tgtEl>
                                          <p:spTgt spid="771"/>
                                        </p:tgtEl>
                                      </p:cBhvr>
                                    </p:animEffect>
                                  </p:childTnLst>
                                </p:cTn>
                              </p:par>
                            </p:childTnLst>
                          </p:cTn>
                        </p:par>
                        <p:par>
                          <p:cTn id="51" fill="hold">
                            <p:stCondLst>
                              <p:cond delay="6000"/>
                            </p:stCondLst>
                            <p:childTnLst>
                              <p:par>
                                <p:cTn id="52" presetID="22" presetClass="entr" presetSubtype="1"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par>
                          <p:cTn id="55" fill="hold">
                            <p:stCondLst>
                              <p:cond delay="6500"/>
                            </p:stCondLst>
                            <p:childTnLst>
                              <p:par>
                                <p:cTn id="56" presetID="22" presetClass="entr" presetSubtype="8" fill="hold" grpId="0" nodeType="afterEffect">
                                  <p:stCondLst>
                                    <p:cond delay="0"/>
                                  </p:stCondLst>
                                  <p:childTnLst>
                                    <p:set>
                                      <p:cBhvr>
                                        <p:cTn id="57" dur="1" fill="hold">
                                          <p:stCondLst>
                                            <p:cond delay="0"/>
                                          </p:stCondLst>
                                        </p:cTn>
                                        <p:tgtEl>
                                          <p:spTgt spid="749">
                                            <p:graphicEl>
                                              <a:dgm id="{298D2984-B994-41BF-94A1-E1CA4A71D3F7}"/>
                                            </p:graphicEl>
                                          </p:spTgt>
                                        </p:tgtEl>
                                        <p:attrNameLst>
                                          <p:attrName>style.visibility</p:attrName>
                                        </p:attrNameLst>
                                      </p:cBhvr>
                                      <p:to>
                                        <p:strVal val="visible"/>
                                      </p:to>
                                    </p:set>
                                    <p:animEffect transition="in" filter="wipe(left)">
                                      <p:cBhvr>
                                        <p:cTn id="58" dur="500"/>
                                        <p:tgtEl>
                                          <p:spTgt spid="749">
                                            <p:graphicEl>
                                              <a:dgm id="{298D2984-B994-41BF-94A1-E1CA4A71D3F7}"/>
                                            </p:graphicEl>
                                          </p:spTgt>
                                        </p:tgtEl>
                                      </p:cBhvr>
                                    </p:animEffect>
                                  </p:childTnLst>
                                </p:cTn>
                              </p:par>
                            </p:childTnLst>
                          </p:cTn>
                        </p:par>
                        <p:par>
                          <p:cTn id="59" fill="hold">
                            <p:stCondLst>
                              <p:cond delay="7000"/>
                            </p:stCondLst>
                            <p:childTnLst>
                              <p:par>
                                <p:cTn id="60" presetID="10" presetClass="entr" presetSubtype="0" fill="hold" grpId="0" nodeType="afterEffect">
                                  <p:stCondLst>
                                    <p:cond delay="0"/>
                                  </p:stCondLst>
                                  <p:childTnLst>
                                    <p:set>
                                      <p:cBhvr>
                                        <p:cTn id="61" dur="1" fill="hold">
                                          <p:stCondLst>
                                            <p:cond delay="0"/>
                                          </p:stCondLst>
                                        </p:cTn>
                                        <p:tgtEl>
                                          <p:spTgt spid="772"/>
                                        </p:tgtEl>
                                        <p:attrNameLst>
                                          <p:attrName>style.visibility</p:attrName>
                                        </p:attrNameLst>
                                      </p:cBhvr>
                                      <p:to>
                                        <p:strVal val="visible"/>
                                      </p:to>
                                    </p:set>
                                    <p:animEffect transition="in" filter="fade">
                                      <p:cBhvr>
                                        <p:cTn id="62" dur="500"/>
                                        <p:tgtEl>
                                          <p:spTgt spid="772"/>
                                        </p:tgtEl>
                                      </p:cBhvr>
                                    </p:animEffect>
                                  </p:childTnLst>
                                </p:cTn>
                              </p:par>
                            </p:childTnLst>
                          </p:cTn>
                        </p:par>
                        <p:par>
                          <p:cTn id="63" fill="hold">
                            <p:stCondLst>
                              <p:cond delay="7500"/>
                            </p:stCondLst>
                            <p:childTnLst>
                              <p:par>
                                <p:cTn id="64" presetID="22" presetClass="entr" presetSubtype="1"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build="p"/>
      <p:bldP spid="173" grpId="0" animBg="1"/>
      <p:bldGraphic spid="749" grpId="0">
        <p:bldSub>
          <a:bldDgm bld="one"/>
        </p:bldSub>
      </p:bldGraphic>
      <p:bldP spid="769" grpId="0" animBg="1"/>
      <p:bldP spid="770" grpId="0" animBg="1"/>
      <p:bldP spid="771" grpId="0" animBg="1"/>
      <p:bldP spid="77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56</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About Me: Amit Shukla</a:t>
            </a:r>
            <a:endParaRPr lang="en-US" dirty="0">
              <a:solidFill>
                <a:schemeClr val="tx2"/>
              </a:solidFill>
            </a:endParaRPr>
          </a:p>
        </p:txBody>
      </p:sp>
      <p:sp>
        <p:nvSpPr>
          <p:cNvPr id="21" name="Content Placeholder 2"/>
          <p:cNvSpPr>
            <a:spLocks noGrp="1"/>
          </p:cNvSpPr>
          <p:nvPr>
            <p:ph idx="1"/>
          </p:nvPr>
        </p:nvSpPr>
        <p:spPr>
          <a:xfrm>
            <a:off x="457200" y="1336672"/>
            <a:ext cx="8229600" cy="400110"/>
          </a:xfrm>
        </p:spPr>
        <p:txBody>
          <a:bodyPr>
            <a:spAutoFit/>
          </a:bodyPr>
          <a:lstStyle/>
          <a:p>
            <a:pPr marL="0" indent="0" algn="ctr">
              <a:buNone/>
            </a:pPr>
            <a:r>
              <a:rPr lang="en-US" sz="2000" dirty="0" smtClean="0">
                <a:solidFill>
                  <a:schemeClr val="accent3"/>
                </a:solidFill>
              </a:rPr>
              <a:t> </a:t>
            </a:r>
            <a:endParaRPr lang="en-US" sz="2000" dirty="0">
              <a:solidFill>
                <a:schemeClr val="accent3"/>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Director of Engineering @ </a:t>
            </a:r>
            <a:r>
              <a:rPr lang="en-US" sz="2000" dirty="0" err="1" smtClean="0">
                <a:solidFill>
                  <a:schemeClr val="tx2"/>
                </a:solidFill>
              </a:rPr>
              <a:t>Docker</a:t>
            </a:r>
            <a:r>
              <a:rPr lang="en-US" sz="2000" dirty="0" smtClean="0">
                <a:solidFill>
                  <a:schemeClr val="tx2"/>
                </a:solidFill>
              </a:rPr>
              <a:t> </a:t>
            </a:r>
          </a:p>
          <a:p>
            <a:pPr lvl="1">
              <a:lnSpc>
                <a:spcPct val="150000"/>
              </a:lnSpc>
            </a:pPr>
            <a:r>
              <a:rPr lang="en-US" sz="1800" dirty="0" smtClean="0">
                <a:solidFill>
                  <a:schemeClr val="tx2"/>
                </a:solidFill>
              </a:rPr>
              <a:t>First class with 400+ students</a:t>
            </a:r>
          </a:p>
          <a:p>
            <a:pPr lvl="1">
              <a:lnSpc>
                <a:spcPct val="150000"/>
              </a:lnSpc>
            </a:pPr>
            <a:r>
              <a:rPr lang="en-US" sz="1800" dirty="0" smtClean="0">
                <a:solidFill>
                  <a:schemeClr val="tx2"/>
                </a:solidFill>
              </a:rPr>
              <a:t>PhD from Wisconsin</a:t>
            </a:r>
          </a:p>
          <a:p>
            <a:pPr>
              <a:lnSpc>
                <a:spcPct val="150000"/>
              </a:lnSpc>
            </a:pPr>
            <a:r>
              <a:rPr lang="en-US" sz="2000" dirty="0" smtClean="0">
                <a:solidFill>
                  <a:schemeClr val="tx2"/>
                </a:solidFill>
              </a:rPr>
              <a:t>Work:</a:t>
            </a:r>
          </a:p>
          <a:p>
            <a:pPr lvl="1">
              <a:lnSpc>
                <a:spcPct val="150000"/>
              </a:lnSpc>
            </a:pPr>
            <a:r>
              <a:rPr lang="en-US" sz="1800" dirty="0" smtClean="0">
                <a:solidFill>
                  <a:schemeClr val="tx2"/>
                </a:solidFill>
              </a:rPr>
              <a:t>Data management at Scale: Microsoft SQL, </a:t>
            </a:r>
            <a:r>
              <a:rPr lang="en-US" sz="1800" dirty="0" smtClean="0">
                <a:solidFill>
                  <a:schemeClr val="tx2"/>
                </a:solidFill>
              </a:rPr>
              <a:t>Twitter</a:t>
            </a:r>
          </a:p>
          <a:p>
            <a:pPr lvl="1">
              <a:lnSpc>
                <a:spcPct val="150000"/>
              </a:lnSpc>
            </a:pPr>
            <a:r>
              <a:rPr lang="en-US" sz="1800" dirty="0" smtClean="0">
                <a:solidFill>
                  <a:schemeClr val="tx2"/>
                </a:solidFill>
              </a:rPr>
              <a:t>Distributed systems</a:t>
            </a:r>
            <a:endParaRPr lang="en-US" sz="1800" dirty="0" smtClean="0">
              <a:solidFill>
                <a:schemeClr val="tx2"/>
              </a:solidFill>
            </a:endParaRPr>
          </a:p>
          <a:p>
            <a:pPr>
              <a:lnSpc>
                <a:spcPct val="150000"/>
              </a:lnSpc>
            </a:pPr>
            <a:r>
              <a:rPr lang="en-US" sz="2000" dirty="0" smtClean="0">
                <a:solidFill>
                  <a:schemeClr val="tx2"/>
                </a:solidFill>
              </a:rPr>
              <a:t>Other interests:</a:t>
            </a:r>
          </a:p>
          <a:p>
            <a:pPr lvl="1">
              <a:lnSpc>
                <a:spcPct val="150000"/>
              </a:lnSpc>
            </a:pPr>
            <a:r>
              <a:rPr lang="en-US" sz="1800" dirty="0" smtClean="0">
                <a:solidFill>
                  <a:schemeClr val="tx2"/>
                </a:solidFill>
              </a:rPr>
              <a:t>Hiking, Running, </a:t>
            </a:r>
            <a:r>
              <a:rPr lang="en-US" sz="1800" dirty="0" smtClean="0">
                <a:solidFill>
                  <a:schemeClr val="tx2"/>
                </a:solidFill>
              </a:rPr>
              <a:t>Snowboarding, Travel</a:t>
            </a:r>
            <a:endParaRPr lang="en-US" sz="1800" dirty="0">
              <a:solidFill>
                <a:schemeClr val="tx2"/>
              </a:solidFill>
            </a:endParaRPr>
          </a:p>
        </p:txBody>
      </p:sp>
    </p:spTree>
    <p:extLst>
      <p:ext uri="{BB962C8B-B14F-4D97-AF65-F5344CB8AC3E}">
        <p14:creationId xmlns:p14="http://schemas.microsoft.com/office/powerpoint/2010/main" val="108047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64">
                                            <p:txEl>
                                              <p:pRg st="0" end="0"/>
                                            </p:txEl>
                                          </p:spTgt>
                                        </p:tgtEl>
                                        <p:attrNameLst>
                                          <p:attrName>style.visibility</p:attrName>
                                        </p:attrNameLst>
                                      </p:cBhvr>
                                      <p:to>
                                        <p:strVal val="visible"/>
                                      </p:to>
                                    </p:set>
                                    <p:animEffect transition="in" filter="dissolve">
                                      <p:cBhvr>
                                        <p:cTn id="18" dur="500"/>
                                        <p:tgtEl>
                                          <p:spTgt spid="64">
                                            <p:txEl>
                                              <p:pRg st="0" end="0"/>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animEffect transition="in" filter="dissolve">
                                      <p:cBhvr>
                                        <p:cTn id="21" dur="500"/>
                                        <p:tgtEl>
                                          <p:spTgt spid="64">
                                            <p:txEl>
                                              <p:pRg st="1" end="1"/>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4">
                                            <p:txEl>
                                              <p:pRg st="2" end="2"/>
                                            </p:txEl>
                                          </p:spTgt>
                                        </p:tgtEl>
                                        <p:attrNameLst>
                                          <p:attrName>style.visibility</p:attrName>
                                        </p:attrNameLst>
                                      </p:cBhvr>
                                      <p:to>
                                        <p:strVal val="visible"/>
                                      </p:to>
                                    </p:set>
                                    <p:animEffect transition="in" filter="dissolve">
                                      <p:cBhvr>
                                        <p:cTn id="24" dur="500"/>
                                        <p:tgtEl>
                                          <p:spTgt spid="64">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4">
                                            <p:txEl>
                                              <p:pRg st="3" end="3"/>
                                            </p:txEl>
                                          </p:spTgt>
                                        </p:tgtEl>
                                        <p:attrNameLst>
                                          <p:attrName>style.visibility</p:attrName>
                                        </p:attrNameLst>
                                      </p:cBhvr>
                                      <p:to>
                                        <p:strVal val="visible"/>
                                      </p:to>
                                    </p:set>
                                    <p:animEffect transition="in" filter="dissolve">
                                      <p:cBhvr>
                                        <p:cTn id="27" dur="500"/>
                                        <p:tgtEl>
                                          <p:spTgt spid="64">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4">
                                            <p:txEl>
                                              <p:pRg st="4" end="4"/>
                                            </p:txEl>
                                          </p:spTgt>
                                        </p:tgtEl>
                                        <p:attrNameLst>
                                          <p:attrName>style.visibility</p:attrName>
                                        </p:attrNameLst>
                                      </p:cBhvr>
                                      <p:to>
                                        <p:strVal val="visible"/>
                                      </p:to>
                                    </p:set>
                                    <p:animEffect transition="in" filter="dissolve">
                                      <p:cBhvr>
                                        <p:cTn id="30" dur="500"/>
                                        <p:tgtEl>
                                          <p:spTgt spid="64">
                                            <p:txEl>
                                              <p:pRg st="4" end="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4">
                                            <p:txEl>
                                              <p:pRg st="5" end="5"/>
                                            </p:txEl>
                                          </p:spTgt>
                                        </p:tgtEl>
                                        <p:attrNameLst>
                                          <p:attrName>style.visibility</p:attrName>
                                        </p:attrNameLst>
                                      </p:cBhvr>
                                      <p:to>
                                        <p:strVal val="visible"/>
                                      </p:to>
                                    </p:set>
                                    <p:animEffect transition="in" filter="dissolve">
                                      <p:cBhvr>
                                        <p:cTn id="33" dur="500"/>
                                        <p:tgtEl>
                                          <p:spTgt spid="64">
                                            <p:txEl>
                                              <p:pRg st="5" end="5"/>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4">
                                            <p:txEl>
                                              <p:pRg st="6" end="6"/>
                                            </p:txEl>
                                          </p:spTgt>
                                        </p:tgtEl>
                                        <p:attrNameLst>
                                          <p:attrName>style.visibility</p:attrName>
                                        </p:attrNameLst>
                                      </p:cBhvr>
                                      <p:to>
                                        <p:strVal val="visible"/>
                                      </p:to>
                                    </p:set>
                                    <p:animEffect transition="in" filter="dissolve">
                                      <p:cBhvr>
                                        <p:cTn id="36" dur="500"/>
                                        <p:tgtEl>
                                          <p:spTgt spid="64">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4">
                                            <p:txEl>
                                              <p:pRg st="7" end="7"/>
                                            </p:txEl>
                                          </p:spTgt>
                                        </p:tgtEl>
                                        <p:attrNameLst>
                                          <p:attrName>style.visibility</p:attrName>
                                        </p:attrNameLst>
                                      </p:cBhvr>
                                      <p:to>
                                        <p:strVal val="visible"/>
                                      </p:to>
                                    </p:set>
                                    <p:animEffect transition="in" filter="dissolve">
                                      <p:cBhvr>
                                        <p:cTn id="39" dur="500"/>
                                        <p:tgtEl>
                                          <p:spTgt spid="6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allAtOnce"/>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57</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About Me: Karthik Ramasamy</a:t>
            </a:r>
            <a:endParaRPr lang="en-US" dirty="0">
              <a:solidFill>
                <a:schemeClr val="tx2"/>
              </a:solidFill>
            </a:endParaRPr>
          </a:p>
        </p:txBody>
      </p:sp>
      <p:sp>
        <p:nvSpPr>
          <p:cNvPr id="21" name="Content Placeholder 2"/>
          <p:cNvSpPr>
            <a:spLocks noGrp="1"/>
          </p:cNvSpPr>
          <p:nvPr>
            <p:ph idx="1"/>
          </p:nvPr>
        </p:nvSpPr>
        <p:spPr>
          <a:xfrm>
            <a:off x="457200" y="1336672"/>
            <a:ext cx="8229600" cy="400110"/>
          </a:xfrm>
        </p:spPr>
        <p:txBody>
          <a:bodyPr>
            <a:spAutoFit/>
          </a:bodyPr>
          <a:lstStyle/>
          <a:p>
            <a:pPr marL="0" indent="0" algn="ctr">
              <a:buNone/>
            </a:pPr>
            <a:r>
              <a:rPr lang="en-US" sz="2000" dirty="0" smtClean="0">
                <a:solidFill>
                  <a:schemeClr val="accent3"/>
                </a:solidFill>
              </a:rPr>
              <a:t> </a:t>
            </a:r>
            <a:endParaRPr lang="en-US" sz="2000" dirty="0">
              <a:solidFill>
                <a:schemeClr val="accent3"/>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Streaming compute @ Twitter</a:t>
            </a:r>
          </a:p>
          <a:p>
            <a:pPr lvl="1">
              <a:lnSpc>
                <a:spcPct val="150000"/>
              </a:lnSpc>
            </a:pPr>
            <a:r>
              <a:rPr lang="en-US" sz="1800" dirty="0" smtClean="0">
                <a:solidFill>
                  <a:schemeClr val="tx2"/>
                </a:solidFill>
              </a:rPr>
              <a:t>Also first class with 400+ students</a:t>
            </a:r>
          </a:p>
          <a:p>
            <a:pPr lvl="1">
              <a:lnSpc>
                <a:spcPct val="150000"/>
              </a:lnSpc>
            </a:pPr>
            <a:r>
              <a:rPr lang="en-US" sz="1800" dirty="0" smtClean="0">
                <a:solidFill>
                  <a:schemeClr val="tx2"/>
                </a:solidFill>
              </a:rPr>
              <a:t>PhD from Wisconsin</a:t>
            </a:r>
          </a:p>
          <a:p>
            <a:pPr>
              <a:lnSpc>
                <a:spcPct val="150000"/>
              </a:lnSpc>
            </a:pPr>
            <a:r>
              <a:rPr lang="en-US" sz="2000" dirty="0" smtClean="0">
                <a:solidFill>
                  <a:schemeClr val="tx2"/>
                </a:solidFill>
              </a:rPr>
              <a:t>Work:</a:t>
            </a:r>
          </a:p>
          <a:p>
            <a:pPr lvl="1">
              <a:lnSpc>
                <a:spcPct val="150000"/>
              </a:lnSpc>
            </a:pPr>
            <a:r>
              <a:rPr lang="en-US" sz="1800" dirty="0" smtClean="0">
                <a:solidFill>
                  <a:schemeClr val="tx2"/>
                </a:solidFill>
              </a:rPr>
              <a:t>Stream processing before it was </a:t>
            </a:r>
            <a:r>
              <a:rPr lang="en-US" sz="1800" dirty="0" smtClean="0">
                <a:solidFill>
                  <a:schemeClr val="tx2"/>
                </a:solidFill>
              </a:rPr>
              <a:t>hot</a:t>
            </a:r>
          </a:p>
          <a:p>
            <a:pPr lvl="1">
              <a:lnSpc>
                <a:spcPct val="150000"/>
              </a:lnSpc>
            </a:pPr>
            <a:r>
              <a:rPr lang="en-US" sz="1800" dirty="0" smtClean="0">
                <a:solidFill>
                  <a:schemeClr val="tx2"/>
                </a:solidFill>
              </a:rPr>
              <a:t>Startup guy</a:t>
            </a:r>
            <a:endParaRPr lang="en-US" sz="1800" dirty="0" smtClean="0">
              <a:solidFill>
                <a:schemeClr val="tx2"/>
              </a:solidFill>
            </a:endParaRPr>
          </a:p>
          <a:p>
            <a:pPr lvl="1">
              <a:lnSpc>
                <a:spcPct val="150000"/>
              </a:lnSpc>
            </a:pPr>
            <a:r>
              <a:rPr lang="en-US" sz="1800" dirty="0" smtClean="0">
                <a:solidFill>
                  <a:schemeClr val="tx2"/>
                </a:solidFill>
              </a:rPr>
              <a:t>Network routing textbook</a:t>
            </a:r>
            <a:endParaRPr lang="en-US" sz="1800" dirty="0" smtClean="0">
              <a:solidFill>
                <a:schemeClr val="tx2"/>
              </a:solidFill>
            </a:endParaRPr>
          </a:p>
          <a:p>
            <a:pPr>
              <a:lnSpc>
                <a:spcPct val="150000"/>
              </a:lnSpc>
            </a:pPr>
            <a:r>
              <a:rPr lang="en-US" sz="2000" dirty="0" smtClean="0">
                <a:solidFill>
                  <a:schemeClr val="tx2"/>
                </a:solidFill>
              </a:rPr>
              <a:t>Other interests:</a:t>
            </a:r>
          </a:p>
          <a:p>
            <a:pPr lvl="1">
              <a:lnSpc>
                <a:spcPct val="150000"/>
              </a:lnSpc>
            </a:pPr>
            <a:r>
              <a:rPr lang="en-US" sz="1800" dirty="0" smtClean="0">
                <a:solidFill>
                  <a:schemeClr val="tx2"/>
                </a:solidFill>
              </a:rPr>
              <a:t>Photography, Hiking, Road trips</a:t>
            </a:r>
            <a:endParaRPr lang="en-US" sz="1800" dirty="0">
              <a:solidFill>
                <a:schemeClr val="tx2"/>
              </a:solidFill>
            </a:endParaRPr>
          </a:p>
        </p:txBody>
      </p:sp>
    </p:spTree>
    <p:extLst>
      <p:ext uri="{BB962C8B-B14F-4D97-AF65-F5344CB8AC3E}">
        <p14:creationId xmlns:p14="http://schemas.microsoft.com/office/powerpoint/2010/main" val="159043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64">
                                            <p:txEl>
                                              <p:pRg st="0" end="0"/>
                                            </p:txEl>
                                          </p:spTgt>
                                        </p:tgtEl>
                                        <p:attrNameLst>
                                          <p:attrName>style.visibility</p:attrName>
                                        </p:attrNameLst>
                                      </p:cBhvr>
                                      <p:to>
                                        <p:strVal val="visible"/>
                                      </p:to>
                                    </p:set>
                                    <p:animEffect transition="in" filter="dissolve">
                                      <p:cBhvr>
                                        <p:cTn id="18" dur="500"/>
                                        <p:tgtEl>
                                          <p:spTgt spid="64">
                                            <p:txEl>
                                              <p:pRg st="0" end="0"/>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animEffect transition="in" filter="dissolve">
                                      <p:cBhvr>
                                        <p:cTn id="21" dur="500"/>
                                        <p:tgtEl>
                                          <p:spTgt spid="64">
                                            <p:txEl>
                                              <p:pRg st="1" end="1"/>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4">
                                            <p:txEl>
                                              <p:pRg st="2" end="2"/>
                                            </p:txEl>
                                          </p:spTgt>
                                        </p:tgtEl>
                                        <p:attrNameLst>
                                          <p:attrName>style.visibility</p:attrName>
                                        </p:attrNameLst>
                                      </p:cBhvr>
                                      <p:to>
                                        <p:strVal val="visible"/>
                                      </p:to>
                                    </p:set>
                                    <p:animEffect transition="in" filter="dissolve">
                                      <p:cBhvr>
                                        <p:cTn id="24" dur="500"/>
                                        <p:tgtEl>
                                          <p:spTgt spid="64">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4">
                                            <p:txEl>
                                              <p:pRg st="3" end="3"/>
                                            </p:txEl>
                                          </p:spTgt>
                                        </p:tgtEl>
                                        <p:attrNameLst>
                                          <p:attrName>style.visibility</p:attrName>
                                        </p:attrNameLst>
                                      </p:cBhvr>
                                      <p:to>
                                        <p:strVal val="visible"/>
                                      </p:to>
                                    </p:set>
                                    <p:animEffect transition="in" filter="dissolve">
                                      <p:cBhvr>
                                        <p:cTn id="27" dur="500"/>
                                        <p:tgtEl>
                                          <p:spTgt spid="64">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4">
                                            <p:txEl>
                                              <p:pRg st="4" end="4"/>
                                            </p:txEl>
                                          </p:spTgt>
                                        </p:tgtEl>
                                        <p:attrNameLst>
                                          <p:attrName>style.visibility</p:attrName>
                                        </p:attrNameLst>
                                      </p:cBhvr>
                                      <p:to>
                                        <p:strVal val="visible"/>
                                      </p:to>
                                    </p:set>
                                    <p:animEffect transition="in" filter="dissolve">
                                      <p:cBhvr>
                                        <p:cTn id="30" dur="500"/>
                                        <p:tgtEl>
                                          <p:spTgt spid="64">
                                            <p:txEl>
                                              <p:pRg st="4" end="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4">
                                            <p:txEl>
                                              <p:pRg st="5" end="5"/>
                                            </p:txEl>
                                          </p:spTgt>
                                        </p:tgtEl>
                                        <p:attrNameLst>
                                          <p:attrName>style.visibility</p:attrName>
                                        </p:attrNameLst>
                                      </p:cBhvr>
                                      <p:to>
                                        <p:strVal val="visible"/>
                                      </p:to>
                                    </p:set>
                                    <p:animEffect transition="in" filter="dissolve">
                                      <p:cBhvr>
                                        <p:cTn id="33" dur="500"/>
                                        <p:tgtEl>
                                          <p:spTgt spid="64">
                                            <p:txEl>
                                              <p:pRg st="5" end="5"/>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4">
                                            <p:txEl>
                                              <p:pRg st="6" end="6"/>
                                            </p:txEl>
                                          </p:spTgt>
                                        </p:tgtEl>
                                        <p:attrNameLst>
                                          <p:attrName>style.visibility</p:attrName>
                                        </p:attrNameLst>
                                      </p:cBhvr>
                                      <p:to>
                                        <p:strVal val="visible"/>
                                      </p:to>
                                    </p:set>
                                    <p:animEffect transition="in" filter="dissolve">
                                      <p:cBhvr>
                                        <p:cTn id="36" dur="500"/>
                                        <p:tgtEl>
                                          <p:spTgt spid="64">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4">
                                            <p:txEl>
                                              <p:pRg st="7" end="7"/>
                                            </p:txEl>
                                          </p:spTgt>
                                        </p:tgtEl>
                                        <p:attrNameLst>
                                          <p:attrName>style.visibility</p:attrName>
                                        </p:attrNameLst>
                                      </p:cBhvr>
                                      <p:to>
                                        <p:strVal val="visible"/>
                                      </p:to>
                                    </p:set>
                                    <p:animEffect transition="in" filter="dissolve">
                                      <p:cBhvr>
                                        <p:cTn id="39" dur="500"/>
                                        <p:tgtEl>
                                          <p:spTgt spid="64">
                                            <p:txEl>
                                              <p:pRg st="7" end="7"/>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4">
                                            <p:txEl>
                                              <p:pRg st="8" end="8"/>
                                            </p:txEl>
                                          </p:spTgt>
                                        </p:tgtEl>
                                        <p:attrNameLst>
                                          <p:attrName>style.visibility</p:attrName>
                                        </p:attrNameLst>
                                      </p:cBhvr>
                                      <p:to>
                                        <p:strVal val="visible"/>
                                      </p:to>
                                    </p:set>
                                    <p:animEffect transition="in" filter="dissolve">
                                      <p:cBhvr>
                                        <p:cTn id="42" dur="500"/>
                                        <p:tgtEl>
                                          <p:spTgt spid="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allAtOnce"/>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209800"/>
            <a:ext cx="9144000" cy="2209800"/>
            <a:chOff x="0" y="1657350"/>
            <a:chExt cx="9144000" cy="1657350"/>
          </a:xfrm>
        </p:grpSpPr>
        <p:sp>
          <p:nvSpPr>
            <p:cNvPr id="86" name="Rectangle 85"/>
            <p:cNvSpPr/>
            <p:nvPr/>
          </p:nvSpPr>
          <p:spPr>
            <a:xfrm>
              <a:off x="0" y="1657350"/>
              <a:ext cx="4572000" cy="16573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4572000" y="1657350"/>
              <a:ext cx="4572000" cy="1657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p:cNvSpPr/>
            <p:nvPr/>
          </p:nvSpPr>
          <p:spPr>
            <a:xfrm rot="16200000" flipH="1">
              <a:off x="4313056" y="2368330"/>
              <a:ext cx="327208" cy="21192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8577815" y="304800"/>
            <a:ext cx="300082" cy="247141"/>
            <a:chOff x="8577814" y="267642"/>
            <a:chExt cx="300082"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577814" y="267642"/>
              <a:ext cx="300082" cy="173124"/>
            </a:xfrm>
            <a:prstGeom prst="rect">
              <a:avLst/>
            </a:prstGeom>
            <a:noFill/>
          </p:spPr>
          <p:txBody>
            <a:bodyPr wrap="none" rtlCol="0">
              <a:spAutoFit/>
            </a:bodyPr>
            <a:lstStyle/>
            <a:p>
              <a:pPr algn="ctr"/>
              <a:r>
                <a:rPr lang="en-US" sz="900" b="1" dirty="0" smtClean="0">
                  <a:solidFill>
                    <a:schemeClr val="bg1"/>
                  </a:solidFill>
                </a:rPr>
                <a:t>09</a:t>
              </a:r>
              <a:endParaRPr lang="en-US" sz="900" b="1" dirty="0">
                <a:solidFill>
                  <a:schemeClr val="bg1"/>
                </a:solidFill>
              </a:endParaRPr>
            </a:p>
          </p:txBody>
        </p:sp>
      </p:grpSp>
      <p:sp>
        <p:nvSpPr>
          <p:cNvPr id="87" name="Content Placeholder 2"/>
          <p:cNvSpPr txBox="1">
            <a:spLocks/>
          </p:cNvSpPr>
          <p:nvPr/>
        </p:nvSpPr>
        <p:spPr>
          <a:xfrm>
            <a:off x="5026914" y="2692401"/>
            <a:ext cx="3431286" cy="13015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b="1" dirty="0" smtClean="0">
                <a:solidFill>
                  <a:schemeClr val="bg1"/>
                </a:solidFill>
              </a:rPr>
              <a:t>Sammy Sidhu</a:t>
            </a:r>
          </a:p>
          <a:p>
            <a:pPr marL="0" indent="0">
              <a:buFont typeface="Arial" pitchFamily="34" charset="0"/>
              <a:buNone/>
            </a:pPr>
            <a:r>
              <a:rPr lang="en-US" sz="2000" b="1" dirty="0" smtClean="0">
                <a:solidFill>
                  <a:schemeClr val="bg1"/>
                </a:solidFill>
              </a:rPr>
              <a:t>Selena Shang</a:t>
            </a:r>
          </a:p>
          <a:p>
            <a:pPr marL="0" indent="0">
              <a:buFont typeface="Arial" pitchFamily="34" charset="0"/>
              <a:buNone/>
            </a:pPr>
            <a:r>
              <a:rPr lang="en-US" sz="2000" b="1" dirty="0" smtClean="0">
                <a:solidFill>
                  <a:schemeClr val="bg1"/>
                </a:solidFill>
              </a:rPr>
              <a:t>Warren Shen</a:t>
            </a:r>
            <a:endParaRPr lang="en-US" sz="1000" dirty="0">
              <a:solidFill>
                <a:schemeClr val="bg1"/>
              </a:solidFill>
            </a:endParaRPr>
          </a:p>
        </p:txBody>
      </p:sp>
      <p:sp>
        <p:nvSpPr>
          <p:cNvPr id="114" name="Content Placeholder 2"/>
          <p:cNvSpPr txBox="1">
            <a:spLocks/>
          </p:cNvSpPr>
          <p:nvPr/>
        </p:nvSpPr>
        <p:spPr>
          <a:xfrm>
            <a:off x="607315" y="5156201"/>
            <a:ext cx="7929373" cy="10896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err="1" smtClean="0">
                <a:solidFill>
                  <a:schemeClr val="tx2"/>
                </a:solidFill>
              </a:rPr>
              <a:t>Vikram</a:t>
            </a:r>
            <a:r>
              <a:rPr lang="en-US" sz="2000" b="1" dirty="0" smtClean="0">
                <a:solidFill>
                  <a:schemeClr val="tx2"/>
                </a:solidFill>
              </a:rPr>
              <a:t> </a:t>
            </a:r>
            <a:r>
              <a:rPr lang="en-US" sz="2000" b="1" dirty="0" err="1" smtClean="0">
                <a:solidFill>
                  <a:schemeClr val="tx2"/>
                </a:solidFill>
              </a:rPr>
              <a:t>Sreekanti</a:t>
            </a:r>
            <a:endParaRPr lang="en-US" sz="2000" b="1" dirty="0" smtClean="0">
              <a:solidFill>
                <a:schemeClr val="tx2"/>
              </a:solidFill>
            </a:endParaRPr>
          </a:p>
          <a:p>
            <a:pPr marL="0" lvl="0" indent="0" algn="ctr">
              <a:spcBef>
                <a:spcPts val="0"/>
              </a:spcBef>
              <a:buNone/>
            </a:pPr>
            <a:r>
              <a:rPr lang="en-US" sz="2000" b="1" dirty="0" smtClean="0">
                <a:solidFill>
                  <a:schemeClr val="tx2"/>
                </a:solidFill>
              </a:rPr>
              <a:t>(lead TA)</a:t>
            </a:r>
            <a:endParaRPr lang="en-US" sz="1000" dirty="0">
              <a:solidFill>
                <a:schemeClr val="tx2"/>
              </a:solidFill>
            </a:endParaRPr>
          </a:p>
        </p:txBody>
      </p:sp>
      <p:sp>
        <p:nvSpPr>
          <p:cNvPr id="41" name="Title 1"/>
          <p:cNvSpPr>
            <a:spLocks noGrp="1"/>
          </p:cNvSpPr>
          <p:nvPr>
            <p:ph type="title"/>
          </p:nvPr>
        </p:nvSpPr>
        <p:spPr>
          <a:xfrm>
            <a:off x="457200" y="671403"/>
            <a:ext cx="8229600" cy="523220"/>
          </a:xfrm>
        </p:spPr>
        <p:txBody>
          <a:bodyPr>
            <a:spAutoFit/>
          </a:bodyPr>
          <a:lstStyle/>
          <a:p>
            <a:r>
              <a:rPr lang="en-US" dirty="0" smtClean="0">
                <a:solidFill>
                  <a:schemeClr val="tx2"/>
                </a:solidFill>
              </a:rPr>
              <a:t>TAs</a:t>
            </a:r>
            <a:endParaRPr lang="en-US" dirty="0">
              <a:solidFill>
                <a:schemeClr val="tx2"/>
              </a:solidFill>
            </a:endParaRPr>
          </a:p>
        </p:txBody>
      </p:sp>
      <p:sp>
        <p:nvSpPr>
          <p:cNvPr id="42"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43" name="Rectangle 42"/>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2"/>
          <p:cNvSpPr txBox="1">
            <a:spLocks/>
          </p:cNvSpPr>
          <p:nvPr/>
        </p:nvSpPr>
        <p:spPr>
          <a:xfrm>
            <a:off x="685800" y="2683329"/>
            <a:ext cx="3431286" cy="13015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b="1" dirty="0" err="1" smtClean="0">
                <a:solidFill>
                  <a:schemeClr val="bg1"/>
                </a:solidFill>
              </a:rPr>
              <a:t>Amruta</a:t>
            </a:r>
            <a:r>
              <a:rPr lang="en-US" sz="2000" b="1" dirty="0" smtClean="0">
                <a:solidFill>
                  <a:schemeClr val="bg1"/>
                </a:solidFill>
              </a:rPr>
              <a:t> </a:t>
            </a:r>
            <a:r>
              <a:rPr lang="en-US" sz="2000" b="1" dirty="0" err="1" smtClean="0">
                <a:solidFill>
                  <a:schemeClr val="bg1"/>
                </a:solidFill>
              </a:rPr>
              <a:t>Yelamanchili</a:t>
            </a:r>
            <a:endParaRPr lang="en-US" sz="2000" b="1" dirty="0" smtClean="0">
              <a:solidFill>
                <a:schemeClr val="bg1"/>
              </a:solidFill>
            </a:endParaRPr>
          </a:p>
          <a:p>
            <a:pPr marL="0" indent="0">
              <a:buFont typeface="Arial" pitchFamily="34" charset="0"/>
              <a:buNone/>
            </a:pPr>
            <a:r>
              <a:rPr lang="en-US" sz="2000" b="1" dirty="0" err="1" smtClean="0">
                <a:solidFill>
                  <a:schemeClr val="bg1"/>
                </a:solidFill>
              </a:rPr>
              <a:t>Anurag</a:t>
            </a:r>
            <a:r>
              <a:rPr lang="en-US" sz="2000" b="1" dirty="0" smtClean="0">
                <a:solidFill>
                  <a:schemeClr val="bg1"/>
                </a:solidFill>
              </a:rPr>
              <a:t> </a:t>
            </a:r>
            <a:r>
              <a:rPr lang="en-US" sz="2000" b="1" dirty="0" err="1" smtClean="0">
                <a:solidFill>
                  <a:schemeClr val="bg1"/>
                </a:solidFill>
              </a:rPr>
              <a:t>Baddam</a:t>
            </a:r>
            <a:endParaRPr lang="en-US" sz="2000" b="1" dirty="0" smtClean="0">
              <a:solidFill>
                <a:schemeClr val="bg1"/>
              </a:solidFill>
            </a:endParaRPr>
          </a:p>
          <a:p>
            <a:pPr marL="0" indent="0">
              <a:buFont typeface="Arial" pitchFamily="34" charset="0"/>
              <a:buNone/>
            </a:pPr>
            <a:r>
              <a:rPr lang="en-US" sz="2000" b="1" dirty="0" smtClean="0">
                <a:solidFill>
                  <a:schemeClr val="bg1"/>
                </a:solidFill>
              </a:rPr>
              <a:t>Larry Xu</a:t>
            </a:r>
            <a:endParaRPr lang="en-US" sz="1000" dirty="0">
              <a:solidFill>
                <a:schemeClr val="bg1"/>
              </a:solidFill>
            </a:endParaRPr>
          </a:p>
        </p:txBody>
      </p:sp>
    </p:spTree>
    <p:extLst>
      <p:ext uri="{BB962C8B-B14F-4D97-AF65-F5344CB8AC3E}">
        <p14:creationId xmlns:p14="http://schemas.microsoft.com/office/powerpoint/2010/main" val="907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1000"/>
                                        <p:tgtEl>
                                          <p:spTgt spid="4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2">
                                            <p:txEl>
                                              <p:pRg st="0" end="0"/>
                                            </p:txEl>
                                          </p:spTgt>
                                        </p:tgtEl>
                                        <p:attrNameLst>
                                          <p:attrName>style.visibility</p:attrName>
                                        </p:attrNameLst>
                                      </p:cBhvr>
                                      <p:to>
                                        <p:strVal val="visible"/>
                                      </p:to>
                                    </p:set>
                                    <p:animEffect transition="in" filter="fade">
                                      <p:cBhvr>
                                        <p:cTn id="14" dur="500"/>
                                        <p:tgtEl>
                                          <p:spTgt spid="42">
                                            <p:txEl>
                                              <p:pRg st="0" end="0"/>
                                            </p:txEl>
                                          </p:spTgt>
                                        </p:tgtEl>
                                      </p:cBhvr>
                                    </p:animEffect>
                                  </p:childTnLst>
                                </p:cTn>
                              </p:par>
                            </p:childTnLst>
                          </p:cTn>
                        </p:par>
                        <p:par>
                          <p:cTn id="15" fill="hold">
                            <p:stCondLst>
                              <p:cond delay="1500"/>
                            </p:stCondLst>
                            <p:childTnLst>
                              <p:par>
                                <p:cTn id="16" presetID="16" presetClass="entr" presetSubtype="21"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14"/>
                                        </p:tgtEl>
                                        <p:attrNameLst>
                                          <p:attrName>style.visibility</p:attrName>
                                        </p:attrNameLst>
                                      </p:cBhvr>
                                      <p:to>
                                        <p:strVal val="visible"/>
                                      </p:to>
                                    </p:set>
                                    <p:animEffect transition="in" filter="fade">
                                      <p:cBhvr>
                                        <p:cTn id="30"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14" grpId="0"/>
      <p:bldP spid="41" grpId="0"/>
      <p:bldP spid="42" grpId="0" build="p"/>
      <p:bldP spid="43" grpId="0" animBg="1"/>
      <p:bldP spid="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59</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About You! And your career </a:t>
            </a:r>
            <a:r>
              <a:rPr lang="is-IS" dirty="0" smtClean="0">
                <a:solidFill>
                  <a:schemeClr val="tx2"/>
                </a:solidFill>
              </a:rPr>
              <a:t>…</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447800"/>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2000’s:</a:t>
            </a:r>
          </a:p>
          <a:p>
            <a:pPr lvl="1">
              <a:lnSpc>
                <a:spcPct val="150000"/>
              </a:lnSpc>
            </a:pPr>
            <a:r>
              <a:rPr lang="en-US" sz="1800" dirty="0" smtClean="0">
                <a:solidFill>
                  <a:schemeClr val="tx2"/>
                </a:solidFill>
              </a:rPr>
              <a:t>Shift from “programs” to data-centric services</a:t>
            </a:r>
          </a:p>
          <a:p>
            <a:pPr>
              <a:lnSpc>
                <a:spcPct val="150000"/>
              </a:lnSpc>
            </a:pPr>
            <a:r>
              <a:rPr lang="en-US" sz="2000" dirty="0" smtClean="0">
                <a:solidFill>
                  <a:schemeClr val="tx2"/>
                </a:solidFill>
              </a:rPr>
              <a:t>More recently:</a:t>
            </a:r>
          </a:p>
          <a:p>
            <a:pPr lvl="1">
              <a:lnSpc>
                <a:spcPct val="150000"/>
              </a:lnSpc>
            </a:pPr>
            <a:r>
              <a:rPr lang="en-US" sz="1800" dirty="0">
                <a:hlinkClick r:id="rId2"/>
              </a:rPr>
              <a:t>End of the full-stack programmer</a:t>
            </a:r>
            <a:endParaRPr lang="en-US" sz="1800" dirty="0"/>
          </a:p>
          <a:p>
            <a:pPr lvl="1">
              <a:lnSpc>
                <a:spcPct val="150000"/>
              </a:lnSpc>
            </a:pPr>
            <a:r>
              <a:rPr lang="en-US" sz="1800" dirty="0" smtClean="0">
                <a:solidFill>
                  <a:schemeClr val="tx2"/>
                </a:solidFill>
              </a:rPr>
              <a:t>New, ubiquitous professions:</a:t>
            </a:r>
          </a:p>
          <a:p>
            <a:pPr lvl="2">
              <a:lnSpc>
                <a:spcPct val="150000"/>
              </a:lnSpc>
            </a:pPr>
            <a:r>
              <a:rPr lang="en-US" sz="1600" dirty="0" smtClean="0">
                <a:solidFill>
                  <a:schemeClr val="tx2"/>
                </a:solidFill>
              </a:rPr>
              <a:t>Data Scientist</a:t>
            </a:r>
          </a:p>
          <a:p>
            <a:pPr lvl="2">
              <a:lnSpc>
                <a:spcPct val="150000"/>
              </a:lnSpc>
            </a:pPr>
            <a:r>
              <a:rPr lang="en-US" sz="1600" dirty="0" smtClean="0">
                <a:solidFill>
                  <a:schemeClr val="tx2"/>
                </a:solidFill>
              </a:rPr>
              <a:t>Data Engineer</a:t>
            </a:r>
          </a:p>
          <a:p>
            <a:pPr lvl="1">
              <a:lnSpc>
                <a:spcPct val="150000"/>
              </a:lnSpc>
            </a:pPr>
            <a:r>
              <a:rPr lang="en-US" sz="1800" dirty="0" smtClean="0">
                <a:solidFill>
                  <a:schemeClr val="tx2"/>
                </a:solidFill>
              </a:rPr>
              <a:t>Evolution of IT</a:t>
            </a:r>
          </a:p>
          <a:p>
            <a:pPr>
              <a:lnSpc>
                <a:spcPct val="150000"/>
              </a:lnSpc>
            </a:pPr>
            <a:r>
              <a:rPr lang="en-US" sz="2000" dirty="0" smtClean="0">
                <a:solidFill>
                  <a:schemeClr val="tx2"/>
                </a:solidFill>
              </a:rPr>
              <a:t>Two things to acknowledge:</a:t>
            </a:r>
          </a:p>
          <a:p>
            <a:pPr lvl="1">
              <a:lnSpc>
                <a:spcPct val="150000"/>
              </a:lnSpc>
            </a:pPr>
            <a:r>
              <a:rPr lang="en-US" sz="1800" dirty="0" smtClean="0">
                <a:solidFill>
                  <a:schemeClr val="tx2"/>
                </a:solidFill>
              </a:rPr>
              <a:t>Fundamentals of this class are key</a:t>
            </a:r>
          </a:p>
          <a:p>
            <a:pPr lvl="1">
              <a:lnSpc>
                <a:spcPct val="150000"/>
              </a:lnSpc>
            </a:pPr>
            <a:r>
              <a:rPr lang="en-US" sz="1800" dirty="0" smtClean="0">
                <a:solidFill>
                  <a:schemeClr val="tx2"/>
                </a:solidFill>
              </a:rPr>
              <a:t>Things will change</a:t>
            </a:r>
          </a:p>
        </p:txBody>
      </p:sp>
    </p:spTree>
    <p:extLst>
      <p:ext uri="{BB962C8B-B14F-4D97-AF65-F5344CB8AC3E}">
        <p14:creationId xmlns:p14="http://schemas.microsoft.com/office/powerpoint/2010/main" val="70649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4">
                                            <p:txEl>
                                              <p:pRg st="2" end="2"/>
                                            </p:txEl>
                                          </p:spTgt>
                                        </p:tgtEl>
                                        <p:attrNameLst>
                                          <p:attrName>style.visibility</p:attrName>
                                        </p:attrNameLst>
                                      </p:cBhvr>
                                      <p:to>
                                        <p:strVal val="visible"/>
                                      </p:to>
                                    </p:set>
                                    <p:animEffect transition="in" filter="fade">
                                      <p:cBhvr>
                                        <p:cTn id="25" dur="500"/>
                                        <p:tgtEl>
                                          <p:spTgt spid="64">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4">
                                            <p:txEl>
                                              <p:pRg st="3" end="3"/>
                                            </p:txEl>
                                          </p:spTgt>
                                        </p:tgtEl>
                                        <p:attrNameLst>
                                          <p:attrName>style.visibility</p:attrName>
                                        </p:attrNameLst>
                                      </p:cBhvr>
                                      <p:to>
                                        <p:strVal val="visible"/>
                                      </p:to>
                                    </p:set>
                                    <p:animEffect transition="in" filter="fade">
                                      <p:cBhvr>
                                        <p:cTn id="28" dur="500"/>
                                        <p:tgtEl>
                                          <p:spTgt spid="64">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xEl>
                                              <p:pRg st="4" end="4"/>
                                            </p:txEl>
                                          </p:spTgt>
                                        </p:tgtEl>
                                        <p:attrNameLst>
                                          <p:attrName>style.visibility</p:attrName>
                                        </p:attrNameLst>
                                      </p:cBhvr>
                                      <p:to>
                                        <p:strVal val="visible"/>
                                      </p:to>
                                    </p:set>
                                    <p:animEffect transition="in" filter="fade">
                                      <p:cBhvr>
                                        <p:cTn id="31" dur="500"/>
                                        <p:tgtEl>
                                          <p:spTgt spid="64">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4">
                                            <p:txEl>
                                              <p:pRg st="5" end="5"/>
                                            </p:txEl>
                                          </p:spTgt>
                                        </p:tgtEl>
                                        <p:attrNameLst>
                                          <p:attrName>style.visibility</p:attrName>
                                        </p:attrNameLst>
                                      </p:cBhvr>
                                      <p:to>
                                        <p:strVal val="visible"/>
                                      </p:to>
                                    </p:set>
                                    <p:animEffect transition="in" filter="fade">
                                      <p:cBhvr>
                                        <p:cTn id="34" dur="500"/>
                                        <p:tgtEl>
                                          <p:spTgt spid="64">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
                                            <p:txEl>
                                              <p:pRg st="6" end="6"/>
                                            </p:txEl>
                                          </p:spTgt>
                                        </p:tgtEl>
                                        <p:attrNameLst>
                                          <p:attrName>style.visibility</p:attrName>
                                        </p:attrNameLst>
                                      </p:cBhvr>
                                      <p:to>
                                        <p:strVal val="visible"/>
                                      </p:to>
                                    </p:set>
                                    <p:animEffect transition="in" filter="fade">
                                      <p:cBhvr>
                                        <p:cTn id="37" dur="500"/>
                                        <p:tgtEl>
                                          <p:spTgt spid="64">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
                                            <p:txEl>
                                              <p:pRg st="7" end="7"/>
                                            </p:txEl>
                                          </p:spTgt>
                                        </p:tgtEl>
                                        <p:attrNameLst>
                                          <p:attrName>style.visibility</p:attrName>
                                        </p:attrNameLst>
                                      </p:cBhvr>
                                      <p:to>
                                        <p:strVal val="visible"/>
                                      </p:to>
                                    </p:set>
                                    <p:animEffect transition="in" filter="fade">
                                      <p:cBhvr>
                                        <p:cTn id="40" dur="500"/>
                                        <p:tgtEl>
                                          <p:spTgt spid="64">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4">
                                            <p:txEl>
                                              <p:pRg st="8" end="8"/>
                                            </p:txEl>
                                          </p:spTgt>
                                        </p:tgtEl>
                                        <p:attrNameLst>
                                          <p:attrName>style.visibility</p:attrName>
                                        </p:attrNameLst>
                                      </p:cBhvr>
                                      <p:to>
                                        <p:strVal val="visible"/>
                                      </p:to>
                                    </p:set>
                                    <p:animEffect transition="in" filter="fade">
                                      <p:cBhvr>
                                        <p:cTn id="45" dur="500"/>
                                        <p:tgtEl>
                                          <p:spTgt spid="64">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4">
                                            <p:txEl>
                                              <p:pRg st="9" end="9"/>
                                            </p:txEl>
                                          </p:spTgt>
                                        </p:tgtEl>
                                        <p:attrNameLst>
                                          <p:attrName>style.visibility</p:attrName>
                                        </p:attrNameLst>
                                      </p:cBhvr>
                                      <p:to>
                                        <p:strVal val="visible"/>
                                      </p:to>
                                    </p:set>
                                    <p:animEffect transition="in" filter="fade">
                                      <p:cBhvr>
                                        <p:cTn id="48" dur="500"/>
                                        <p:tgtEl>
                                          <p:spTgt spid="64">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4">
                                            <p:txEl>
                                              <p:pRg st="10" end="10"/>
                                            </p:txEl>
                                          </p:spTgt>
                                        </p:tgtEl>
                                        <p:attrNameLst>
                                          <p:attrName>style.visibility</p:attrName>
                                        </p:attrNameLst>
                                      </p:cBhvr>
                                      <p:to>
                                        <p:strVal val="visible"/>
                                      </p:to>
                                    </p:set>
                                    <p:animEffect transition="in" filter="fade">
                                      <p:cBhvr>
                                        <p:cTn id="51" dur="500"/>
                                        <p:tgtEl>
                                          <p:spTgt spid="6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0"/>
            <a:ext cx="9142408" cy="47498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8606669" y="304800"/>
            <a:ext cx="242375" cy="247141"/>
            <a:chOff x="8606668" y="267642"/>
            <a:chExt cx="242375"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606668" y="267642"/>
              <a:ext cx="242375" cy="230428"/>
            </a:xfrm>
            <a:prstGeom prst="rect">
              <a:avLst/>
            </a:prstGeom>
            <a:noFill/>
          </p:spPr>
          <p:txBody>
            <a:bodyPr wrap="none" rtlCol="0">
              <a:spAutoFit/>
            </a:bodyPr>
            <a:lstStyle/>
            <a:p>
              <a:pPr algn="ctr"/>
              <a:fld id="{8047C115-0BF9-DF41-862E-CFC97011E6B8}" type="slidenum">
                <a:rPr lang="en-US" sz="900" b="1" smtClean="0">
                  <a:solidFill>
                    <a:schemeClr val="bg1"/>
                  </a:solidFill>
                </a:rPr>
                <a:t>6</a:t>
              </a:fld>
              <a:endParaRPr lang="en-US" sz="900" b="1" dirty="0">
                <a:solidFill>
                  <a:schemeClr val="bg1"/>
                </a:solidFill>
              </a:endParaRPr>
            </a:p>
          </p:txBody>
        </p:sp>
      </p:grpSp>
      <p:sp>
        <p:nvSpPr>
          <p:cNvPr id="1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How does my Amazon purchase get to me?</a:t>
            </a:r>
            <a:endParaRPr lang="en-US" dirty="0">
              <a:solidFill>
                <a:schemeClr val="tx2"/>
              </a:solidFill>
            </a:endParaRPr>
          </a:p>
        </p:txBody>
      </p:sp>
      <p:sp>
        <p:nvSpPr>
          <p:cNvPr id="1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22" name="Rectangle 1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Content Placeholder 2"/>
          <p:cNvSpPr txBox="1">
            <a:spLocks/>
          </p:cNvSpPr>
          <p:nvPr/>
        </p:nvSpPr>
        <p:spPr>
          <a:xfrm>
            <a:off x="4800600" y="1670434"/>
            <a:ext cx="3736088" cy="457542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1800" dirty="0" smtClean="0">
                <a:solidFill>
                  <a:schemeClr val="tx2"/>
                </a:solidFill>
              </a:rPr>
              <a:t>What route to take?</a:t>
            </a:r>
          </a:p>
          <a:p>
            <a:pPr>
              <a:lnSpc>
                <a:spcPct val="150000"/>
              </a:lnSpc>
            </a:pPr>
            <a:r>
              <a:rPr lang="en-US" sz="1800" dirty="0" smtClean="0">
                <a:solidFill>
                  <a:schemeClr val="tx2"/>
                </a:solidFill>
              </a:rPr>
              <a:t>Order of package delivery?</a:t>
            </a:r>
          </a:p>
          <a:p>
            <a:pPr>
              <a:lnSpc>
                <a:spcPct val="150000"/>
              </a:lnSpc>
            </a:pPr>
            <a:r>
              <a:rPr lang="en-US" sz="1800" dirty="0" smtClean="0">
                <a:solidFill>
                  <a:schemeClr val="tx2"/>
                </a:solidFill>
              </a:rPr>
              <a:t>Is there a dog at that address?</a:t>
            </a:r>
          </a:p>
          <a:p>
            <a:pPr>
              <a:lnSpc>
                <a:spcPct val="150000"/>
              </a:lnSpc>
            </a:pPr>
            <a:r>
              <a:rPr lang="en-US" sz="1800" dirty="0" smtClean="0">
                <a:solidFill>
                  <a:schemeClr val="tx2"/>
                </a:solidFill>
              </a:rPr>
              <a:t>Location to deliver the package</a:t>
            </a:r>
            <a:endParaRPr lang="en-US" sz="1800" dirty="0">
              <a:solidFill>
                <a:schemeClr val="tx2"/>
              </a:solidFill>
            </a:endParaRPr>
          </a:p>
        </p:txBody>
      </p:sp>
      <p:pic>
        <p:nvPicPr>
          <p:cNvPr id="2" name="Picture 1"/>
          <p:cNvPicPr>
            <a:picLocks noChangeAspect="1"/>
          </p:cNvPicPr>
          <p:nvPr/>
        </p:nvPicPr>
        <p:blipFill>
          <a:blip r:embed="rId3"/>
          <a:stretch>
            <a:fillRect/>
          </a:stretch>
        </p:blipFill>
        <p:spPr>
          <a:xfrm>
            <a:off x="152400" y="1670434"/>
            <a:ext cx="4319656" cy="2818576"/>
          </a:xfrm>
          <a:prstGeom prst="rect">
            <a:avLst/>
          </a:prstGeom>
        </p:spPr>
      </p:pic>
      <p:sp>
        <p:nvSpPr>
          <p:cNvPr id="11" name="Content Placeholder 2"/>
          <p:cNvSpPr txBox="1">
            <a:spLocks/>
          </p:cNvSpPr>
          <p:nvPr/>
        </p:nvSpPr>
        <p:spPr>
          <a:xfrm>
            <a:off x="990600" y="5156200"/>
            <a:ext cx="7546088" cy="13969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2"/>
                </a:solidFill>
              </a:rPr>
              <a:t>Truck is filled with sensors that record </a:t>
            </a:r>
            <a:r>
              <a:rPr lang="en-US" sz="1800" dirty="0" smtClean="0">
                <a:solidFill>
                  <a:schemeClr val="tx2"/>
                </a:solidFill>
              </a:rPr>
              <a:t>everything</a:t>
            </a:r>
          </a:p>
          <a:p>
            <a:pPr lvl="1"/>
            <a:r>
              <a:rPr lang="en-US" sz="1600" dirty="0" smtClean="0">
                <a:solidFill>
                  <a:schemeClr val="tx2"/>
                </a:solidFill>
              </a:rPr>
              <a:t> </a:t>
            </a:r>
            <a:r>
              <a:rPr lang="en-US" sz="1600" dirty="0">
                <a:solidFill>
                  <a:schemeClr val="tx2"/>
                </a:solidFill>
              </a:rPr>
              <a:t>backing up, left turns, </a:t>
            </a:r>
            <a:r>
              <a:rPr lang="en-US" sz="1600" dirty="0" err="1">
                <a:solidFill>
                  <a:schemeClr val="tx2"/>
                </a:solidFill>
              </a:rPr>
              <a:t>gps</a:t>
            </a:r>
            <a:r>
              <a:rPr lang="en-US" sz="1600" dirty="0">
                <a:solidFill>
                  <a:schemeClr val="tx2"/>
                </a:solidFill>
              </a:rPr>
              <a:t> location, fuel consumed, idle time</a:t>
            </a:r>
          </a:p>
          <a:p>
            <a:r>
              <a:rPr lang="en-US" sz="1800" dirty="0">
                <a:solidFill>
                  <a:schemeClr val="tx2"/>
                </a:solidFill>
              </a:rPr>
              <a:t>Sensors =&gt; onboard computer =&gt; synced to central database</a:t>
            </a:r>
          </a:p>
          <a:p>
            <a:r>
              <a:rPr lang="en-US" sz="1800" dirty="0">
                <a:solidFill>
                  <a:schemeClr val="tx2"/>
                </a:solidFill>
              </a:rPr>
              <a:t>One minute saved per driver per day adds up to $14.5 million</a:t>
            </a:r>
          </a:p>
        </p:txBody>
      </p:sp>
    </p:spTree>
    <p:extLst>
      <p:ext uri="{BB962C8B-B14F-4D97-AF65-F5344CB8AC3E}">
        <p14:creationId xmlns:p14="http://schemas.microsoft.com/office/powerpoint/2010/main" val="60194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1000"/>
                                        <p:tgtEl>
                                          <p:spTgt spid="1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1">
                                            <p:txEl>
                                              <p:pRg st="0" end="0"/>
                                            </p:txEl>
                                          </p:spTgt>
                                        </p:tgtEl>
                                        <p:attrNameLst>
                                          <p:attrName>style.visibility</p:attrName>
                                        </p:attrNameLst>
                                      </p:cBhvr>
                                      <p:to>
                                        <p:strVal val="visible"/>
                                      </p:to>
                                    </p:set>
                                    <p:animEffect transition="in" filter="fade">
                                      <p:cBhvr>
                                        <p:cTn id="14" dur="500"/>
                                        <p:tgtEl>
                                          <p:spTgt spid="121">
                                            <p:txEl>
                                              <p:pRg st="0" end="0"/>
                                            </p:txEl>
                                          </p:spTgt>
                                        </p:tgtEl>
                                      </p:cBhvr>
                                    </p:animEffect>
                                  </p:childTnLst>
                                </p:cTn>
                              </p:par>
                            </p:childTnLst>
                          </p:cTn>
                        </p:par>
                        <p:par>
                          <p:cTn id="15" fill="hold">
                            <p:stCondLst>
                              <p:cond delay="1500"/>
                            </p:stCondLst>
                            <p:childTnLst>
                              <p:par>
                                <p:cTn id="16" presetID="9"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26">
                                            <p:txEl>
                                              <p:pRg st="0" end="0"/>
                                            </p:txEl>
                                          </p:spTgt>
                                        </p:tgtEl>
                                        <p:attrNameLst>
                                          <p:attrName>style.visibility</p:attrName>
                                        </p:attrNameLst>
                                      </p:cBhvr>
                                      <p:to>
                                        <p:strVal val="visible"/>
                                      </p:to>
                                    </p:set>
                                    <p:animEffect transition="in" filter="fade">
                                      <p:cBhvr>
                                        <p:cTn id="22" dur="500"/>
                                        <p:tgtEl>
                                          <p:spTgt spid="126">
                                            <p:txEl>
                                              <p:pRg st="0" end="0"/>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26">
                                            <p:txEl>
                                              <p:pRg st="1" end="1"/>
                                            </p:txEl>
                                          </p:spTgt>
                                        </p:tgtEl>
                                        <p:attrNameLst>
                                          <p:attrName>style.visibility</p:attrName>
                                        </p:attrNameLst>
                                      </p:cBhvr>
                                      <p:to>
                                        <p:strVal val="visible"/>
                                      </p:to>
                                    </p:set>
                                    <p:animEffect transition="in" filter="fade">
                                      <p:cBhvr>
                                        <p:cTn id="26" dur="500"/>
                                        <p:tgtEl>
                                          <p:spTgt spid="126">
                                            <p:txEl>
                                              <p:pRg st="1" end="1"/>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26">
                                            <p:txEl>
                                              <p:pRg st="2" end="2"/>
                                            </p:txEl>
                                          </p:spTgt>
                                        </p:tgtEl>
                                        <p:attrNameLst>
                                          <p:attrName>style.visibility</p:attrName>
                                        </p:attrNameLst>
                                      </p:cBhvr>
                                      <p:to>
                                        <p:strVal val="visible"/>
                                      </p:to>
                                    </p:set>
                                    <p:animEffect transition="in" filter="fade">
                                      <p:cBhvr>
                                        <p:cTn id="30" dur="500"/>
                                        <p:tgtEl>
                                          <p:spTgt spid="126">
                                            <p:txEl>
                                              <p:pRg st="2" end="2"/>
                                            </p:txEl>
                                          </p:spTgt>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126">
                                            <p:txEl>
                                              <p:pRg st="3" end="3"/>
                                            </p:txEl>
                                          </p:spTgt>
                                        </p:tgtEl>
                                        <p:attrNameLst>
                                          <p:attrName>style.visibility</p:attrName>
                                        </p:attrNameLst>
                                      </p:cBhvr>
                                      <p:to>
                                        <p:strVal val="visible"/>
                                      </p:to>
                                    </p:set>
                                    <p:animEffect transition="in" filter="fade">
                                      <p:cBhvr>
                                        <p:cTn id="34" dur="500"/>
                                        <p:tgtEl>
                                          <p:spTgt spid="126">
                                            <p:txEl>
                                              <p:pRg st="3" end="3"/>
                                            </p:txEl>
                                          </p:spTgt>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build="p"/>
      <p:bldP spid="122" grpId="0" animBg="1"/>
      <p:bldP spid="126" grpId="0" uiExpand="1" build="p"/>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606669" y="304800"/>
            <a:ext cx="242375" cy="247141"/>
            <a:chOff x="8606668" y="267642"/>
            <a:chExt cx="242375"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606668" y="267642"/>
              <a:ext cx="242375" cy="230428"/>
            </a:xfrm>
            <a:prstGeom prst="rect">
              <a:avLst/>
            </a:prstGeom>
            <a:noFill/>
          </p:spPr>
          <p:txBody>
            <a:bodyPr wrap="none" rtlCol="0">
              <a:spAutoFit/>
            </a:bodyPr>
            <a:lstStyle/>
            <a:p>
              <a:pPr algn="ctr"/>
              <a:fld id="{9202A4F4-35A0-A04B-B90B-C7EE1B66FCA0}" type="slidenum">
                <a:rPr lang="en-US" sz="900" b="1" smtClean="0">
                  <a:solidFill>
                    <a:prstClr val="white"/>
                  </a:solidFill>
                </a:rPr>
                <a:t>60</a:t>
              </a:fld>
              <a:endParaRPr lang="en-US" sz="900" b="1" dirty="0">
                <a:solidFill>
                  <a:prstClr val="white"/>
                </a:solidFill>
              </a:endParaRPr>
            </a:p>
          </p:txBody>
        </p:sp>
      </p:grpSp>
      <p:sp>
        <p:nvSpPr>
          <p:cNvPr id="171" name="Title 1"/>
          <p:cNvSpPr>
            <a:spLocks noGrp="1"/>
          </p:cNvSpPr>
          <p:nvPr>
            <p:ph type="title"/>
          </p:nvPr>
        </p:nvSpPr>
        <p:spPr>
          <a:xfrm>
            <a:off x="457200" y="671403"/>
            <a:ext cx="8229600" cy="523220"/>
          </a:xfrm>
        </p:spPr>
        <p:txBody>
          <a:bodyPr>
            <a:spAutoFit/>
          </a:bodyPr>
          <a:lstStyle/>
          <a:p>
            <a:r>
              <a:rPr lang="en-US" dirty="0" smtClean="0">
                <a:solidFill>
                  <a:schemeClr val="tx2"/>
                </a:solidFill>
              </a:rPr>
              <a:t>Essential Queries for today</a:t>
            </a:r>
            <a:endParaRPr lang="en-US" dirty="0">
              <a:solidFill>
                <a:schemeClr val="tx2"/>
              </a:solidFill>
            </a:endParaRPr>
          </a:p>
        </p:txBody>
      </p:sp>
      <p:sp>
        <p:nvSpPr>
          <p:cNvPr id="172"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73" name="Rectangle 172"/>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aphicFrame>
        <p:nvGraphicFramePr>
          <p:cNvPr id="749" name="Diagram 748"/>
          <p:cNvGraphicFramePr/>
          <p:nvPr>
            <p:extLst>
              <p:ext uri="{D42A27DB-BD31-4B8C-83A1-F6EECF244321}">
                <p14:modId xmlns:p14="http://schemas.microsoft.com/office/powerpoint/2010/main" val="116899497"/>
              </p:ext>
            </p:extLst>
          </p:nvPr>
        </p:nvGraphicFramePr>
        <p:xfrm>
          <a:off x="848387" y="1701801"/>
          <a:ext cx="7416824" cy="2132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69" name="Freeform 6"/>
          <p:cNvSpPr>
            <a:spLocks noEditPoints="1"/>
          </p:cNvSpPr>
          <p:nvPr/>
        </p:nvSpPr>
        <p:spPr bwMode="auto">
          <a:xfrm>
            <a:off x="1034894" y="2633059"/>
            <a:ext cx="260507" cy="277990"/>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0" name="Freeform 31"/>
          <p:cNvSpPr>
            <a:spLocks noEditPoints="1"/>
          </p:cNvSpPr>
          <p:nvPr/>
        </p:nvSpPr>
        <p:spPr bwMode="auto">
          <a:xfrm>
            <a:off x="2964346" y="2575157"/>
            <a:ext cx="256401" cy="35025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1" name="Freeform 49"/>
          <p:cNvSpPr>
            <a:spLocks noEditPoints="1"/>
          </p:cNvSpPr>
          <p:nvPr/>
        </p:nvSpPr>
        <p:spPr bwMode="auto">
          <a:xfrm>
            <a:off x="4837292" y="2612481"/>
            <a:ext cx="317012" cy="270471"/>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2" name="Freeform 36"/>
          <p:cNvSpPr>
            <a:spLocks noEditPoints="1"/>
          </p:cNvSpPr>
          <p:nvPr/>
        </p:nvSpPr>
        <p:spPr bwMode="auto">
          <a:xfrm>
            <a:off x="6777440" y="2671692"/>
            <a:ext cx="295513" cy="200727"/>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grpSp>
        <p:nvGrpSpPr>
          <p:cNvPr id="2" name="Group 1"/>
          <p:cNvGrpSpPr/>
          <p:nvPr/>
        </p:nvGrpSpPr>
        <p:grpSpPr>
          <a:xfrm>
            <a:off x="763560" y="3189405"/>
            <a:ext cx="1686926" cy="1062360"/>
            <a:chOff x="763560" y="2392054"/>
            <a:chExt cx="1686926" cy="796770"/>
          </a:xfrm>
        </p:grpSpPr>
        <p:cxnSp>
          <p:nvCxnSpPr>
            <p:cNvPr id="17" name="Straight Connector 16"/>
            <p:cNvCxnSpPr/>
            <p:nvPr/>
          </p:nvCxnSpPr>
          <p:spPr>
            <a:xfrm>
              <a:off x="1600200" y="2392054"/>
              <a:ext cx="0" cy="455225"/>
            </a:xfrm>
            <a:prstGeom prst="line">
              <a:avLst/>
            </a:prstGeom>
            <a:ln>
              <a:solidFill>
                <a:schemeClr val="accent1"/>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1" name="Content Placeholder 2"/>
            <p:cNvSpPr txBox="1">
              <a:spLocks/>
            </p:cNvSpPr>
            <p:nvPr/>
          </p:nvSpPr>
          <p:spPr>
            <a:xfrm>
              <a:off x="763560"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Why should you take this class?</a:t>
              </a:r>
            </a:p>
          </p:txBody>
        </p:sp>
      </p:grpSp>
      <p:grpSp>
        <p:nvGrpSpPr>
          <p:cNvPr id="3" name="Group 2"/>
          <p:cNvGrpSpPr/>
          <p:nvPr/>
        </p:nvGrpSpPr>
        <p:grpSpPr>
          <a:xfrm>
            <a:off x="2774032" y="3189405"/>
            <a:ext cx="1686926" cy="1062360"/>
            <a:chOff x="2774032" y="2392054"/>
            <a:chExt cx="1686926" cy="796770"/>
          </a:xfrm>
        </p:grpSpPr>
        <p:cxnSp>
          <p:nvCxnSpPr>
            <p:cNvPr id="23" name="Straight Connector 22"/>
            <p:cNvCxnSpPr/>
            <p:nvPr/>
          </p:nvCxnSpPr>
          <p:spPr>
            <a:xfrm>
              <a:off x="3610672" y="2392054"/>
              <a:ext cx="0" cy="455225"/>
            </a:xfrm>
            <a:prstGeom prst="line">
              <a:avLst/>
            </a:prstGeom>
            <a:ln>
              <a:solidFill>
                <a:schemeClr val="accent2"/>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nvSpPr>
          <p:spPr>
            <a:xfrm>
              <a:off x="2774032"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What is this class about?</a:t>
              </a:r>
            </a:p>
          </p:txBody>
        </p:sp>
      </p:grpSp>
      <p:grpSp>
        <p:nvGrpSpPr>
          <p:cNvPr id="4" name="Group 3"/>
          <p:cNvGrpSpPr/>
          <p:nvPr/>
        </p:nvGrpSpPr>
        <p:grpSpPr>
          <a:xfrm>
            <a:off x="4695373" y="3189405"/>
            <a:ext cx="1686926" cy="1062360"/>
            <a:chOff x="4695373" y="2392054"/>
            <a:chExt cx="1686926" cy="796770"/>
          </a:xfrm>
        </p:grpSpPr>
        <p:cxnSp>
          <p:nvCxnSpPr>
            <p:cNvPr id="25" name="Straight Connector 24"/>
            <p:cNvCxnSpPr/>
            <p:nvPr/>
          </p:nvCxnSpPr>
          <p:spPr>
            <a:xfrm>
              <a:off x="5532013" y="2392054"/>
              <a:ext cx="0" cy="455225"/>
            </a:xfrm>
            <a:prstGeom prst="line">
              <a:avLst/>
            </a:prstGeom>
            <a:ln>
              <a:solidFill>
                <a:schemeClr val="accent3"/>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4695373"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Who are we?</a:t>
              </a:r>
            </a:p>
          </p:txBody>
        </p:sp>
      </p:grpSp>
      <p:grpSp>
        <p:nvGrpSpPr>
          <p:cNvPr id="5" name="Group 4"/>
          <p:cNvGrpSpPr/>
          <p:nvPr/>
        </p:nvGrpSpPr>
        <p:grpSpPr>
          <a:xfrm>
            <a:off x="6630960" y="3189405"/>
            <a:ext cx="1686926" cy="1062360"/>
            <a:chOff x="6630960" y="2392054"/>
            <a:chExt cx="1686926" cy="796770"/>
          </a:xfrm>
        </p:grpSpPr>
        <p:cxnSp>
          <p:nvCxnSpPr>
            <p:cNvPr id="27" name="Straight Connector 26"/>
            <p:cNvCxnSpPr/>
            <p:nvPr/>
          </p:nvCxnSpPr>
          <p:spPr>
            <a:xfrm>
              <a:off x="7467600" y="2392054"/>
              <a:ext cx="0" cy="455225"/>
            </a:xfrm>
            <a:prstGeom prst="line">
              <a:avLst/>
            </a:prstGeom>
            <a:ln>
              <a:solidFill>
                <a:schemeClr val="accent4"/>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8" name="Content Placeholder 2"/>
            <p:cNvSpPr txBox="1">
              <a:spLocks/>
            </p:cNvSpPr>
            <p:nvPr/>
          </p:nvSpPr>
          <p:spPr>
            <a:xfrm>
              <a:off x="6630960"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How will this class work?</a:t>
              </a:r>
            </a:p>
          </p:txBody>
        </p:sp>
      </p:grpSp>
    </p:spTree>
    <p:extLst>
      <p:ext uri="{BB962C8B-B14F-4D97-AF65-F5344CB8AC3E}">
        <p14:creationId xmlns:p14="http://schemas.microsoft.com/office/powerpoint/2010/main" val="134362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barn(inVertical)">
                                      <p:cBhvr>
                                        <p:cTn id="7" dur="1000"/>
                                        <p:tgtEl>
                                          <p:spTgt spid="17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2">
                                            <p:txEl>
                                              <p:pRg st="0" end="0"/>
                                            </p:txEl>
                                          </p:spTgt>
                                        </p:tgtEl>
                                        <p:attrNameLst>
                                          <p:attrName>style.visibility</p:attrName>
                                        </p:attrNameLst>
                                      </p:cBhvr>
                                      <p:to>
                                        <p:strVal val="visible"/>
                                      </p:to>
                                    </p:set>
                                    <p:animEffect transition="in" filter="fade">
                                      <p:cBhvr>
                                        <p:cTn id="14" dur="500"/>
                                        <p:tgtEl>
                                          <p:spTgt spid="172">
                                            <p:txEl>
                                              <p:pRg st="0" end="0"/>
                                            </p:txEl>
                                          </p:spTgt>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749">
                                            <p:graphicEl>
                                              <a:dgm id="{E1ABCEFB-BB45-4D76-AA86-DC2165466715}"/>
                                            </p:graphicEl>
                                          </p:spTgt>
                                        </p:tgtEl>
                                        <p:attrNameLst>
                                          <p:attrName>style.visibility</p:attrName>
                                        </p:attrNameLst>
                                      </p:cBhvr>
                                      <p:to>
                                        <p:strVal val="visible"/>
                                      </p:to>
                                    </p:set>
                                    <p:animEffect transition="in" filter="wipe(left)">
                                      <p:cBhvr>
                                        <p:cTn id="18" dur="500"/>
                                        <p:tgtEl>
                                          <p:spTgt spid="749">
                                            <p:graphicEl>
                                              <a:dgm id="{E1ABCEFB-BB45-4D76-AA86-DC2165466715}"/>
                                            </p:graphicEl>
                                          </p:spTgt>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749">
                                            <p:graphicEl>
                                              <a:dgm id="{251F859B-0A77-4419-985E-46D0C3316017}"/>
                                            </p:graphicEl>
                                          </p:spTgt>
                                        </p:tgtEl>
                                        <p:attrNameLst>
                                          <p:attrName>style.visibility</p:attrName>
                                        </p:attrNameLst>
                                      </p:cBhvr>
                                      <p:to>
                                        <p:strVal val="visible"/>
                                      </p:to>
                                    </p:set>
                                    <p:animEffect transition="in" filter="wipe(left)">
                                      <p:cBhvr>
                                        <p:cTn id="22" dur="500"/>
                                        <p:tgtEl>
                                          <p:spTgt spid="749">
                                            <p:graphicEl>
                                              <a:dgm id="{251F859B-0A77-4419-985E-46D0C3316017}"/>
                                            </p:graphic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769"/>
                                        </p:tgtEl>
                                        <p:attrNameLst>
                                          <p:attrName>style.visibility</p:attrName>
                                        </p:attrNameLst>
                                      </p:cBhvr>
                                      <p:to>
                                        <p:strVal val="visible"/>
                                      </p:to>
                                    </p:set>
                                    <p:animEffect transition="in" filter="fade">
                                      <p:cBhvr>
                                        <p:cTn id="26" dur="500"/>
                                        <p:tgtEl>
                                          <p:spTgt spid="769"/>
                                        </p:tgtEl>
                                      </p:cBhvr>
                                    </p:animEffect>
                                  </p:childTnLst>
                                </p:cTn>
                              </p:par>
                            </p:childTnLst>
                          </p:cTn>
                        </p:par>
                        <p:par>
                          <p:cTn id="27" fill="hold">
                            <p:stCondLst>
                              <p:cond delay="3000"/>
                            </p:stCondLst>
                            <p:childTnLst>
                              <p:par>
                                <p:cTn id="28" presetID="22" presetClass="entr" presetSubtype="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49">
                                            <p:graphicEl>
                                              <a:dgm id="{529F0E07-91EA-498C-B1AF-3A6CC4F775A4}"/>
                                            </p:graphicEl>
                                          </p:spTgt>
                                        </p:tgtEl>
                                        <p:attrNameLst>
                                          <p:attrName>style.visibility</p:attrName>
                                        </p:attrNameLst>
                                      </p:cBhvr>
                                      <p:to>
                                        <p:strVal val="visible"/>
                                      </p:to>
                                    </p:set>
                                    <p:animEffect transition="in" filter="wipe(left)">
                                      <p:cBhvr>
                                        <p:cTn id="34" dur="500"/>
                                        <p:tgtEl>
                                          <p:spTgt spid="749">
                                            <p:graphicEl>
                                              <a:dgm id="{529F0E07-91EA-498C-B1AF-3A6CC4F775A4}"/>
                                            </p:graphicEl>
                                          </p:spTgt>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770"/>
                                        </p:tgtEl>
                                        <p:attrNameLst>
                                          <p:attrName>style.visibility</p:attrName>
                                        </p:attrNameLst>
                                      </p:cBhvr>
                                      <p:to>
                                        <p:strVal val="visible"/>
                                      </p:to>
                                    </p:set>
                                    <p:animEffect transition="in" filter="fade">
                                      <p:cBhvr>
                                        <p:cTn id="38" dur="500"/>
                                        <p:tgtEl>
                                          <p:spTgt spid="770"/>
                                        </p:tgtEl>
                                      </p:cBhvr>
                                    </p:animEffect>
                                  </p:childTnLst>
                                </p:cTn>
                              </p:par>
                            </p:childTnLst>
                          </p:cTn>
                        </p:par>
                        <p:par>
                          <p:cTn id="39" fill="hold">
                            <p:stCondLst>
                              <p:cond delay="4500"/>
                            </p:stCondLst>
                            <p:childTnLst>
                              <p:par>
                                <p:cTn id="40" presetID="22" presetClass="entr" presetSubtype="1"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749">
                                            <p:graphicEl>
                                              <a:dgm id="{B32019F7-15C5-4CE0-AF54-B15B8A218E05}"/>
                                            </p:graphicEl>
                                          </p:spTgt>
                                        </p:tgtEl>
                                        <p:attrNameLst>
                                          <p:attrName>style.visibility</p:attrName>
                                        </p:attrNameLst>
                                      </p:cBhvr>
                                      <p:to>
                                        <p:strVal val="visible"/>
                                      </p:to>
                                    </p:set>
                                    <p:animEffect transition="in" filter="wipe(left)">
                                      <p:cBhvr>
                                        <p:cTn id="46" dur="500"/>
                                        <p:tgtEl>
                                          <p:spTgt spid="749">
                                            <p:graphicEl>
                                              <a:dgm id="{B32019F7-15C5-4CE0-AF54-B15B8A218E05}"/>
                                            </p:graphicEl>
                                          </p:spTgt>
                                        </p:tgtEl>
                                      </p:cBhvr>
                                    </p:animEffect>
                                  </p:childTnLst>
                                </p:cTn>
                              </p:par>
                            </p:childTnLst>
                          </p:cTn>
                        </p:par>
                        <p:par>
                          <p:cTn id="47" fill="hold">
                            <p:stCondLst>
                              <p:cond delay="5500"/>
                            </p:stCondLst>
                            <p:childTnLst>
                              <p:par>
                                <p:cTn id="48" presetID="10" presetClass="entr" presetSubtype="0" fill="hold" grpId="0" nodeType="afterEffect">
                                  <p:stCondLst>
                                    <p:cond delay="0"/>
                                  </p:stCondLst>
                                  <p:childTnLst>
                                    <p:set>
                                      <p:cBhvr>
                                        <p:cTn id="49" dur="1" fill="hold">
                                          <p:stCondLst>
                                            <p:cond delay="0"/>
                                          </p:stCondLst>
                                        </p:cTn>
                                        <p:tgtEl>
                                          <p:spTgt spid="771"/>
                                        </p:tgtEl>
                                        <p:attrNameLst>
                                          <p:attrName>style.visibility</p:attrName>
                                        </p:attrNameLst>
                                      </p:cBhvr>
                                      <p:to>
                                        <p:strVal val="visible"/>
                                      </p:to>
                                    </p:set>
                                    <p:animEffect transition="in" filter="fade">
                                      <p:cBhvr>
                                        <p:cTn id="50" dur="500"/>
                                        <p:tgtEl>
                                          <p:spTgt spid="771"/>
                                        </p:tgtEl>
                                      </p:cBhvr>
                                    </p:animEffect>
                                  </p:childTnLst>
                                </p:cTn>
                              </p:par>
                            </p:childTnLst>
                          </p:cTn>
                        </p:par>
                        <p:par>
                          <p:cTn id="51" fill="hold">
                            <p:stCondLst>
                              <p:cond delay="6000"/>
                            </p:stCondLst>
                            <p:childTnLst>
                              <p:par>
                                <p:cTn id="52" presetID="22" presetClass="entr" presetSubtype="1"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par>
                          <p:cTn id="55" fill="hold">
                            <p:stCondLst>
                              <p:cond delay="6500"/>
                            </p:stCondLst>
                            <p:childTnLst>
                              <p:par>
                                <p:cTn id="56" presetID="22" presetClass="entr" presetSubtype="8" fill="hold" grpId="0" nodeType="afterEffect">
                                  <p:stCondLst>
                                    <p:cond delay="0"/>
                                  </p:stCondLst>
                                  <p:childTnLst>
                                    <p:set>
                                      <p:cBhvr>
                                        <p:cTn id="57" dur="1" fill="hold">
                                          <p:stCondLst>
                                            <p:cond delay="0"/>
                                          </p:stCondLst>
                                        </p:cTn>
                                        <p:tgtEl>
                                          <p:spTgt spid="749">
                                            <p:graphicEl>
                                              <a:dgm id="{298D2984-B994-41BF-94A1-E1CA4A71D3F7}"/>
                                            </p:graphicEl>
                                          </p:spTgt>
                                        </p:tgtEl>
                                        <p:attrNameLst>
                                          <p:attrName>style.visibility</p:attrName>
                                        </p:attrNameLst>
                                      </p:cBhvr>
                                      <p:to>
                                        <p:strVal val="visible"/>
                                      </p:to>
                                    </p:set>
                                    <p:animEffect transition="in" filter="wipe(left)">
                                      <p:cBhvr>
                                        <p:cTn id="58" dur="500"/>
                                        <p:tgtEl>
                                          <p:spTgt spid="749">
                                            <p:graphicEl>
                                              <a:dgm id="{298D2984-B994-41BF-94A1-E1CA4A71D3F7}"/>
                                            </p:graphicEl>
                                          </p:spTgt>
                                        </p:tgtEl>
                                      </p:cBhvr>
                                    </p:animEffect>
                                  </p:childTnLst>
                                </p:cTn>
                              </p:par>
                            </p:childTnLst>
                          </p:cTn>
                        </p:par>
                        <p:par>
                          <p:cTn id="59" fill="hold">
                            <p:stCondLst>
                              <p:cond delay="7000"/>
                            </p:stCondLst>
                            <p:childTnLst>
                              <p:par>
                                <p:cTn id="60" presetID="10" presetClass="entr" presetSubtype="0" fill="hold" grpId="0" nodeType="afterEffect">
                                  <p:stCondLst>
                                    <p:cond delay="0"/>
                                  </p:stCondLst>
                                  <p:childTnLst>
                                    <p:set>
                                      <p:cBhvr>
                                        <p:cTn id="61" dur="1" fill="hold">
                                          <p:stCondLst>
                                            <p:cond delay="0"/>
                                          </p:stCondLst>
                                        </p:cTn>
                                        <p:tgtEl>
                                          <p:spTgt spid="772"/>
                                        </p:tgtEl>
                                        <p:attrNameLst>
                                          <p:attrName>style.visibility</p:attrName>
                                        </p:attrNameLst>
                                      </p:cBhvr>
                                      <p:to>
                                        <p:strVal val="visible"/>
                                      </p:to>
                                    </p:set>
                                    <p:animEffect transition="in" filter="fade">
                                      <p:cBhvr>
                                        <p:cTn id="62" dur="500"/>
                                        <p:tgtEl>
                                          <p:spTgt spid="772"/>
                                        </p:tgtEl>
                                      </p:cBhvr>
                                    </p:animEffect>
                                  </p:childTnLst>
                                </p:cTn>
                              </p:par>
                            </p:childTnLst>
                          </p:cTn>
                        </p:par>
                        <p:par>
                          <p:cTn id="63" fill="hold">
                            <p:stCondLst>
                              <p:cond delay="7500"/>
                            </p:stCondLst>
                            <p:childTnLst>
                              <p:par>
                                <p:cTn id="64" presetID="22" presetClass="entr" presetSubtype="1"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build="p"/>
      <p:bldP spid="173" grpId="0" animBg="1"/>
      <p:bldGraphic spid="749" grpId="0">
        <p:bldSub>
          <a:bldDgm bld="one"/>
        </p:bldSub>
      </p:bldGraphic>
      <p:bldP spid="769" grpId="0" animBg="1"/>
      <p:bldP spid="770" grpId="0" animBg="1"/>
      <p:bldP spid="771" grpId="0" animBg="1"/>
      <p:bldP spid="77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61</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rgbClr val="C00000"/>
                </a:solidFill>
              </a:rPr>
              <a:t>How?</a:t>
            </a:r>
            <a:r>
              <a:rPr lang="en-US" dirty="0" smtClean="0">
                <a:solidFill>
                  <a:schemeClr val="tx2"/>
                </a:solidFill>
              </a:rPr>
              <a:t> </a:t>
            </a:r>
            <a:r>
              <a:rPr lang="en-US" dirty="0" err="1" smtClean="0">
                <a:solidFill>
                  <a:schemeClr val="tx2"/>
                </a:solidFill>
              </a:rPr>
              <a:t>Administrivia</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hlinkClick r:id="rId2"/>
              </a:rPr>
              <a:t>http://www.cs186berkeley.net</a:t>
            </a:r>
            <a:endParaRPr lang="en-US" sz="2000" dirty="0" smtClean="0">
              <a:solidFill>
                <a:schemeClr val="tx2"/>
              </a:solidFill>
            </a:endParaRPr>
          </a:p>
          <a:p>
            <a:pPr>
              <a:lnSpc>
                <a:spcPct val="150000"/>
              </a:lnSpc>
            </a:pPr>
            <a:r>
              <a:rPr lang="en-US" sz="2000" dirty="0" smtClean="0">
                <a:solidFill>
                  <a:schemeClr val="tx2"/>
                </a:solidFill>
              </a:rPr>
              <a:t>Web calendar for sections, </a:t>
            </a:r>
            <a:r>
              <a:rPr lang="en-US" sz="2000" dirty="0" smtClean="0">
                <a:solidFill>
                  <a:schemeClr val="tx2"/>
                </a:solidFill>
              </a:rPr>
              <a:t>Office hours</a:t>
            </a:r>
            <a:endParaRPr lang="en-US" sz="2000" dirty="0" smtClean="0">
              <a:solidFill>
                <a:schemeClr val="tx2"/>
              </a:solidFill>
            </a:endParaRPr>
          </a:p>
          <a:p>
            <a:pPr>
              <a:lnSpc>
                <a:spcPct val="150000"/>
              </a:lnSpc>
            </a:pPr>
            <a:r>
              <a:rPr lang="en-US" sz="2000" dirty="0" smtClean="0">
                <a:solidFill>
                  <a:schemeClr val="tx2"/>
                </a:solidFill>
              </a:rPr>
              <a:t>Slides and videos available after </a:t>
            </a:r>
            <a:r>
              <a:rPr lang="en-US" sz="2000" dirty="0" smtClean="0">
                <a:solidFill>
                  <a:schemeClr val="tx2"/>
                </a:solidFill>
              </a:rPr>
              <a:t>lecture</a:t>
            </a:r>
          </a:p>
        </p:txBody>
      </p:sp>
    </p:spTree>
    <p:extLst>
      <p:ext uri="{BB962C8B-B14F-4D97-AF65-F5344CB8AC3E}">
        <p14:creationId xmlns:p14="http://schemas.microsoft.com/office/powerpoint/2010/main" val="38154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animEffect transition="in" filter="fade">
                                      <p:cBhvr>
                                        <p:cTn id="21" dur="500"/>
                                        <p:tgtEl>
                                          <p:spTgt spid="64">
                                            <p:txEl>
                                              <p:pRg st="1" end="1"/>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64">
                                            <p:txEl>
                                              <p:pRg st="2" end="2"/>
                                            </p:txEl>
                                          </p:spTgt>
                                        </p:tgtEl>
                                        <p:attrNameLst>
                                          <p:attrName>style.visibility</p:attrName>
                                        </p:attrNameLst>
                                      </p:cBhvr>
                                      <p:to>
                                        <p:strVal val="visible"/>
                                      </p:to>
                                    </p:set>
                                    <p:animEffect transition="in" filter="fade">
                                      <p:cBhvr>
                                        <p:cTn id="25"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62</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rgbClr val="C00000"/>
                </a:solidFill>
              </a:rPr>
              <a:t>How?</a:t>
            </a:r>
            <a:r>
              <a:rPr lang="en-US" dirty="0" smtClean="0">
                <a:solidFill>
                  <a:schemeClr val="tx2"/>
                </a:solidFill>
              </a:rPr>
              <a:t> </a:t>
            </a:r>
            <a:r>
              <a:rPr lang="en-US" dirty="0" err="1" smtClean="0">
                <a:solidFill>
                  <a:schemeClr val="tx2"/>
                </a:solidFill>
              </a:rPr>
              <a:t>Administrivia</a:t>
            </a:r>
            <a:r>
              <a:rPr lang="en-US" dirty="0" smtClean="0">
                <a:solidFill>
                  <a:schemeClr val="tx2"/>
                </a:solidFill>
              </a:rPr>
              <a:t>, </a:t>
            </a:r>
            <a:r>
              <a:rPr lang="en-US" dirty="0" err="1" smtClean="0">
                <a:solidFill>
                  <a:schemeClr val="tx2"/>
                </a:solidFill>
              </a:rPr>
              <a:t>contd</a:t>
            </a:r>
            <a:r>
              <a:rPr lang="is-IS" dirty="0" smtClean="0">
                <a:solidFill>
                  <a:schemeClr val="tx2"/>
                </a:solidFill>
              </a:rPr>
              <a:t>…</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a:solidFill>
                  <a:schemeClr val="tx2"/>
                </a:solidFill>
              </a:rPr>
              <a:t>Textbook</a:t>
            </a:r>
          </a:p>
          <a:p>
            <a:pPr lvl="1">
              <a:lnSpc>
                <a:spcPct val="150000"/>
              </a:lnSpc>
            </a:pPr>
            <a:r>
              <a:rPr lang="en-US" sz="1800" dirty="0">
                <a:solidFill>
                  <a:schemeClr val="tx2"/>
                </a:solidFill>
              </a:rPr>
              <a:t>Database Management Systems, </a:t>
            </a:r>
            <a:r>
              <a:rPr lang="en-US" sz="1800" dirty="0" smtClean="0">
                <a:solidFill>
                  <a:schemeClr val="tx2"/>
                </a:solidFill>
              </a:rPr>
              <a:t>3</a:t>
            </a:r>
            <a:r>
              <a:rPr lang="en-US" sz="1800" baseline="30000" dirty="0" smtClean="0">
                <a:solidFill>
                  <a:schemeClr val="tx2"/>
                </a:solidFill>
              </a:rPr>
              <a:t>rd</a:t>
            </a:r>
            <a:r>
              <a:rPr lang="en-US" sz="1800" dirty="0" smtClean="0">
                <a:solidFill>
                  <a:schemeClr val="tx2"/>
                </a:solidFill>
              </a:rPr>
              <a:t> Edition</a:t>
            </a:r>
            <a:endParaRPr lang="en-US" sz="1800" dirty="0">
              <a:solidFill>
                <a:schemeClr val="tx2"/>
              </a:solidFill>
            </a:endParaRPr>
          </a:p>
          <a:p>
            <a:pPr lvl="2">
              <a:lnSpc>
                <a:spcPct val="150000"/>
              </a:lnSpc>
            </a:pPr>
            <a:r>
              <a:rPr lang="en-US" sz="1600" dirty="0" err="1">
                <a:solidFill>
                  <a:schemeClr val="tx2"/>
                </a:solidFill>
              </a:rPr>
              <a:t>Ramakrishnan</a:t>
            </a:r>
            <a:r>
              <a:rPr lang="en-US" sz="1600" dirty="0">
                <a:solidFill>
                  <a:schemeClr val="tx2"/>
                </a:solidFill>
              </a:rPr>
              <a:t> and </a:t>
            </a:r>
            <a:r>
              <a:rPr lang="en-US" sz="1600" dirty="0" err="1">
                <a:solidFill>
                  <a:schemeClr val="tx2"/>
                </a:solidFill>
              </a:rPr>
              <a:t>Gehrke</a:t>
            </a:r>
            <a:endParaRPr lang="en-US" sz="1600" dirty="0">
              <a:solidFill>
                <a:schemeClr val="tx2"/>
              </a:solidFill>
            </a:endParaRPr>
          </a:p>
          <a:p>
            <a:pPr lvl="1">
              <a:lnSpc>
                <a:spcPct val="150000"/>
              </a:lnSpc>
            </a:pPr>
            <a:r>
              <a:rPr lang="en-US" sz="1800" dirty="0">
                <a:solidFill>
                  <a:schemeClr val="tx2"/>
                </a:solidFill>
              </a:rPr>
              <a:t>Suggested</a:t>
            </a:r>
          </a:p>
          <a:p>
            <a:pPr lvl="2">
              <a:lnSpc>
                <a:spcPct val="150000"/>
              </a:lnSpc>
            </a:pPr>
            <a:r>
              <a:rPr lang="en-US" sz="1600" dirty="0">
                <a:solidFill>
                  <a:schemeClr val="tx2"/>
                </a:solidFill>
              </a:rPr>
              <a:t>I wouldn’t buy any more textbooks</a:t>
            </a:r>
          </a:p>
          <a:p>
            <a:pPr lvl="2">
              <a:lnSpc>
                <a:spcPct val="150000"/>
              </a:lnSpc>
            </a:pPr>
            <a:r>
              <a:rPr lang="en-US" sz="1600" dirty="0">
                <a:solidFill>
                  <a:schemeClr val="tx2"/>
                </a:solidFill>
              </a:rPr>
              <a:t>Website/HWs will have links to programming resources</a:t>
            </a:r>
          </a:p>
          <a:p>
            <a:pPr>
              <a:lnSpc>
                <a:spcPct val="150000"/>
              </a:lnSpc>
            </a:pPr>
            <a:r>
              <a:rPr lang="en-US" sz="2000" dirty="0">
                <a:solidFill>
                  <a:schemeClr val="tx2"/>
                </a:solidFill>
              </a:rPr>
              <a:t>Grading, hand-in policies, etc.: on Web Page</a:t>
            </a:r>
          </a:p>
          <a:p>
            <a:pPr>
              <a:lnSpc>
                <a:spcPct val="150000"/>
              </a:lnSpc>
            </a:pPr>
            <a:r>
              <a:rPr lang="en-US" sz="2000" dirty="0">
                <a:solidFill>
                  <a:schemeClr val="tx2"/>
                </a:solidFill>
              </a:rPr>
              <a:t>Cheating policy: zero tolerance</a:t>
            </a:r>
          </a:p>
          <a:p>
            <a:pPr lvl="1">
              <a:lnSpc>
                <a:spcPct val="150000"/>
              </a:lnSpc>
            </a:pPr>
            <a:r>
              <a:rPr lang="en-US" sz="1800" dirty="0">
                <a:solidFill>
                  <a:schemeClr val="tx2"/>
                </a:solidFill>
              </a:rPr>
              <a:t>We have the technology…</a:t>
            </a:r>
          </a:p>
        </p:txBody>
      </p:sp>
    </p:spTree>
    <p:extLst>
      <p:ext uri="{BB962C8B-B14F-4D97-AF65-F5344CB8AC3E}">
        <p14:creationId xmlns:p14="http://schemas.microsoft.com/office/powerpoint/2010/main" val="122733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xEl>
                                              <p:pRg st="3" end="3"/>
                                            </p:txEl>
                                          </p:spTgt>
                                        </p:tgtEl>
                                        <p:attrNameLst>
                                          <p:attrName>style.visibility</p:attrName>
                                        </p:attrNameLst>
                                      </p:cBhvr>
                                      <p:to>
                                        <p:strVal val="visible"/>
                                      </p:to>
                                    </p:set>
                                    <p:animEffect transition="in" filter="fade">
                                      <p:cBhvr>
                                        <p:cTn id="26" dur="500"/>
                                        <p:tgtEl>
                                          <p:spTgt spid="64">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xEl>
                                              <p:pRg st="4" end="4"/>
                                            </p:txEl>
                                          </p:spTgt>
                                        </p:tgtEl>
                                        <p:attrNameLst>
                                          <p:attrName>style.visibility</p:attrName>
                                        </p:attrNameLst>
                                      </p:cBhvr>
                                      <p:to>
                                        <p:strVal val="visible"/>
                                      </p:to>
                                    </p:set>
                                    <p:animEffect transition="in" filter="fade">
                                      <p:cBhvr>
                                        <p:cTn id="29" dur="500"/>
                                        <p:tgtEl>
                                          <p:spTgt spid="64">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4">
                                            <p:txEl>
                                              <p:pRg st="5" end="5"/>
                                            </p:txEl>
                                          </p:spTgt>
                                        </p:tgtEl>
                                        <p:attrNameLst>
                                          <p:attrName>style.visibility</p:attrName>
                                        </p:attrNameLst>
                                      </p:cBhvr>
                                      <p:to>
                                        <p:strVal val="visible"/>
                                      </p:to>
                                    </p:set>
                                    <p:animEffect transition="in" filter="fade">
                                      <p:cBhvr>
                                        <p:cTn id="32" dur="500"/>
                                        <p:tgtEl>
                                          <p:spTgt spid="64">
                                            <p:txEl>
                                              <p:pRg st="5" end="5"/>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64">
                                            <p:txEl>
                                              <p:pRg st="6" end="6"/>
                                            </p:txEl>
                                          </p:spTgt>
                                        </p:tgtEl>
                                        <p:attrNameLst>
                                          <p:attrName>style.visibility</p:attrName>
                                        </p:attrNameLst>
                                      </p:cBhvr>
                                      <p:to>
                                        <p:strVal val="visible"/>
                                      </p:to>
                                    </p:set>
                                    <p:animEffect transition="in" filter="fade">
                                      <p:cBhvr>
                                        <p:cTn id="36" dur="500"/>
                                        <p:tgtEl>
                                          <p:spTgt spid="64">
                                            <p:txEl>
                                              <p:pRg st="6" end="6"/>
                                            </p:txEl>
                                          </p:spTgt>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64">
                                            <p:txEl>
                                              <p:pRg st="7" end="7"/>
                                            </p:txEl>
                                          </p:spTgt>
                                        </p:tgtEl>
                                        <p:attrNameLst>
                                          <p:attrName>style.visibility</p:attrName>
                                        </p:attrNameLst>
                                      </p:cBhvr>
                                      <p:to>
                                        <p:strVal val="visible"/>
                                      </p:to>
                                    </p:set>
                                    <p:animEffect transition="in" filter="fade">
                                      <p:cBhvr>
                                        <p:cTn id="40" dur="500"/>
                                        <p:tgtEl>
                                          <p:spTgt spid="64">
                                            <p:txEl>
                                              <p:pRg st="7" end="7"/>
                                            </p:txEl>
                                          </p:spTgt>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64">
                                            <p:txEl>
                                              <p:pRg st="8" end="8"/>
                                            </p:txEl>
                                          </p:spTgt>
                                        </p:tgtEl>
                                        <p:attrNameLst>
                                          <p:attrName>style.visibility</p:attrName>
                                        </p:attrNameLst>
                                      </p:cBhvr>
                                      <p:to>
                                        <p:strVal val="visible"/>
                                      </p:to>
                                    </p:set>
                                    <p:animEffect transition="in" filter="fade">
                                      <p:cBhvr>
                                        <p:cTn id="44" dur="500"/>
                                        <p:tgtEl>
                                          <p:spTgt spid="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63</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rgbClr val="C00000"/>
                </a:solidFill>
              </a:rPr>
              <a:t>How?</a:t>
            </a:r>
            <a:r>
              <a:rPr lang="en-US" dirty="0" smtClean="0">
                <a:solidFill>
                  <a:schemeClr val="tx2"/>
                </a:solidFill>
              </a:rPr>
              <a:t> </a:t>
            </a:r>
            <a:r>
              <a:rPr lang="en-US" dirty="0" err="1" smtClean="0">
                <a:solidFill>
                  <a:schemeClr val="tx2"/>
                </a:solidFill>
              </a:rPr>
              <a:t>Administrivia</a:t>
            </a:r>
            <a:r>
              <a:rPr lang="en-US" dirty="0" smtClean="0">
                <a:solidFill>
                  <a:schemeClr val="tx2"/>
                </a:solidFill>
              </a:rPr>
              <a:t>, </a:t>
            </a:r>
            <a:r>
              <a:rPr lang="en-US" dirty="0" err="1" smtClean="0">
                <a:solidFill>
                  <a:schemeClr val="tx2"/>
                </a:solidFill>
              </a:rPr>
              <a:t>contd</a:t>
            </a:r>
            <a:r>
              <a:rPr lang="is-IS" dirty="0" smtClean="0">
                <a:solidFill>
                  <a:schemeClr val="tx2"/>
                </a:solidFill>
              </a:rPr>
              <a:t>…</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a:solidFill>
                  <a:schemeClr val="tx2"/>
                </a:solidFill>
              </a:rPr>
              <a:t>All class communication via Piazza</a:t>
            </a:r>
          </a:p>
          <a:p>
            <a:pPr lvl="1">
              <a:lnSpc>
                <a:spcPct val="150000"/>
              </a:lnSpc>
            </a:pPr>
            <a:r>
              <a:rPr lang="en-US" sz="1800" dirty="0">
                <a:solidFill>
                  <a:schemeClr val="tx2"/>
                </a:solidFill>
                <a:hlinkClick r:id="rId2"/>
              </a:rPr>
              <a:t>https://</a:t>
            </a:r>
            <a:r>
              <a:rPr lang="en-US" sz="1800" dirty="0" err="1">
                <a:solidFill>
                  <a:schemeClr val="tx2"/>
                </a:solidFill>
                <a:hlinkClick r:id="rId2"/>
              </a:rPr>
              <a:t>piazza.com</a:t>
            </a:r>
            <a:r>
              <a:rPr lang="en-US" sz="1800" dirty="0">
                <a:solidFill>
                  <a:schemeClr val="tx2"/>
                </a:solidFill>
                <a:hlinkClick r:id="rId2"/>
              </a:rPr>
              <a:t>/class/is0phopc27275j</a:t>
            </a:r>
            <a:r>
              <a:rPr lang="en-US" sz="1800" dirty="0">
                <a:solidFill>
                  <a:schemeClr val="tx2"/>
                </a:solidFill>
              </a:rPr>
              <a:t> announcements </a:t>
            </a:r>
            <a:r>
              <a:rPr lang="en-US" sz="1800" dirty="0">
                <a:solidFill>
                  <a:schemeClr val="tx2"/>
                </a:solidFill>
              </a:rPr>
              <a:t>and discussion</a:t>
            </a:r>
          </a:p>
          <a:p>
            <a:pPr lvl="1">
              <a:lnSpc>
                <a:spcPct val="150000"/>
              </a:lnSpc>
            </a:pPr>
            <a:r>
              <a:rPr lang="en-US" sz="1800" dirty="0">
                <a:solidFill>
                  <a:schemeClr val="tx2"/>
                </a:solidFill>
              </a:rPr>
              <a:t>read it regularly </a:t>
            </a:r>
          </a:p>
          <a:p>
            <a:pPr lvl="1">
              <a:lnSpc>
                <a:spcPct val="150000"/>
              </a:lnSpc>
            </a:pPr>
            <a:r>
              <a:rPr lang="en-US" sz="1800" dirty="0">
                <a:solidFill>
                  <a:schemeClr val="tx2"/>
                </a:solidFill>
              </a:rPr>
              <a:t>post all questions/comments there</a:t>
            </a:r>
          </a:p>
          <a:p>
            <a:pPr lvl="1">
              <a:lnSpc>
                <a:spcPct val="150000"/>
              </a:lnSpc>
            </a:pPr>
            <a:r>
              <a:rPr lang="en-US" sz="1800" dirty="0">
                <a:solidFill>
                  <a:schemeClr val="tx2"/>
                </a:solidFill>
              </a:rPr>
              <a:t>direct email is not a good idea</a:t>
            </a:r>
          </a:p>
        </p:txBody>
      </p:sp>
    </p:spTree>
    <p:extLst>
      <p:ext uri="{BB962C8B-B14F-4D97-AF65-F5344CB8AC3E}">
        <p14:creationId xmlns:p14="http://schemas.microsoft.com/office/powerpoint/2010/main" val="6083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xEl>
                                              <p:pRg st="3" end="3"/>
                                            </p:txEl>
                                          </p:spTgt>
                                        </p:tgtEl>
                                        <p:attrNameLst>
                                          <p:attrName>style.visibility</p:attrName>
                                        </p:attrNameLst>
                                      </p:cBhvr>
                                      <p:to>
                                        <p:strVal val="visible"/>
                                      </p:to>
                                    </p:set>
                                    <p:animEffect transition="in" filter="fade">
                                      <p:cBhvr>
                                        <p:cTn id="26" dur="500"/>
                                        <p:tgtEl>
                                          <p:spTgt spid="64">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xEl>
                                              <p:pRg st="4" end="4"/>
                                            </p:txEl>
                                          </p:spTgt>
                                        </p:tgtEl>
                                        <p:attrNameLst>
                                          <p:attrName>style.visibility</p:attrName>
                                        </p:attrNameLst>
                                      </p:cBhvr>
                                      <p:to>
                                        <p:strVal val="visible"/>
                                      </p:to>
                                    </p:set>
                                    <p:animEffect transition="in" filter="fade">
                                      <p:cBhvr>
                                        <p:cTn id="29" dur="500"/>
                                        <p:tgtEl>
                                          <p:spTgt spid="6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64</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rgbClr val="C00000"/>
                </a:solidFill>
              </a:rPr>
              <a:t>How?</a:t>
            </a:r>
            <a:r>
              <a:rPr lang="en-US" dirty="0" smtClean="0">
                <a:solidFill>
                  <a:schemeClr val="tx2"/>
                </a:solidFill>
              </a:rPr>
              <a:t> Homework</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8 homework assignments (0-7)</a:t>
            </a:r>
          </a:p>
          <a:p>
            <a:pPr>
              <a:lnSpc>
                <a:spcPct val="150000"/>
              </a:lnSpc>
            </a:pPr>
            <a:r>
              <a:rPr lang="en-US" sz="2000" dirty="0" smtClean="0">
                <a:solidFill>
                  <a:schemeClr val="tx2"/>
                </a:solidFill>
              </a:rPr>
              <a:t>Graded on completion</a:t>
            </a:r>
            <a:endParaRPr lang="en-US" sz="2000" dirty="0" smtClean="0">
              <a:solidFill>
                <a:schemeClr val="tx2"/>
              </a:solidFill>
            </a:endParaRPr>
          </a:p>
          <a:p>
            <a:pPr marL="342900" lvl="1" indent="-342900">
              <a:lnSpc>
                <a:spcPct val="150000"/>
              </a:lnSpc>
              <a:buFont typeface="Arial" pitchFamily="34" charset="0"/>
              <a:buChar char="•"/>
            </a:pPr>
            <a:r>
              <a:rPr lang="en-US" sz="1800" dirty="0">
                <a:solidFill>
                  <a:schemeClr val="tx2"/>
                </a:solidFill>
              </a:rPr>
              <a:t>HW0: </a:t>
            </a:r>
            <a:r>
              <a:rPr lang="en-US" sz="1800" dirty="0" smtClean="0">
                <a:solidFill>
                  <a:schemeClr val="tx2"/>
                </a:solidFill>
              </a:rPr>
              <a:t>Assigned today, due </a:t>
            </a:r>
            <a:r>
              <a:rPr lang="en-US" sz="1800" dirty="0">
                <a:solidFill>
                  <a:schemeClr val="tx2"/>
                </a:solidFill>
              </a:rPr>
              <a:t>this </a:t>
            </a:r>
            <a:r>
              <a:rPr lang="en-US" sz="1800" dirty="0" smtClean="0">
                <a:solidFill>
                  <a:schemeClr val="tx2"/>
                </a:solidFill>
              </a:rPr>
              <a:t>Monday 8/29</a:t>
            </a:r>
            <a:endParaRPr lang="en-US" sz="1800" dirty="0">
              <a:solidFill>
                <a:schemeClr val="tx2"/>
              </a:solidFill>
            </a:endParaRPr>
          </a:p>
          <a:p>
            <a:pPr>
              <a:lnSpc>
                <a:spcPct val="150000"/>
              </a:lnSpc>
            </a:pPr>
            <a:r>
              <a:rPr lang="en-US" sz="2000" dirty="0" smtClean="0">
                <a:solidFill>
                  <a:schemeClr val="tx2"/>
                </a:solidFill>
              </a:rPr>
              <a:t>HW1: assigned </a:t>
            </a:r>
            <a:r>
              <a:rPr lang="en-US" sz="2000" dirty="0" smtClean="0">
                <a:solidFill>
                  <a:schemeClr val="tx2"/>
                </a:solidFill>
              </a:rPr>
              <a:t>on Monday 8/29, Due </a:t>
            </a:r>
            <a:r>
              <a:rPr lang="en-US" sz="2000" dirty="0" smtClean="0">
                <a:solidFill>
                  <a:schemeClr val="tx2"/>
                </a:solidFill>
              </a:rPr>
              <a:t>9/7</a:t>
            </a:r>
            <a:endParaRPr lang="en-US" sz="2000" dirty="0">
              <a:solidFill>
                <a:schemeClr val="tx2"/>
              </a:solidFill>
            </a:endParaRPr>
          </a:p>
          <a:p>
            <a:pPr lvl="1">
              <a:lnSpc>
                <a:spcPct val="150000"/>
              </a:lnSpc>
            </a:pPr>
            <a:r>
              <a:rPr lang="en-US" sz="1800" dirty="0">
                <a:solidFill>
                  <a:schemeClr val="tx2"/>
                </a:solidFill>
              </a:rPr>
              <a:t>Details coming on Piazza</a:t>
            </a:r>
          </a:p>
          <a:p>
            <a:pPr>
              <a:lnSpc>
                <a:spcPct val="150000"/>
              </a:lnSpc>
            </a:pPr>
            <a:r>
              <a:rPr lang="en-US" sz="2000" dirty="0">
                <a:solidFill>
                  <a:schemeClr val="tx2"/>
                </a:solidFill>
              </a:rPr>
              <a:t>CS186 </a:t>
            </a:r>
            <a:r>
              <a:rPr lang="en-US" sz="2000" dirty="0" err="1">
                <a:solidFill>
                  <a:schemeClr val="tx2"/>
                </a:solidFill>
              </a:rPr>
              <a:t>github</a:t>
            </a:r>
            <a:r>
              <a:rPr lang="en-US" sz="2000" dirty="0">
                <a:solidFill>
                  <a:schemeClr val="tx2"/>
                </a:solidFill>
              </a:rPr>
              <a:t> repo on class </a:t>
            </a:r>
            <a:r>
              <a:rPr lang="en-US" sz="2000" dirty="0" smtClean="0">
                <a:solidFill>
                  <a:schemeClr val="tx2"/>
                </a:solidFill>
              </a:rPr>
              <a:t>website</a:t>
            </a:r>
            <a:endParaRPr lang="en-US" sz="2000" dirty="0">
              <a:solidFill>
                <a:schemeClr val="tx2"/>
              </a:solidFill>
            </a:endParaRPr>
          </a:p>
        </p:txBody>
      </p:sp>
    </p:spTree>
    <p:extLst>
      <p:ext uri="{BB962C8B-B14F-4D97-AF65-F5344CB8AC3E}">
        <p14:creationId xmlns:p14="http://schemas.microsoft.com/office/powerpoint/2010/main" val="121324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animEffect transition="in" filter="fade">
                                      <p:cBhvr>
                                        <p:cTn id="21" dur="500"/>
                                        <p:tgtEl>
                                          <p:spTgt spid="64">
                                            <p:txEl>
                                              <p:pRg st="1" end="1"/>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64">
                                            <p:txEl>
                                              <p:pRg st="2" end="2"/>
                                            </p:txEl>
                                          </p:spTgt>
                                        </p:tgtEl>
                                        <p:attrNameLst>
                                          <p:attrName>style.visibility</p:attrName>
                                        </p:attrNameLst>
                                      </p:cBhvr>
                                      <p:to>
                                        <p:strVal val="visible"/>
                                      </p:to>
                                    </p:set>
                                    <p:animEffect transition="in" filter="fade">
                                      <p:cBhvr>
                                        <p:cTn id="25" dur="500"/>
                                        <p:tgtEl>
                                          <p:spTgt spid="64">
                                            <p:txEl>
                                              <p:pRg st="2" end="2"/>
                                            </p:tx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64">
                                            <p:txEl>
                                              <p:pRg st="3" end="3"/>
                                            </p:txEl>
                                          </p:spTgt>
                                        </p:tgtEl>
                                        <p:attrNameLst>
                                          <p:attrName>style.visibility</p:attrName>
                                        </p:attrNameLst>
                                      </p:cBhvr>
                                      <p:to>
                                        <p:strVal val="visible"/>
                                      </p:to>
                                    </p:set>
                                    <p:animEffect transition="in" filter="fade">
                                      <p:cBhvr>
                                        <p:cTn id="29" dur="500"/>
                                        <p:tgtEl>
                                          <p:spTgt spid="64">
                                            <p:txEl>
                                              <p:pRg st="3" end="3"/>
                                            </p:txEl>
                                          </p:spTgt>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64">
                                            <p:txEl>
                                              <p:pRg st="4" end="4"/>
                                            </p:txEl>
                                          </p:spTgt>
                                        </p:tgtEl>
                                        <p:attrNameLst>
                                          <p:attrName>style.visibility</p:attrName>
                                        </p:attrNameLst>
                                      </p:cBhvr>
                                      <p:to>
                                        <p:strVal val="visible"/>
                                      </p:to>
                                    </p:set>
                                    <p:animEffect transition="in" filter="fade">
                                      <p:cBhvr>
                                        <p:cTn id="33" dur="500"/>
                                        <p:tgtEl>
                                          <p:spTgt spid="64">
                                            <p:txEl>
                                              <p:pRg st="4" end="4"/>
                                            </p:txEl>
                                          </p:spTgt>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64">
                                            <p:txEl>
                                              <p:pRg st="5" end="5"/>
                                            </p:txEl>
                                          </p:spTgt>
                                        </p:tgtEl>
                                        <p:attrNameLst>
                                          <p:attrName>style.visibility</p:attrName>
                                        </p:attrNameLst>
                                      </p:cBhvr>
                                      <p:to>
                                        <p:strVal val="visible"/>
                                      </p:to>
                                    </p:set>
                                    <p:animEffect transition="in" filter="fade">
                                      <p:cBhvr>
                                        <p:cTn id="37" dur="500"/>
                                        <p:tgtEl>
                                          <p:spTgt spid="6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65</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rgbClr val="C00000"/>
                </a:solidFill>
              </a:rPr>
              <a:t>How?</a:t>
            </a:r>
            <a:r>
              <a:rPr lang="en-US" dirty="0" smtClean="0">
                <a:solidFill>
                  <a:schemeClr val="tx2"/>
                </a:solidFill>
              </a:rPr>
              <a:t> </a:t>
            </a:r>
            <a:r>
              <a:rPr lang="en-US" dirty="0" smtClean="0">
                <a:solidFill>
                  <a:schemeClr val="tx2"/>
                </a:solidFill>
              </a:rPr>
              <a:t>Homework </a:t>
            </a:r>
            <a:r>
              <a:rPr lang="en-US" dirty="0" err="1" smtClean="0">
                <a:solidFill>
                  <a:schemeClr val="tx2"/>
                </a:solidFill>
              </a:rPr>
              <a:t>contd</a:t>
            </a:r>
            <a:r>
              <a:rPr lang="is-IS" dirty="0" smtClean="0">
                <a:solidFill>
                  <a:schemeClr val="tx2"/>
                </a:solidFill>
              </a:rPr>
              <a:t>…</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Homework with real world focus:</a:t>
            </a:r>
          </a:p>
          <a:p>
            <a:pPr marL="800100" lvl="1" indent="-342900">
              <a:lnSpc>
                <a:spcPct val="150000"/>
              </a:lnSpc>
              <a:buFont typeface="+mj-lt"/>
              <a:buAutoNum type="arabicPeriod"/>
            </a:pPr>
            <a:r>
              <a:rPr lang="en-US" sz="1800" dirty="0">
                <a:solidFill>
                  <a:schemeClr val="tx2"/>
                </a:solidFill>
              </a:rPr>
              <a:t>SQL Programming</a:t>
            </a:r>
          </a:p>
          <a:p>
            <a:pPr marL="800100" lvl="1" indent="-342900">
              <a:lnSpc>
                <a:spcPct val="150000"/>
              </a:lnSpc>
              <a:buFont typeface="+mj-lt"/>
              <a:buAutoNum type="arabicPeriod"/>
            </a:pPr>
            <a:r>
              <a:rPr lang="en-US" sz="1800" dirty="0" smtClean="0">
                <a:solidFill>
                  <a:schemeClr val="tx2"/>
                </a:solidFill>
              </a:rPr>
              <a:t>Files and indexes</a:t>
            </a:r>
          </a:p>
          <a:p>
            <a:pPr marL="800100" lvl="1" indent="-342900">
              <a:lnSpc>
                <a:spcPct val="150000"/>
              </a:lnSpc>
              <a:buFont typeface="+mj-lt"/>
              <a:buAutoNum type="arabicPeriod"/>
            </a:pPr>
            <a:r>
              <a:rPr lang="en-US" sz="1800" dirty="0" smtClean="0">
                <a:solidFill>
                  <a:schemeClr val="tx2"/>
                </a:solidFill>
              </a:rPr>
              <a:t>Sorting &amp; hashing</a:t>
            </a:r>
          </a:p>
          <a:p>
            <a:pPr marL="800100" lvl="1" indent="-342900">
              <a:lnSpc>
                <a:spcPct val="150000"/>
              </a:lnSpc>
              <a:buFont typeface="+mj-lt"/>
              <a:buAutoNum type="arabicPeriod"/>
            </a:pPr>
            <a:r>
              <a:rPr lang="en-US" sz="1800" dirty="0" smtClean="0">
                <a:solidFill>
                  <a:schemeClr val="tx2"/>
                </a:solidFill>
              </a:rPr>
              <a:t>Joins and query optimization</a:t>
            </a:r>
          </a:p>
          <a:p>
            <a:pPr marL="800100" lvl="1" indent="-342900">
              <a:lnSpc>
                <a:spcPct val="150000"/>
              </a:lnSpc>
              <a:buFont typeface="+mj-lt"/>
              <a:buAutoNum type="arabicPeriod"/>
            </a:pPr>
            <a:r>
              <a:rPr lang="en-US" sz="1800" dirty="0" smtClean="0">
                <a:solidFill>
                  <a:schemeClr val="tx2"/>
                </a:solidFill>
              </a:rPr>
              <a:t>Transactions and Recovery</a:t>
            </a:r>
          </a:p>
          <a:p>
            <a:pPr marL="800100" lvl="1" indent="-342900">
              <a:lnSpc>
                <a:spcPct val="150000"/>
              </a:lnSpc>
              <a:buFont typeface="+mj-lt"/>
              <a:buAutoNum type="arabicPeriod"/>
            </a:pPr>
            <a:r>
              <a:rPr lang="en-US" sz="1800" dirty="0" smtClean="0">
                <a:solidFill>
                  <a:schemeClr val="tx2"/>
                </a:solidFill>
              </a:rPr>
              <a:t>ER </a:t>
            </a:r>
            <a:r>
              <a:rPr lang="en-US" sz="1800" dirty="0" smtClean="0">
                <a:solidFill>
                  <a:schemeClr val="tx2"/>
                </a:solidFill>
              </a:rPr>
              <a:t>modelling, FDs, Parallel DBs</a:t>
            </a:r>
          </a:p>
          <a:p>
            <a:pPr marL="800100" lvl="1" indent="-342900">
              <a:lnSpc>
                <a:spcPct val="150000"/>
              </a:lnSpc>
              <a:buFont typeface="+mj-lt"/>
              <a:buAutoNum type="arabicPeriod"/>
            </a:pPr>
            <a:r>
              <a:rPr lang="en-US" sz="1800" dirty="0" smtClean="0">
                <a:solidFill>
                  <a:schemeClr val="tx2"/>
                </a:solidFill>
              </a:rPr>
              <a:t>Spark Notebooks</a:t>
            </a:r>
            <a:endParaRPr lang="en-US" sz="1800" dirty="0" smtClean="0">
              <a:solidFill>
                <a:schemeClr val="tx2"/>
              </a:solidFill>
            </a:endParaRPr>
          </a:p>
        </p:txBody>
      </p:sp>
    </p:spTree>
    <p:extLst>
      <p:ext uri="{BB962C8B-B14F-4D97-AF65-F5344CB8AC3E}">
        <p14:creationId xmlns:p14="http://schemas.microsoft.com/office/powerpoint/2010/main" val="208742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xEl>
                                              <p:pRg st="3" end="3"/>
                                            </p:txEl>
                                          </p:spTgt>
                                        </p:tgtEl>
                                        <p:attrNameLst>
                                          <p:attrName>style.visibility</p:attrName>
                                        </p:attrNameLst>
                                      </p:cBhvr>
                                      <p:to>
                                        <p:strVal val="visible"/>
                                      </p:to>
                                    </p:set>
                                    <p:animEffect transition="in" filter="fade">
                                      <p:cBhvr>
                                        <p:cTn id="26" dur="500"/>
                                        <p:tgtEl>
                                          <p:spTgt spid="64">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xEl>
                                              <p:pRg st="4" end="4"/>
                                            </p:txEl>
                                          </p:spTgt>
                                        </p:tgtEl>
                                        <p:attrNameLst>
                                          <p:attrName>style.visibility</p:attrName>
                                        </p:attrNameLst>
                                      </p:cBhvr>
                                      <p:to>
                                        <p:strVal val="visible"/>
                                      </p:to>
                                    </p:set>
                                    <p:animEffect transition="in" filter="fade">
                                      <p:cBhvr>
                                        <p:cTn id="29" dur="500"/>
                                        <p:tgtEl>
                                          <p:spTgt spid="64">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4">
                                            <p:txEl>
                                              <p:pRg st="5" end="5"/>
                                            </p:txEl>
                                          </p:spTgt>
                                        </p:tgtEl>
                                        <p:attrNameLst>
                                          <p:attrName>style.visibility</p:attrName>
                                        </p:attrNameLst>
                                      </p:cBhvr>
                                      <p:to>
                                        <p:strVal val="visible"/>
                                      </p:to>
                                    </p:set>
                                    <p:animEffect transition="in" filter="fade">
                                      <p:cBhvr>
                                        <p:cTn id="32" dur="500"/>
                                        <p:tgtEl>
                                          <p:spTgt spid="6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xEl>
                                              <p:pRg st="6" end="6"/>
                                            </p:txEl>
                                          </p:spTgt>
                                        </p:tgtEl>
                                        <p:attrNameLst>
                                          <p:attrName>style.visibility</p:attrName>
                                        </p:attrNameLst>
                                      </p:cBhvr>
                                      <p:to>
                                        <p:strVal val="visible"/>
                                      </p:to>
                                    </p:set>
                                    <p:animEffect transition="in" filter="fade">
                                      <p:cBhvr>
                                        <p:cTn id="35" dur="500"/>
                                        <p:tgtEl>
                                          <p:spTgt spid="64">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4">
                                            <p:txEl>
                                              <p:pRg st="7" end="7"/>
                                            </p:txEl>
                                          </p:spTgt>
                                        </p:tgtEl>
                                        <p:attrNameLst>
                                          <p:attrName>style.visibility</p:attrName>
                                        </p:attrNameLst>
                                      </p:cBhvr>
                                      <p:to>
                                        <p:strVal val="visible"/>
                                      </p:to>
                                    </p:set>
                                    <p:animEffect transition="in" filter="fade">
                                      <p:cBhvr>
                                        <p:cTn id="38" dur="500"/>
                                        <p:tgtEl>
                                          <p:spTgt spid="6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66</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rgbClr val="C00000"/>
                </a:solidFill>
              </a:rPr>
              <a:t>How?</a:t>
            </a:r>
            <a:r>
              <a:rPr lang="en-US" dirty="0" smtClean="0">
                <a:solidFill>
                  <a:schemeClr val="tx2"/>
                </a:solidFill>
              </a:rPr>
              <a:t> </a:t>
            </a:r>
            <a:r>
              <a:rPr lang="en-US" dirty="0" smtClean="0">
                <a:solidFill>
                  <a:schemeClr val="tx2"/>
                </a:solidFill>
              </a:rPr>
              <a:t>Projects &amp; Exams</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2"/>
                </a:solidFill>
              </a:rPr>
              <a:t>3 projects – significant time commitment!</a:t>
            </a:r>
          </a:p>
          <a:p>
            <a:pPr lvl="1">
              <a:lnSpc>
                <a:spcPct val="150000"/>
              </a:lnSpc>
            </a:pPr>
            <a:r>
              <a:rPr lang="en-US" sz="1800" dirty="0" smtClean="0">
                <a:solidFill>
                  <a:schemeClr val="tx2"/>
                </a:solidFill>
              </a:rPr>
              <a:t>Individual</a:t>
            </a:r>
          </a:p>
          <a:p>
            <a:pPr>
              <a:lnSpc>
                <a:spcPct val="150000"/>
              </a:lnSpc>
            </a:pPr>
            <a:r>
              <a:rPr lang="en-US" sz="2000" dirty="0">
                <a:solidFill>
                  <a:schemeClr val="tx2"/>
                </a:solidFill>
              </a:rPr>
              <a:t>2 mid-terms (October 5, Nov 7)</a:t>
            </a:r>
          </a:p>
          <a:p>
            <a:pPr>
              <a:lnSpc>
                <a:spcPct val="150000"/>
              </a:lnSpc>
            </a:pPr>
            <a:r>
              <a:rPr lang="en-US" sz="2000" dirty="0">
                <a:solidFill>
                  <a:schemeClr val="tx2"/>
                </a:solidFill>
              </a:rPr>
              <a:t>1 final </a:t>
            </a:r>
            <a:r>
              <a:rPr lang="en-US" sz="2000" dirty="0" smtClean="0">
                <a:solidFill>
                  <a:schemeClr val="tx2"/>
                </a:solidFill>
              </a:rPr>
              <a:t>exam</a:t>
            </a:r>
            <a:endParaRPr lang="en-US" sz="2000" dirty="0">
              <a:solidFill>
                <a:schemeClr val="tx2"/>
              </a:solidFill>
            </a:endParaRPr>
          </a:p>
        </p:txBody>
      </p:sp>
    </p:spTree>
    <p:extLst>
      <p:ext uri="{BB962C8B-B14F-4D97-AF65-F5344CB8AC3E}">
        <p14:creationId xmlns:p14="http://schemas.microsoft.com/office/powerpoint/2010/main" val="43717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4">
                                            <p:txEl>
                                              <p:pRg st="2" end="2"/>
                                            </p:txEl>
                                          </p:spTgt>
                                        </p:tgtEl>
                                        <p:attrNameLst>
                                          <p:attrName>style.visibility</p:attrName>
                                        </p:attrNameLst>
                                      </p:cBhvr>
                                      <p:to>
                                        <p:strVal val="visible"/>
                                      </p:to>
                                    </p:set>
                                    <p:animEffect transition="in" filter="fade">
                                      <p:cBhvr>
                                        <p:cTn id="24" dur="500"/>
                                        <p:tgtEl>
                                          <p:spTgt spid="64">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4">
                                            <p:txEl>
                                              <p:pRg st="3" end="3"/>
                                            </p:txEl>
                                          </p:spTgt>
                                        </p:tgtEl>
                                        <p:attrNameLst>
                                          <p:attrName>style.visibility</p:attrName>
                                        </p:attrNameLst>
                                      </p:cBhvr>
                                      <p:to>
                                        <p:strVal val="visible"/>
                                      </p:to>
                                    </p:set>
                                    <p:animEffect transition="in" filter="fade">
                                      <p:cBhvr>
                                        <p:cTn id="28" dur="500"/>
                                        <p:tgtEl>
                                          <p:spTgt spid="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67</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rgbClr val="C00000"/>
                </a:solidFill>
              </a:rPr>
              <a:t>How?</a:t>
            </a:r>
            <a:r>
              <a:rPr lang="en-US" dirty="0" smtClean="0">
                <a:solidFill>
                  <a:schemeClr val="tx2"/>
                </a:solidFill>
              </a:rPr>
              <a:t> </a:t>
            </a:r>
            <a:r>
              <a:rPr lang="en-US" dirty="0" smtClean="0">
                <a:solidFill>
                  <a:schemeClr val="tx2"/>
                </a:solidFill>
              </a:rPr>
              <a:t>Grading policy</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a:solidFill>
                  <a:schemeClr val="tx2"/>
                </a:solidFill>
              </a:rPr>
              <a:t>Project: 45% of semester grade (15% per project</a:t>
            </a:r>
            <a:r>
              <a:rPr lang="en-US" sz="2000" dirty="0" smtClean="0">
                <a:solidFill>
                  <a:schemeClr val="tx2"/>
                </a:solidFill>
              </a:rPr>
              <a:t>).</a:t>
            </a:r>
          </a:p>
          <a:p>
            <a:pPr>
              <a:lnSpc>
                <a:spcPct val="150000"/>
              </a:lnSpc>
            </a:pPr>
            <a:r>
              <a:rPr lang="en-US" sz="2000" dirty="0" smtClean="0">
                <a:solidFill>
                  <a:schemeClr val="tx2"/>
                </a:solidFill>
              </a:rPr>
              <a:t>Homework</a:t>
            </a:r>
            <a:r>
              <a:rPr lang="en-US" sz="2000" dirty="0">
                <a:solidFill>
                  <a:schemeClr val="tx2"/>
                </a:solidFill>
              </a:rPr>
              <a:t>: 10% of semester grade</a:t>
            </a:r>
            <a:r>
              <a:rPr lang="en-US" sz="2000" dirty="0" smtClean="0">
                <a:solidFill>
                  <a:schemeClr val="tx2"/>
                </a:solidFill>
              </a:rPr>
              <a:t>.</a:t>
            </a:r>
          </a:p>
          <a:p>
            <a:pPr>
              <a:lnSpc>
                <a:spcPct val="150000"/>
              </a:lnSpc>
            </a:pPr>
            <a:r>
              <a:rPr lang="en-US" sz="2000" dirty="0" smtClean="0">
                <a:solidFill>
                  <a:schemeClr val="tx2"/>
                </a:solidFill>
              </a:rPr>
              <a:t>Two </a:t>
            </a:r>
            <a:r>
              <a:rPr lang="en-US" sz="2000" dirty="0">
                <a:solidFill>
                  <a:schemeClr val="tx2"/>
                </a:solidFill>
              </a:rPr>
              <a:t>Mid-terms: 20% of the semester grade total. </a:t>
            </a:r>
            <a:endParaRPr lang="en-US" sz="2000" dirty="0" smtClean="0">
              <a:solidFill>
                <a:schemeClr val="tx2"/>
              </a:solidFill>
            </a:endParaRPr>
          </a:p>
          <a:p>
            <a:pPr lvl="1">
              <a:lnSpc>
                <a:spcPct val="150000"/>
              </a:lnSpc>
            </a:pPr>
            <a:r>
              <a:rPr lang="en-US" sz="1800" dirty="0" smtClean="0">
                <a:solidFill>
                  <a:schemeClr val="tx2"/>
                </a:solidFill>
              </a:rPr>
              <a:t>12</a:t>
            </a:r>
            <a:r>
              <a:rPr lang="en-US" sz="1800" dirty="0">
                <a:solidFill>
                  <a:schemeClr val="tx2"/>
                </a:solidFill>
              </a:rPr>
              <a:t>% will come from your higher-scored </a:t>
            </a:r>
            <a:r>
              <a:rPr lang="en-US" sz="1800" dirty="0" smtClean="0">
                <a:solidFill>
                  <a:schemeClr val="tx2"/>
                </a:solidFill>
              </a:rPr>
              <a:t>exam,</a:t>
            </a:r>
          </a:p>
          <a:p>
            <a:pPr lvl="1">
              <a:lnSpc>
                <a:spcPct val="150000"/>
              </a:lnSpc>
            </a:pPr>
            <a:r>
              <a:rPr lang="en-US" sz="1800" dirty="0" smtClean="0">
                <a:solidFill>
                  <a:schemeClr val="tx2"/>
                </a:solidFill>
              </a:rPr>
              <a:t>8</a:t>
            </a:r>
            <a:r>
              <a:rPr lang="en-US" sz="1800" dirty="0">
                <a:solidFill>
                  <a:schemeClr val="tx2"/>
                </a:solidFill>
              </a:rPr>
              <a:t>% from your lower-scored exam</a:t>
            </a:r>
            <a:r>
              <a:rPr lang="en-US" sz="1800" dirty="0" smtClean="0">
                <a:solidFill>
                  <a:schemeClr val="tx2"/>
                </a:solidFill>
              </a:rPr>
              <a:t>.</a:t>
            </a:r>
          </a:p>
          <a:p>
            <a:pPr>
              <a:lnSpc>
                <a:spcPct val="150000"/>
              </a:lnSpc>
            </a:pPr>
            <a:r>
              <a:rPr lang="en-US" sz="2000" dirty="0" smtClean="0">
                <a:solidFill>
                  <a:schemeClr val="tx2"/>
                </a:solidFill>
              </a:rPr>
              <a:t>Final </a:t>
            </a:r>
            <a:r>
              <a:rPr lang="en-US" sz="2000" dirty="0">
                <a:solidFill>
                  <a:schemeClr val="tx2"/>
                </a:solidFill>
              </a:rPr>
              <a:t>Exam: 25% of the semester grade.</a:t>
            </a:r>
          </a:p>
        </p:txBody>
      </p:sp>
    </p:spTree>
    <p:extLst>
      <p:ext uri="{BB962C8B-B14F-4D97-AF65-F5344CB8AC3E}">
        <p14:creationId xmlns:p14="http://schemas.microsoft.com/office/powerpoint/2010/main" val="15779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xEl>
                                              <p:pRg st="3" end="3"/>
                                            </p:txEl>
                                          </p:spTgt>
                                        </p:tgtEl>
                                        <p:attrNameLst>
                                          <p:attrName>style.visibility</p:attrName>
                                        </p:attrNameLst>
                                      </p:cBhvr>
                                      <p:to>
                                        <p:strVal val="visible"/>
                                      </p:to>
                                    </p:set>
                                    <p:animEffect transition="in" filter="fade">
                                      <p:cBhvr>
                                        <p:cTn id="26" dur="500"/>
                                        <p:tgtEl>
                                          <p:spTgt spid="64">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xEl>
                                              <p:pRg st="4" end="4"/>
                                            </p:txEl>
                                          </p:spTgt>
                                        </p:tgtEl>
                                        <p:attrNameLst>
                                          <p:attrName>style.visibility</p:attrName>
                                        </p:attrNameLst>
                                      </p:cBhvr>
                                      <p:to>
                                        <p:strVal val="visible"/>
                                      </p:to>
                                    </p:set>
                                    <p:animEffect transition="in" filter="fade">
                                      <p:cBhvr>
                                        <p:cTn id="29" dur="500"/>
                                        <p:tgtEl>
                                          <p:spTgt spid="64">
                                            <p:txEl>
                                              <p:pRg st="4" end="4"/>
                                            </p:txEl>
                                          </p:spTgt>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64">
                                            <p:txEl>
                                              <p:pRg st="5" end="5"/>
                                            </p:txEl>
                                          </p:spTgt>
                                        </p:tgtEl>
                                        <p:attrNameLst>
                                          <p:attrName>style.visibility</p:attrName>
                                        </p:attrNameLst>
                                      </p:cBhvr>
                                      <p:to>
                                        <p:strVal val="visible"/>
                                      </p:to>
                                    </p:set>
                                    <p:animEffect transition="in" filter="fade">
                                      <p:cBhvr>
                                        <p:cTn id="33" dur="500"/>
                                        <p:tgtEl>
                                          <p:spTgt spid="6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606669" y="304800"/>
            <a:ext cx="242375" cy="247141"/>
            <a:chOff x="8606668" y="267642"/>
            <a:chExt cx="242375"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606668" y="267642"/>
              <a:ext cx="242375" cy="230428"/>
            </a:xfrm>
            <a:prstGeom prst="rect">
              <a:avLst/>
            </a:prstGeom>
            <a:noFill/>
          </p:spPr>
          <p:txBody>
            <a:bodyPr wrap="none" rtlCol="0">
              <a:spAutoFit/>
            </a:bodyPr>
            <a:lstStyle/>
            <a:p>
              <a:pPr algn="ctr"/>
              <a:fld id="{9202A4F4-35A0-A04B-B90B-C7EE1B66FCA0}" type="slidenum">
                <a:rPr lang="en-US" sz="900" b="1" smtClean="0">
                  <a:solidFill>
                    <a:prstClr val="white"/>
                  </a:solidFill>
                </a:rPr>
                <a:t>68</a:t>
              </a:fld>
              <a:endParaRPr lang="en-US" sz="900" b="1" dirty="0">
                <a:solidFill>
                  <a:prstClr val="white"/>
                </a:solidFill>
              </a:endParaRPr>
            </a:p>
          </p:txBody>
        </p:sp>
      </p:grpSp>
      <p:sp>
        <p:nvSpPr>
          <p:cNvPr id="171" name="Title 1"/>
          <p:cNvSpPr>
            <a:spLocks noGrp="1"/>
          </p:cNvSpPr>
          <p:nvPr>
            <p:ph type="title"/>
          </p:nvPr>
        </p:nvSpPr>
        <p:spPr>
          <a:xfrm>
            <a:off x="457200" y="671403"/>
            <a:ext cx="8229600" cy="523220"/>
          </a:xfrm>
        </p:spPr>
        <p:txBody>
          <a:bodyPr>
            <a:spAutoFit/>
          </a:bodyPr>
          <a:lstStyle/>
          <a:p>
            <a:r>
              <a:rPr lang="en-US" dirty="0" smtClean="0">
                <a:solidFill>
                  <a:schemeClr val="tx2"/>
                </a:solidFill>
              </a:rPr>
              <a:t>Essential Queries for today</a:t>
            </a:r>
            <a:endParaRPr lang="en-US" dirty="0">
              <a:solidFill>
                <a:schemeClr val="tx2"/>
              </a:solidFill>
            </a:endParaRPr>
          </a:p>
        </p:txBody>
      </p:sp>
      <p:sp>
        <p:nvSpPr>
          <p:cNvPr id="172"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73" name="Rectangle 172"/>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aphicFrame>
        <p:nvGraphicFramePr>
          <p:cNvPr id="749" name="Diagram 748"/>
          <p:cNvGraphicFramePr/>
          <p:nvPr>
            <p:extLst>
              <p:ext uri="{D42A27DB-BD31-4B8C-83A1-F6EECF244321}">
                <p14:modId xmlns:p14="http://schemas.microsoft.com/office/powerpoint/2010/main" val="1821056906"/>
              </p:ext>
            </p:extLst>
          </p:nvPr>
        </p:nvGraphicFramePr>
        <p:xfrm>
          <a:off x="848387" y="1701801"/>
          <a:ext cx="7416824" cy="2132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69" name="Freeform 6"/>
          <p:cNvSpPr>
            <a:spLocks noEditPoints="1"/>
          </p:cNvSpPr>
          <p:nvPr/>
        </p:nvSpPr>
        <p:spPr bwMode="auto">
          <a:xfrm>
            <a:off x="1034894" y="2633059"/>
            <a:ext cx="260507" cy="277990"/>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0" name="Freeform 31"/>
          <p:cNvSpPr>
            <a:spLocks noEditPoints="1"/>
          </p:cNvSpPr>
          <p:nvPr/>
        </p:nvSpPr>
        <p:spPr bwMode="auto">
          <a:xfrm>
            <a:off x="2964346" y="2575157"/>
            <a:ext cx="256401" cy="35025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1" name="Freeform 49"/>
          <p:cNvSpPr>
            <a:spLocks noEditPoints="1"/>
          </p:cNvSpPr>
          <p:nvPr/>
        </p:nvSpPr>
        <p:spPr bwMode="auto">
          <a:xfrm>
            <a:off x="4837292" y="2612481"/>
            <a:ext cx="317012" cy="270471"/>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sp>
        <p:nvSpPr>
          <p:cNvPr id="772" name="Freeform 36"/>
          <p:cNvSpPr>
            <a:spLocks noEditPoints="1"/>
          </p:cNvSpPr>
          <p:nvPr/>
        </p:nvSpPr>
        <p:spPr bwMode="auto">
          <a:xfrm>
            <a:off x="6777440" y="2671692"/>
            <a:ext cx="295513" cy="200727"/>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95A5A6"/>
              </a:solidFill>
            </a:endParaRPr>
          </a:p>
        </p:txBody>
      </p:sp>
      <p:grpSp>
        <p:nvGrpSpPr>
          <p:cNvPr id="2" name="Group 1"/>
          <p:cNvGrpSpPr/>
          <p:nvPr/>
        </p:nvGrpSpPr>
        <p:grpSpPr>
          <a:xfrm>
            <a:off x="763560" y="3189405"/>
            <a:ext cx="1686926" cy="1062360"/>
            <a:chOff x="763560" y="2392054"/>
            <a:chExt cx="1686926" cy="796770"/>
          </a:xfrm>
        </p:grpSpPr>
        <p:cxnSp>
          <p:nvCxnSpPr>
            <p:cNvPr id="17" name="Straight Connector 16"/>
            <p:cNvCxnSpPr/>
            <p:nvPr/>
          </p:nvCxnSpPr>
          <p:spPr>
            <a:xfrm>
              <a:off x="1600200" y="2392054"/>
              <a:ext cx="0" cy="455225"/>
            </a:xfrm>
            <a:prstGeom prst="line">
              <a:avLst/>
            </a:prstGeom>
            <a:ln>
              <a:solidFill>
                <a:schemeClr val="accent1"/>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1" name="Content Placeholder 2"/>
            <p:cNvSpPr txBox="1">
              <a:spLocks/>
            </p:cNvSpPr>
            <p:nvPr/>
          </p:nvSpPr>
          <p:spPr>
            <a:xfrm>
              <a:off x="763560"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Why should you take this class?</a:t>
              </a:r>
            </a:p>
          </p:txBody>
        </p:sp>
      </p:grpSp>
      <p:grpSp>
        <p:nvGrpSpPr>
          <p:cNvPr id="3" name="Group 2"/>
          <p:cNvGrpSpPr/>
          <p:nvPr/>
        </p:nvGrpSpPr>
        <p:grpSpPr>
          <a:xfrm>
            <a:off x="2774032" y="3189405"/>
            <a:ext cx="1686926" cy="1062360"/>
            <a:chOff x="2774032" y="2392054"/>
            <a:chExt cx="1686926" cy="796770"/>
          </a:xfrm>
        </p:grpSpPr>
        <p:cxnSp>
          <p:nvCxnSpPr>
            <p:cNvPr id="23" name="Straight Connector 22"/>
            <p:cNvCxnSpPr/>
            <p:nvPr/>
          </p:nvCxnSpPr>
          <p:spPr>
            <a:xfrm>
              <a:off x="3610672" y="2392054"/>
              <a:ext cx="0" cy="455225"/>
            </a:xfrm>
            <a:prstGeom prst="line">
              <a:avLst/>
            </a:prstGeom>
            <a:ln>
              <a:solidFill>
                <a:schemeClr val="accent2"/>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nvSpPr>
          <p:spPr>
            <a:xfrm>
              <a:off x="2774032"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What is this class about?</a:t>
              </a:r>
            </a:p>
          </p:txBody>
        </p:sp>
      </p:grpSp>
      <p:grpSp>
        <p:nvGrpSpPr>
          <p:cNvPr id="4" name="Group 3"/>
          <p:cNvGrpSpPr/>
          <p:nvPr/>
        </p:nvGrpSpPr>
        <p:grpSpPr>
          <a:xfrm>
            <a:off x="4695373" y="3189405"/>
            <a:ext cx="1686926" cy="1062360"/>
            <a:chOff x="4695373" y="2392054"/>
            <a:chExt cx="1686926" cy="796770"/>
          </a:xfrm>
        </p:grpSpPr>
        <p:cxnSp>
          <p:nvCxnSpPr>
            <p:cNvPr id="25" name="Straight Connector 24"/>
            <p:cNvCxnSpPr/>
            <p:nvPr/>
          </p:nvCxnSpPr>
          <p:spPr>
            <a:xfrm>
              <a:off x="5532013" y="2392054"/>
              <a:ext cx="0" cy="455225"/>
            </a:xfrm>
            <a:prstGeom prst="line">
              <a:avLst/>
            </a:prstGeom>
            <a:ln>
              <a:solidFill>
                <a:schemeClr val="accent3"/>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4695373"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Who are we?</a:t>
              </a:r>
            </a:p>
          </p:txBody>
        </p:sp>
      </p:grpSp>
      <p:grpSp>
        <p:nvGrpSpPr>
          <p:cNvPr id="5" name="Group 4"/>
          <p:cNvGrpSpPr/>
          <p:nvPr/>
        </p:nvGrpSpPr>
        <p:grpSpPr>
          <a:xfrm>
            <a:off x="6630960" y="3189405"/>
            <a:ext cx="1686926" cy="1062360"/>
            <a:chOff x="6630960" y="2392054"/>
            <a:chExt cx="1686926" cy="796770"/>
          </a:xfrm>
        </p:grpSpPr>
        <p:cxnSp>
          <p:nvCxnSpPr>
            <p:cNvPr id="27" name="Straight Connector 26"/>
            <p:cNvCxnSpPr/>
            <p:nvPr/>
          </p:nvCxnSpPr>
          <p:spPr>
            <a:xfrm>
              <a:off x="7467600" y="2392054"/>
              <a:ext cx="0" cy="455225"/>
            </a:xfrm>
            <a:prstGeom prst="line">
              <a:avLst/>
            </a:prstGeom>
            <a:ln>
              <a:solidFill>
                <a:schemeClr val="accent4"/>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8" name="Content Placeholder 2"/>
            <p:cNvSpPr txBox="1">
              <a:spLocks/>
            </p:cNvSpPr>
            <p:nvPr/>
          </p:nvSpPr>
          <p:spPr>
            <a:xfrm>
              <a:off x="6630960" y="2876550"/>
              <a:ext cx="168692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accent1"/>
                  </a:solidFill>
                </a:rPr>
                <a:t>How will this class work?</a:t>
              </a:r>
            </a:p>
          </p:txBody>
        </p:sp>
      </p:grpSp>
      <p:sp>
        <p:nvSpPr>
          <p:cNvPr id="29" name="Content Placeholder 2"/>
          <p:cNvSpPr txBox="1">
            <a:spLocks/>
          </p:cNvSpPr>
          <p:nvPr/>
        </p:nvSpPr>
        <p:spPr>
          <a:xfrm>
            <a:off x="2209800" y="5156201"/>
            <a:ext cx="5105400" cy="1089660"/>
          </a:xfrm>
          <a:prstGeom prst="rect">
            <a:avLst/>
          </a:prstGeom>
          <a:solidFill>
            <a:schemeClr val="accent5">
              <a:lumMod val="75000"/>
            </a:schemeClr>
          </a:solidFill>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b="1" dirty="0" smtClean="0">
                <a:solidFill>
                  <a:schemeClr val="tx2"/>
                </a:solidFill>
                <a:latin typeface="Courier" charset="0"/>
                <a:ea typeface="Courier" charset="0"/>
                <a:cs typeface="Courier" charset="0"/>
              </a:rPr>
              <a:t>SELECT</a:t>
            </a:r>
            <a:r>
              <a:rPr lang="en-US" dirty="0" smtClean="0">
                <a:solidFill>
                  <a:srgbClr val="95A5A6"/>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a:t>
            </a:r>
            <a:r>
              <a:rPr lang="en-US" b="1" dirty="0" smtClean="0">
                <a:solidFill>
                  <a:schemeClr val="tx2"/>
                </a:solidFill>
                <a:latin typeface="Courier" charset="0"/>
                <a:ea typeface="Courier" charset="0"/>
                <a:cs typeface="Courier" charset="0"/>
              </a:rPr>
              <a:t>FROM</a:t>
            </a:r>
            <a:r>
              <a:rPr lang="en-US" dirty="0" smtClean="0">
                <a:solidFill>
                  <a:srgbClr val="95A5A6"/>
                </a:solidFill>
                <a:latin typeface="Courier" charset="0"/>
                <a:ea typeface="Courier" charset="0"/>
                <a:cs typeface="Courier" charset="0"/>
              </a:rPr>
              <a:t> </a:t>
            </a:r>
            <a:r>
              <a:rPr lang="en-US" dirty="0">
                <a:solidFill>
                  <a:schemeClr val="bg1"/>
                </a:solidFill>
                <a:latin typeface="Courier" charset="0"/>
                <a:ea typeface="Courier" charset="0"/>
                <a:cs typeface="Courier" charset="0"/>
              </a:rPr>
              <a:t>cs186_ideas </a:t>
            </a:r>
            <a:r>
              <a:rPr lang="en-US" b="1" dirty="0">
                <a:solidFill>
                  <a:schemeClr val="tx2"/>
                </a:solidFill>
                <a:latin typeface="Courier" charset="0"/>
                <a:ea typeface="Courier" charset="0"/>
                <a:cs typeface="Courier" charset="0"/>
              </a:rPr>
              <a:t>LIMIT</a:t>
            </a:r>
            <a:r>
              <a:rPr lang="en-US" dirty="0">
                <a:solidFill>
                  <a:srgbClr val="95A5A6"/>
                </a:solidFill>
                <a:latin typeface="Courier" charset="0"/>
                <a:ea typeface="Courier" charset="0"/>
                <a:cs typeface="Courier" charset="0"/>
              </a:rPr>
              <a:t> </a:t>
            </a:r>
            <a:r>
              <a:rPr lang="en-US" dirty="0">
                <a:solidFill>
                  <a:schemeClr val="bg1"/>
                </a:solidFill>
                <a:latin typeface="Courier" charset="0"/>
                <a:ea typeface="Courier" charset="0"/>
                <a:cs typeface="Courier" charset="0"/>
              </a:rPr>
              <a:t>1</a:t>
            </a:r>
          </a:p>
        </p:txBody>
      </p:sp>
      <p:cxnSp>
        <p:nvCxnSpPr>
          <p:cNvPr id="30" name="Straight Connector 29"/>
          <p:cNvCxnSpPr/>
          <p:nvPr/>
        </p:nvCxnSpPr>
        <p:spPr>
          <a:xfrm flipH="1">
            <a:off x="667891" y="4953000"/>
            <a:ext cx="7655077"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7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barn(inVertical)">
                                      <p:cBhvr>
                                        <p:cTn id="7" dur="1000"/>
                                        <p:tgtEl>
                                          <p:spTgt spid="17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2">
                                            <p:txEl>
                                              <p:pRg st="0" end="0"/>
                                            </p:txEl>
                                          </p:spTgt>
                                        </p:tgtEl>
                                        <p:attrNameLst>
                                          <p:attrName>style.visibility</p:attrName>
                                        </p:attrNameLst>
                                      </p:cBhvr>
                                      <p:to>
                                        <p:strVal val="visible"/>
                                      </p:to>
                                    </p:set>
                                    <p:animEffect transition="in" filter="fade">
                                      <p:cBhvr>
                                        <p:cTn id="14" dur="500"/>
                                        <p:tgtEl>
                                          <p:spTgt spid="172">
                                            <p:txEl>
                                              <p:pRg st="0" end="0"/>
                                            </p:txEl>
                                          </p:spTgt>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749">
                                            <p:graphicEl>
                                              <a:dgm id="{E1ABCEFB-BB45-4D76-AA86-DC2165466715}"/>
                                            </p:graphicEl>
                                          </p:spTgt>
                                        </p:tgtEl>
                                        <p:attrNameLst>
                                          <p:attrName>style.visibility</p:attrName>
                                        </p:attrNameLst>
                                      </p:cBhvr>
                                      <p:to>
                                        <p:strVal val="visible"/>
                                      </p:to>
                                    </p:set>
                                    <p:animEffect transition="in" filter="wipe(left)">
                                      <p:cBhvr>
                                        <p:cTn id="18" dur="500"/>
                                        <p:tgtEl>
                                          <p:spTgt spid="749">
                                            <p:graphicEl>
                                              <a:dgm id="{E1ABCEFB-BB45-4D76-AA86-DC2165466715}"/>
                                            </p:graphicEl>
                                          </p:spTgt>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749">
                                            <p:graphicEl>
                                              <a:dgm id="{251F859B-0A77-4419-985E-46D0C3316017}"/>
                                            </p:graphicEl>
                                          </p:spTgt>
                                        </p:tgtEl>
                                        <p:attrNameLst>
                                          <p:attrName>style.visibility</p:attrName>
                                        </p:attrNameLst>
                                      </p:cBhvr>
                                      <p:to>
                                        <p:strVal val="visible"/>
                                      </p:to>
                                    </p:set>
                                    <p:animEffect transition="in" filter="wipe(left)">
                                      <p:cBhvr>
                                        <p:cTn id="22" dur="500"/>
                                        <p:tgtEl>
                                          <p:spTgt spid="749">
                                            <p:graphicEl>
                                              <a:dgm id="{251F859B-0A77-4419-985E-46D0C3316017}"/>
                                            </p:graphic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769"/>
                                        </p:tgtEl>
                                        <p:attrNameLst>
                                          <p:attrName>style.visibility</p:attrName>
                                        </p:attrNameLst>
                                      </p:cBhvr>
                                      <p:to>
                                        <p:strVal val="visible"/>
                                      </p:to>
                                    </p:set>
                                    <p:animEffect transition="in" filter="fade">
                                      <p:cBhvr>
                                        <p:cTn id="26" dur="500"/>
                                        <p:tgtEl>
                                          <p:spTgt spid="769"/>
                                        </p:tgtEl>
                                      </p:cBhvr>
                                    </p:animEffect>
                                  </p:childTnLst>
                                </p:cTn>
                              </p:par>
                            </p:childTnLst>
                          </p:cTn>
                        </p:par>
                        <p:par>
                          <p:cTn id="27" fill="hold">
                            <p:stCondLst>
                              <p:cond delay="3000"/>
                            </p:stCondLst>
                            <p:childTnLst>
                              <p:par>
                                <p:cTn id="28" presetID="22" presetClass="entr" presetSubtype="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49">
                                            <p:graphicEl>
                                              <a:dgm id="{529F0E07-91EA-498C-B1AF-3A6CC4F775A4}"/>
                                            </p:graphicEl>
                                          </p:spTgt>
                                        </p:tgtEl>
                                        <p:attrNameLst>
                                          <p:attrName>style.visibility</p:attrName>
                                        </p:attrNameLst>
                                      </p:cBhvr>
                                      <p:to>
                                        <p:strVal val="visible"/>
                                      </p:to>
                                    </p:set>
                                    <p:animEffect transition="in" filter="wipe(left)">
                                      <p:cBhvr>
                                        <p:cTn id="34" dur="500"/>
                                        <p:tgtEl>
                                          <p:spTgt spid="749">
                                            <p:graphicEl>
                                              <a:dgm id="{529F0E07-91EA-498C-B1AF-3A6CC4F775A4}"/>
                                            </p:graphicEl>
                                          </p:spTgt>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770"/>
                                        </p:tgtEl>
                                        <p:attrNameLst>
                                          <p:attrName>style.visibility</p:attrName>
                                        </p:attrNameLst>
                                      </p:cBhvr>
                                      <p:to>
                                        <p:strVal val="visible"/>
                                      </p:to>
                                    </p:set>
                                    <p:animEffect transition="in" filter="fade">
                                      <p:cBhvr>
                                        <p:cTn id="38" dur="500"/>
                                        <p:tgtEl>
                                          <p:spTgt spid="770"/>
                                        </p:tgtEl>
                                      </p:cBhvr>
                                    </p:animEffect>
                                  </p:childTnLst>
                                </p:cTn>
                              </p:par>
                            </p:childTnLst>
                          </p:cTn>
                        </p:par>
                        <p:par>
                          <p:cTn id="39" fill="hold">
                            <p:stCondLst>
                              <p:cond delay="4500"/>
                            </p:stCondLst>
                            <p:childTnLst>
                              <p:par>
                                <p:cTn id="40" presetID="22" presetClass="entr" presetSubtype="1"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749">
                                            <p:graphicEl>
                                              <a:dgm id="{B32019F7-15C5-4CE0-AF54-B15B8A218E05}"/>
                                            </p:graphicEl>
                                          </p:spTgt>
                                        </p:tgtEl>
                                        <p:attrNameLst>
                                          <p:attrName>style.visibility</p:attrName>
                                        </p:attrNameLst>
                                      </p:cBhvr>
                                      <p:to>
                                        <p:strVal val="visible"/>
                                      </p:to>
                                    </p:set>
                                    <p:animEffect transition="in" filter="wipe(left)">
                                      <p:cBhvr>
                                        <p:cTn id="46" dur="500"/>
                                        <p:tgtEl>
                                          <p:spTgt spid="749">
                                            <p:graphicEl>
                                              <a:dgm id="{B32019F7-15C5-4CE0-AF54-B15B8A218E05}"/>
                                            </p:graphicEl>
                                          </p:spTgt>
                                        </p:tgtEl>
                                      </p:cBhvr>
                                    </p:animEffect>
                                  </p:childTnLst>
                                </p:cTn>
                              </p:par>
                            </p:childTnLst>
                          </p:cTn>
                        </p:par>
                        <p:par>
                          <p:cTn id="47" fill="hold">
                            <p:stCondLst>
                              <p:cond delay="5500"/>
                            </p:stCondLst>
                            <p:childTnLst>
                              <p:par>
                                <p:cTn id="48" presetID="10" presetClass="entr" presetSubtype="0" fill="hold" grpId="0" nodeType="afterEffect">
                                  <p:stCondLst>
                                    <p:cond delay="0"/>
                                  </p:stCondLst>
                                  <p:childTnLst>
                                    <p:set>
                                      <p:cBhvr>
                                        <p:cTn id="49" dur="1" fill="hold">
                                          <p:stCondLst>
                                            <p:cond delay="0"/>
                                          </p:stCondLst>
                                        </p:cTn>
                                        <p:tgtEl>
                                          <p:spTgt spid="771"/>
                                        </p:tgtEl>
                                        <p:attrNameLst>
                                          <p:attrName>style.visibility</p:attrName>
                                        </p:attrNameLst>
                                      </p:cBhvr>
                                      <p:to>
                                        <p:strVal val="visible"/>
                                      </p:to>
                                    </p:set>
                                    <p:animEffect transition="in" filter="fade">
                                      <p:cBhvr>
                                        <p:cTn id="50" dur="500"/>
                                        <p:tgtEl>
                                          <p:spTgt spid="771"/>
                                        </p:tgtEl>
                                      </p:cBhvr>
                                    </p:animEffect>
                                  </p:childTnLst>
                                </p:cTn>
                              </p:par>
                            </p:childTnLst>
                          </p:cTn>
                        </p:par>
                        <p:par>
                          <p:cTn id="51" fill="hold">
                            <p:stCondLst>
                              <p:cond delay="6000"/>
                            </p:stCondLst>
                            <p:childTnLst>
                              <p:par>
                                <p:cTn id="52" presetID="22" presetClass="entr" presetSubtype="1"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par>
                          <p:cTn id="55" fill="hold">
                            <p:stCondLst>
                              <p:cond delay="6500"/>
                            </p:stCondLst>
                            <p:childTnLst>
                              <p:par>
                                <p:cTn id="56" presetID="22" presetClass="entr" presetSubtype="8" fill="hold" grpId="0" nodeType="afterEffect">
                                  <p:stCondLst>
                                    <p:cond delay="0"/>
                                  </p:stCondLst>
                                  <p:childTnLst>
                                    <p:set>
                                      <p:cBhvr>
                                        <p:cTn id="57" dur="1" fill="hold">
                                          <p:stCondLst>
                                            <p:cond delay="0"/>
                                          </p:stCondLst>
                                        </p:cTn>
                                        <p:tgtEl>
                                          <p:spTgt spid="749">
                                            <p:graphicEl>
                                              <a:dgm id="{298D2984-B994-41BF-94A1-E1CA4A71D3F7}"/>
                                            </p:graphicEl>
                                          </p:spTgt>
                                        </p:tgtEl>
                                        <p:attrNameLst>
                                          <p:attrName>style.visibility</p:attrName>
                                        </p:attrNameLst>
                                      </p:cBhvr>
                                      <p:to>
                                        <p:strVal val="visible"/>
                                      </p:to>
                                    </p:set>
                                    <p:animEffect transition="in" filter="wipe(left)">
                                      <p:cBhvr>
                                        <p:cTn id="58" dur="500"/>
                                        <p:tgtEl>
                                          <p:spTgt spid="749">
                                            <p:graphicEl>
                                              <a:dgm id="{298D2984-B994-41BF-94A1-E1CA4A71D3F7}"/>
                                            </p:graphicEl>
                                          </p:spTgt>
                                        </p:tgtEl>
                                      </p:cBhvr>
                                    </p:animEffect>
                                  </p:childTnLst>
                                </p:cTn>
                              </p:par>
                            </p:childTnLst>
                          </p:cTn>
                        </p:par>
                        <p:par>
                          <p:cTn id="59" fill="hold">
                            <p:stCondLst>
                              <p:cond delay="7000"/>
                            </p:stCondLst>
                            <p:childTnLst>
                              <p:par>
                                <p:cTn id="60" presetID="10" presetClass="entr" presetSubtype="0" fill="hold" grpId="0" nodeType="afterEffect">
                                  <p:stCondLst>
                                    <p:cond delay="0"/>
                                  </p:stCondLst>
                                  <p:childTnLst>
                                    <p:set>
                                      <p:cBhvr>
                                        <p:cTn id="61" dur="1" fill="hold">
                                          <p:stCondLst>
                                            <p:cond delay="0"/>
                                          </p:stCondLst>
                                        </p:cTn>
                                        <p:tgtEl>
                                          <p:spTgt spid="772"/>
                                        </p:tgtEl>
                                        <p:attrNameLst>
                                          <p:attrName>style.visibility</p:attrName>
                                        </p:attrNameLst>
                                      </p:cBhvr>
                                      <p:to>
                                        <p:strVal val="visible"/>
                                      </p:to>
                                    </p:set>
                                    <p:animEffect transition="in" filter="fade">
                                      <p:cBhvr>
                                        <p:cTn id="62" dur="500"/>
                                        <p:tgtEl>
                                          <p:spTgt spid="772"/>
                                        </p:tgtEl>
                                      </p:cBhvr>
                                    </p:animEffect>
                                  </p:childTnLst>
                                </p:cTn>
                              </p:par>
                            </p:childTnLst>
                          </p:cTn>
                        </p:par>
                        <p:par>
                          <p:cTn id="63" fill="hold">
                            <p:stCondLst>
                              <p:cond delay="7500"/>
                            </p:stCondLst>
                            <p:childTnLst>
                              <p:par>
                                <p:cTn id="64" presetID="22" presetClass="entr" presetSubtype="1"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par>
                          <p:cTn id="67" fill="hold">
                            <p:stCondLst>
                              <p:cond delay="8000"/>
                            </p:stCondLst>
                            <p:childTnLst>
                              <p:par>
                                <p:cTn id="68" presetID="16" presetClass="entr" presetSubtype="37" fill="hold"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barn(outVertical)">
                                      <p:cBhvr>
                                        <p:cTn id="70" dur="500"/>
                                        <p:tgtEl>
                                          <p:spTgt spid="30"/>
                                        </p:tgtEl>
                                      </p:cBhvr>
                                    </p:animEffect>
                                  </p:childTnLst>
                                </p:cTn>
                              </p:par>
                            </p:childTnLst>
                          </p:cTn>
                        </p:par>
                        <p:par>
                          <p:cTn id="71" fill="hold">
                            <p:stCondLst>
                              <p:cond delay="8500"/>
                            </p:stCondLst>
                            <p:childTnLst>
                              <p:par>
                                <p:cTn id="72" presetID="10" presetClass="entr" presetSubtype="0"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build="p"/>
      <p:bldP spid="173" grpId="0" animBg="1"/>
      <p:bldGraphic spid="749" grpId="0">
        <p:bldSub>
          <a:bldDgm bld="one"/>
        </p:bldSub>
      </p:bldGraphic>
      <p:bldP spid="769" grpId="0" animBg="1"/>
      <p:bldP spid="770" grpId="0" animBg="1"/>
      <p:bldP spid="771" grpId="0" animBg="1"/>
      <p:bldP spid="772" grpId="0" animBg="1"/>
      <p:bldP spid="2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69</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Dealing with Big Data</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1129280" y="5715000"/>
            <a:ext cx="763372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dirty="0" smtClean="0">
                <a:solidFill>
                  <a:schemeClr val="tx2"/>
                </a:solidFill>
              </a:rPr>
              <a:t>The Von Neumann machine: Ordered reasoning over data</a:t>
            </a:r>
            <a:endParaRPr lang="en-US" sz="2400" dirty="0">
              <a:solidFill>
                <a:schemeClr val="tx2"/>
              </a:solidFill>
            </a:endParaRPr>
          </a:p>
        </p:txBody>
      </p:sp>
      <p:grpSp>
        <p:nvGrpSpPr>
          <p:cNvPr id="3" name="Group 2"/>
          <p:cNvGrpSpPr/>
          <p:nvPr/>
        </p:nvGrpSpPr>
        <p:grpSpPr>
          <a:xfrm>
            <a:off x="2474945" y="2307520"/>
            <a:ext cx="5261193" cy="3255080"/>
            <a:chOff x="2474945" y="2307520"/>
            <a:chExt cx="5261193" cy="3255080"/>
          </a:xfrm>
        </p:grpSpPr>
        <p:cxnSp>
          <p:nvCxnSpPr>
            <p:cNvPr id="49" name="Straight Arrow Connector 48"/>
            <p:cNvCxnSpPr/>
            <p:nvPr/>
          </p:nvCxnSpPr>
          <p:spPr bwMode="auto">
            <a:xfrm rot="16200000" flipV="1">
              <a:off x="4499390" y="4037408"/>
              <a:ext cx="716467" cy="531896"/>
            </a:xfrm>
            <a:prstGeom prst="straightConnector1">
              <a:avLst/>
            </a:prstGeom>
            <a:solidFill>
              <a:srgbClr val="3366FF"/>
            </a:solidFill>
            <a:ln w="12700" cap="flat" cmpd="sng" algn="ctr">
              <a:solidFill>
                <a:srgbClr val="000000"/>
              </a:solidFill>
              <a:prstDash val="solid"/>
              <a:round/>
              <a:headEnd type="arrow"/>
              <a:tailEnd type="arrow"/>
            </a:ln>
            <a:effectLst/>
          </p:spPr>
        </p:cxnSp>
        <p:grpSp>
          <p:nvGrpSpPr>
            <p:cNvPr id="2" name="Group 1"/>
            <p:cNvGrpSpPr/>
            <p:nvPr/>
          </p:nvGrpSpPr>
          <p:grpSpPr>
            <a:xfrm>
              <a:off x="2474945" y="2307520"/>
              <a:ext cx="5261193" cy="3255080"/>
              <a:chOff x="2474945" y="2307520"/>
              <a:chExt cx="5261193" cy="3255080"/>
            </a:xfrm>
          </p:grpSpPr>
          <p:sp>
            <p:nvSpPr>
              <p:cNvPr id="33" name="Rectangle 32"/>
              <p:cNvSpPr/>
              <p:nvPr/>
            </p:nvSpPr>
            <p:spPr bwMode="auto">
              <a:xfrm>
                <a:off x="2474945" y="2316790"/>
                <a:ext cx="5232121" cy="1595766"/>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smtClean="0">
                  <a:solidFill>
                    <a:srgbClr val="000000"/>
                  </a:solidFill>
                  <a:latin typeface="Arial" charset="0"/>
                  <a:cs typeface="Osaka" charset="0"/>
                </a:endParaRPr>
              </a:p>
            </p:txBody>
          </p:sp>
          <p:sp>
            <p:nvSpPr>
              <p:cNvPr id="34" name="TextBox 33"/>
              <p:cNvSpPr txBox="1"/>
              <p:nvPr/>
            </p:nvSpPr>
            <p:spPr>
              <a:xfrm>
                <a:off x="5829146" y="2349355"/>
                <a:ext cx="1906992" cy="1938992"/>
              </a:xfrm>
              <a:prstGeom prst="rect">
                <a:avLst/>
              </a:prstGeom>
              <a:noFill/>
            </p:spPr>
            <p:txBody>
              <a:bodyPr wrap="square" rtlCol="0">
                <a:spAutoFit/>
              </a:bodyPr>
              <a:lstStyle/>
              <a:p>
                <a:pPr fontAlgn="base">
                  <a:spcBef>
                    <a:spcPct val="0"/>
                  </a:spcBef>
                  <a:spcAft>
                    <a:spcPts val="1200"/>
                  </a:spcAft>
                </a:pPr>
                <a:r>
                  <a:rPr lang="en-US" sz="1600" dirty="0" smtClean="0">
                    <a:solidFill>
                      <a:srgbClr val="FFFFFF"/>
                    </a:solidFill>
                    <a:effectLst>
                      <a:outerShdw blurRad="50800" dist="38100" dir="2700000">
                        <a:srgbClr val="000000">
                          <a:alpha val="43000"/>
                        </a:srgbClr>
                      </a:outerShdw>
                    </a:effectLst>
                    <a:latin typeface="Arial" charset="0"/>
                    <a:cs typeface="Osaka" charset="0"/>
                  </a:rPr>
                  <a:t>1. Read something</a:t>
                </a:r>
              </a:p>
              <a:p>
                <a:pPr fontAlgn="base">
                  <a:spcBef>
                    <a:spcPct val="0"/>
                  </a:spcBef>
                  <a:spcAft>
                    <a:spcPts val="1200"/>
                  </a:spcAft>
                </a:pPr>
                <a:r>
                  <a:rPr lang="en-US" sz="1600" dirty="0" smtClean="0">
                    <a:solidFill>
                      <a:srgbClr val="FFFFFF"/>
                    </a:solidFill>
                    <a:effectLst>
                      <a:outerShdw blurRad="50800" dist="38100" dir="2700000">
                        <a:srgbClr val="000000">
                          <a:alpha val="43000"/>
                        </a:srgbClr>
                      </a:outerShdw>
                    </a:effectLst>
                    <a:latin typeface="Arial" charset="0"/>
                    <a:cs typeface="Osaka" charset="0"/>
                  </a:rPr>
                  <a:t>2. Do something</a:t>
                </a:r>
              </a:p>
              <a:p>
                <a:pPr fontAlgn="base">
                  <a:spcBef>
                    <a:spcPct val="0"/>
                  </a:spcBef>
                  <a:spcAft>
                    <a:spcPts val="1200"/>
                  </a:spcAft>
                </a:pPr>
                <a:r>
                  <a:rPr lang="en-US" sz="1600" dirty="0" smtClean="0">
                    <a:solidFill>
                      <a:srgbClr val="FFFFFF"/>
                    </a:solidFill>
                    <a:effectLst>
                      <a:outerShdw blurRad="50800" dist="38100" dir="2700000">
                        <a:srgbClr val="000000">
                          <a:alpha val="43000"/>
                        </a:srgbClr>
                      </a:outerShdw>
                    </a:effectLst>
                    <a:latin typeface="Arial" charset="0"/>
                    <a:cs typeface="Osaka" charset="0"/>
                  </a:rPr>
                  <a:t>3. Write something</a:t>
                </a:r>
              </a:p>
              <a:p>
                <a:pPr fontAlgn="base">
                  <a:spcBef>
                    <a:spcPct val="0"/>
                  </a:spcBef>
                  <a:spcAft>
                    <a:spcPts val="1200"/>
                  </a:spcAft>
                </a:pPr>
                <a:r>
                  <a:rPr lang="en-US" sz="1600" dirty="0" smtClean="0">
                    <a:solidFill>
                      <a:srgbClr val="FFFFFF"/>
                    </a:solidFill>
                    <a:effectLst>
                      <a:outerShdw blurRad="50800" dist="38100" dir="2700000">
                        <a:srgbClr val="000000">
                          <a:alpha val="43000"/>
                        </a:srgbClr>
                      </a:outerShdw>
                    </a:effectLst>
                    <a:latin typeface="Arial" charset="0"/>
                    <a:cs typeface="Osaka" charset="0"/>
                  </a:rPr>
                  <a:t>4. GOTO 1</a:t>
                </a:r>
              </a:p>
              <a:p>
                <a:pPr fontAlgn="base">
                  <a:spcBef>
                    <a:spcPct val="0"/>
                  </a:spcBef>
                  <a:spcAft>
                    <a:spcPts val="1200"/>
                  </a:spcAft>
                </a:pPr>
                <a:endParaRPr lang="en-US" sz="1600" dirty="0">
                  <a:solidFill>
                    <a:srgbClr val="000000"/>
                  </a:solidFill>
                  <a:latin typeface="Arial" charset="0"/>
                  <a:cs typeface="Osaka" charset="0"/>
                </a:endParaRPr>
              </a:p>
            </p:txBody>
          </p:sp>
          <p:sp>
            <p:nvSpPr>
              <p:cNvPr id="35" name="Rectangle 34"/>
              <p:cNvSpPr/>
              <p:nvPr/>
            </p:nvSpPr>
            <p:spPr bwMode="auto">
              <a:xfrm>
                <a:off x="5840003" y="2316789"/>
                <a:ext cx="1867064" cy="1606623"/>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smtClean="0">
                  <a:solidFill>
                    <a:srgbClr val="000000"/>
                  </a:solidFill>
                  <a:latin typeface="Arial" charset="0"/>
                  <a:cs typeface="Osaka" charset="0"/>
                </a:endParaRPr>
              </a:p>
            </p:txBody>
          </p:sp>
          <p:cxnSp>
            <p:nvCxnSpPr>
              <p:cNvPr id="36" name="Straight Connector 35"/>
              <p:cNvCxnSpPr/>
              <p:nvPr/>
            </p:nvCxnSpPr>
            <p:spPr bwMode="auto">
              <a:xfrm>
                <a:off x="2474945" y="2730888"/>
                <a:ext cx="5210411"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7" name="Straight Connector 36"/>
              <p:cNvCxnSpPr/>
              <p:nvPr/>
            </p:nvCxnSpPr>
            <p:spPr bwMode="auto">
              <a:xfrm rot="10800000" flipH="1">
                <a:off x="2474945" y="3125528"/>
                <a:ext cx="5232122" cy="5429"/>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8" name="Straight Connector 37"/>
              <p:cNvCxnSpPr/>
              <p:nvPr/>
            </p:nvCxnSpPr>
            <p:spPr bwMode="auto">
              <a:xfrm rot="10800000">
                <a:off x="2496655" y="3532609"/>
                <a:ext cx="5199556"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9" name="Straight Connector 38"/>
              <p:cNvCxnSpPr/>
              <p:nvPr/>
            </p:nvCxnSpPr>
            <p:spPr bwMode="auto">
              <a:xfrm rot="5400000">
                <a:off x="2036469" y="3104213"/>
                <a:ext cx="1594973"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0" name="Straight Connector 39"/>
              <p:cNvCxnSpPr/>
              <p:nvPr/>
            </p:nvCxnSpPr>
            <p:spPr bwMode="auto">
              <a:xfrm rot="5400000">
                <a:off x="2433317" y="3109852"/>
                <a:ext cx="1583696"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1" name="Straight Connector 40"/>
              <p:cNvCxnSpPr/>
              <p:nvPr/>
            </p:nvCxnSpPr>
            <p:spPr bwMode="auto">
              <a:xfrm rot="5400000">
                <a:off x="2792173" y="3099207"/>
                <a:ext cx="1583275"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2" name="Straight Connector 41"/>
              <p:cNvCxnSpPr/>
              <p:nvPr/>
            </p:nvCxnSpPr>
            <p:spPr bwMode="auto">
              <a:xfrm rot="5400000">
                <a:off x="3150388" y="3120919"/>
                <a:ext cx="1604986"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3" name="Straight Connector 42"/>
              <p:cNvCxnSpPr/>
              <p:nvPr/>
            </p:nvCxnSpPr>
            <p:spPr bwMode="auto">
              <a:xfrm rot="5400000">
                <a:off x="3540530" y="3131564"/>
                <a:ext cx="1583696"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4" name="Straight Connector 43"/>
              <p:cNvCxnSpPr/>
              <p:nvPr/>
            </p:nvCxnSpPr>
            <p:spPr bwMode="auto">
              <a:xfrm rot="5400000">
                <a:off x="3926524" y="3137202"/>
                <a:ext cx="1572419"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5" name="Straight Connector 44"/>
              <p:cNvCxnSpPr>
                <a:stCxn id="35" idx="0"/>
                <a:endCxn id="35" idx="2"/>
              </p:cNvCxnSpPr>
              <p:nvPr/>
            </p:nvCxnSpPr>
            <p:spPr bwMode="auto">
              <a:xfrm rot="16200000" flipH="1">
                <a:off x="4293123" y="3114673"/>
                <a:ext cx="1595766"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6" name="Straight Connector 45"/>
              <p:cNvCxnSpPr/>
              <p:nvPr/>
            </p:nvCxnSpPr>
            <p:spPr bwMode="auto">
              <a:xfrm rot="5400000">
                <a:off x="4643596" y="3104846"/>
                <a:ext cx="1593707"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7" name="Straight Connector 46"/>
              <p:cNvCxnSpPr/>
              <p:nvPr/>
            </p:nvCxnSpPr>
            <p:spPr bwMode="auto">
              <a:xfrm rot="5400000">
                <a:off x="5045873" y="3137624"/>
                <a:ext cx="1571575" cy="1588"/>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48" name="Rectangle 47"/>
              <p:cNvSpPr/>
              <p:nvPr/>
            </p:nvSpPr>
            <p:spPr bwMode="auto">
              <a:xfrm>
                <a:off x="4439705" y="4683300"/>
                <a:ext cx="2084164" cy="879300"/>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8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50" name="Straight Arrow Connector 49"/>
              <p:cNvCxnSpPr/>
              <p:nvPr/>
            </p:nvCxnSpPr>
            <p:spPr bwMode="auto">
              <a:xfrm rot="5400000" flipH="1" flipV="1">
                <a:off x="5970244" y="4097110"/>
                <a:ext cx="738178" cy="390781"/>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pic>
        <p:nvPicPr>
          <p:cNvPr id="51"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687190" y="1470054"/>
            <a:ext cx="2756832" cy="3061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4213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animEffect transition="in" filter="fade">
                                      <p:cBhvr>
                                        <p:cTn id="21" dur="500"/>
                                        <p:tgtEl>
                                          <p:spTgt spid="6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0"/>
            <a:ext cx="9142408" cy="47498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8606669" y="304800"/>
            <a:ext cx="242375" cy="247141"/>
            <a:chOff x="8606668" y="267642"/>
            <a:chExt cx="242375"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606668" y="267642"/>
              <a:ext cx="242375" cy="230428"/>
            </a:xfrm>
            <a:prstGeom prst="rect">
              <a:avLst/>
            </a:prstGeom>
            <a:noFill/>
          </p:spPr>
          <p:txBody>
            <a:bodyPr wrap="none" rtlCol="0">
              <a:spAutoFit/>
            </a:bodyPr>
            <a:lstStyle/>
            <a:p>
              <a:pPr algn="ctr"/>
              <a:fld id="{B54D1261-1C79-5142-B352-F7267CA4558C}" type="slidenum">
                <a:rPr lang="en-US" sz="900" b="1" smtClean="0">
                  <a:solidFill>
                    <a:schemeClr val="bg1"/>
                  </a:solidFill>
                </a:rPr>
                <a:t>7</a:t>
              </a:fld>
              <a:endParaRPr lang="en-US" sz="900" b="1" dirty="0">
                <a:solidFill>
                  <a:schemeClr val="bg1"/>
                </a:solidFill>
              </a:endParaRPr>
            </a:p>
          </p:txBody>
        </p:sp>
      </p:grpSp>
      <p:sp>
        <p:nvSpPr>
          <p:cNvPr id="1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Making connections?</a:t>
            </a:r>
            <a:endParaRPr lang="en-US" dirty="0">
              <a:solidFill>
                <a:schemeClr val="tx2"/>
              </a:solidFill>
            </a:endParaRPr>
          </a:p>
        </p:txBody>
      </p:sp>
      <p:sp>
        <p:nvSpPr>
          <p:cNvPr id="121" name="Content Placeholder 2"/>
          <p:cNvSpPr>
            <a:spLocks noGrp="1"/>
          </p:cNvSpPr>
          <p:nvPr>
            <p:ph idx="1"/>
          </p:nvPr>
        </p:nvSpPr>
        <p:spPr>
          <a:xfrm>
            <a:off x="457200" y="1336672"/>
            <a:ext cx="8229600" cy="230832"/>
          </a:xfrm>
        </p:spPr>
        <p:txBody>
          <a:bodyPr>
            <a:spAutoFit/>
          </a:bodyPr>
          <a:lstStyle/>
          <a:p>
            <a:pPr marL="0" indent="0" algn="ctr">
              <a:buNone/>
            </a:pPr>
            <a:r>
              <a:rPr lang="en-US" sz="900" dirty="0" smtClean="0"/>
              <a:t> </a:t>
            </a:r>
            <a:endParaRPr lang="en-US" sz="900" dirty="0"/>
          </a:p>
        </p:txBody>
      </p:sp>
      <p:sp>
        <p:nvSpPr>
          <p:cNvPr id="122" name="Rectangle 1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505037" y="1926973"/>
            <a:ext cx="2661306" cy="3635627"/>
            <a:chOff x="505037" y="1986989"/>
            <a:chExt cx="2661306" cy="3635627"/>
          </a:xfrm>
        </p:grpSpPr>
        <p:pic>
          <p:nvPicPr>
            <p:cNvPr id="12" name="Picture 11"/>
            <p:cNvPicPr>
              <a:picLocks noChangeAspect="1"/>
            </p:cNvPicPr>
            <p:nvPr/>
          </p:nvPicPr>
          <p:blipFill>
            <a:blip r:embed="rId2"/>
            <a:stretch>
              <a:fillRect/>
            </a:stretch>
          </p:blipFill>
          <p:spPr>
            <a:xfrm>
              <a:off x="687867" y="1986989"/>
              <a:ext cx="2295646" cy="2295646"/>
            </a:xfrm>
            <a:prstGeom prst="rect">
              <a:avLst/>
            </a:prstGeom>
          </p:spPr>
        </p:pic>
        <p:sp>
          <p:nvSpPr>
            <p:cNvPr id="13" name="TextBox 12"/>
            <p:cNvSpPr txBox="1"/>
            <p:nvPr/>
          </p:nvSpPr>
          <p:spPr>
            <a:xfrm>
              <a:off x="505037" y="4422287"/>
              <a:ext cx="2661306" cy="1200329"/>
            </a:xfrm>
            <a:prstGeom prst="rect">
              <a:avLst/>
            </a:prstGeom>
            <a:noFill/>
          </p:spPr>
          <p:txBody>
            <a:bodyPr wrap="none" rtlCol="0">
              <a:spAutoFit/>
            </a:bodyPr>
            <a:lstStyle/>
            <a:p>
              <a:pPr algn="ctr"/>
              <a:r>
                <a:rPr lang="en-US" sz="3200" dirty="0" smtClean="0">
                  <a:solidFill>
                    <a:schemeClr val="tx2"/>
                  </a:solidFill>
                  <a:latin typeface="Helvetica Neue Light" charset="0"/>
                  <a:ea typeface="Helvetica Neue Light" charset="0"/>
                  <a:cs typeface="Helvetica Neue Light" charset="0"/>
                </a:rPr>
                <a:t>Friends</a:t>
              </a:r>
              <a:endParaRPr lang="en-US" sz="2000" dirty="0" smtClean="0">
                <a:solidFill>
                  <a:schemeClr val="tx2"/>
                </a:solidFill>
                <a:latin typeface="Helvetica Neue Light" charset="0"/>
                <a:ea typeface="Helvetica Neue Light" charset="0"/>
                <a:cs typeface="Helvetica Neue Light" charset="0"/>
              </a:endParaRPr>
            </a:p>
            <a:p>
              <a:pPr algn="ctr"/>
              <a:r>
                <a:rPr lang="en-US" sz="2000" dirty="0" smtClean="0">
                  <a:solidFill>
                    <a:schemeClr val="tx2"/>
                  </a:solidFill>
                  <a:latin typeface="Helvetica Neue Light" charset="0"/>
                  <a:ea typeface="Helvetica Neue Light" charset="0"/>
                  <a:cs typeface="Helvetica Neue Light" charset="0"/>
                </a:rPr>
                <a:t>What are they doing?</a:t>
              </a:r>
            </a:p>
            <a:p>
              <a:pPr algn="ctr"/>
              <a:r>
                <a:rPr lang="en-US" sz="2000" dirty="0" smtClean="0">
                  <a:solidFill>
                    <a:schemeClr val="tx2"/>
                  </a:solidFill>
                  <a:latin typeface="Helvetica Neue Light" charset="0"/>
                  <a:ea typeface="Helvetica Neue Light" charset="0"/>
                  <a:cs typeface="Helvetica Neue Light" charset="0"/>
                </a:rPr>
                <a:t>What have they done?</a:t>
              </a:r>
            </a:p>
          </p:txBody>
        </p:sp>
      </p:grpSp>
      <p:grpSp>
        <p:nvGrpSpPr>
          <p:cNvPr id="14" name="Group 13"/>
          <p:cNvGrpSpPr/>
          <p:nvPr/>
        </p:nvGrpSpPr>
        <p:grpSpPr>
          <a:xfrm>
            <a:off x="3505203" y="1926973"/>
            <a:ext cx="2417841" cy="3635627"/>
            <a:chOff x="3644103" y="1986989"/>
            <a:chExt cx="2417841" cy="3635627"/>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8779" y="1986989"/>
              <a:ext cx="2308482" cy="2308482"/>
            </a:xfrm>
            <a:prstGeom prst="rect">
              <a:avLst/>
            </a:prstGeom>
          </p:spPr>
        </p:pic>
        <p:sp>
          <p:nvSpPr>
            <p:cNvPr id="16" name="TextBox 15"/>
            <p:cNvSpPr txBox="1"/>
            <p:nvPr/>
          </p:nvSpPr>
          <p:spPr>
            <a:xfrm>
              <a:off x="3644103" y="4422287"/>
              <a:ext cx="2417841" cy="1200329"/>
            </a:xfrm>
            <a:prstGeom prst="rect">
              <a:avLst/>
            </a:prstGeom>
            <a:noFill/>
          </p:spPr>
          <p:txBody>
            <a:bodyPr wrap="none" rtlCol="0">
              <a:spAutoFit/>
            </a:bodyPr>
            <a:lstStyle/>
            <a:p>
              <a:pPr algn="ctr"/>
              <a:r>
                <a:rPr lang="en-US" sz="3200" dirty="0" smtClean="0">
                  <a:solidFill>
                    <a:schemeClr val="tx2"/>
                  </a:solidFill>
                  <a:latin typeface="Helvetica Neue Light" charset="0"/>
                  <a:ea typeface="Helvetica Neue Light" charset="0"/>
                  <a:cs typeface="Helvetica Neue Light" charset="0"/>
                </a:rPr>
                <a:t>Love</a:t>
              </a:r>
              <a:endParaRPr lang="en-US" sz="2000" dirty="0" smtClean="0">
                <a:solidFill>
                  <a:schemeClr val="tx2"/>
                </a:solidFill>
                <a:latin typeface="Helvetica Neue Light" charset="0"/>
                <a:ea typeface="Helvetica Neue Light" charset="0"/>
                <a:cs typeface="Helvetica Neue Light" charset="0"/>
              </a:endParaRPr>
            </a:p>
            <a:p>
              <a:pPr algn="ctr"/>
              <a:r>
                <a:rPr lang="en-US" sz="2000" dirty="0" smtClean="0">
                  <a:solidFill>
                    <a:schemeClr val="tx2"/>
                  </a:solidFill>
                  <a:latin typeface="Helvetica Neue Light" charset="0"/>
                  <a:ea typeface="Helvetica Neue Light" charset="0"/>
                  <a:cs typeface="Helvetica Neue Light" charset="0"/>
                </a:rPr>
                <a:t>Finding love through</a:t>
              </a:r>
            </a:p>
            <a:p>
              <a:pPr algn="ctr"/>
              <a:r>
                <a:rPr lang="en-US" sz="2000" dirty="0" smtClean="0">
                  <a:solidFill>
                    <a:schemeClr val="tx2"/>
                  </a:solidFill>
                  <a:latin typeface="Helvetica Neue Light" charset="0"/>
                  <a:ea typeface="Helvetica Neue Light" charset="0"/>
                  <a:cs typeface="Helvetica Neue Light" charset="0"/>
                </a:rPr>
                <a:t>Data + Algorithms</a:t>
              </a:r>
            </a:p>
          </p:txBody>
        </p:sp>
      </p:grpSp>
      <p:grpSp>
        <p:nvGrpSpPr>
          <p:cNvPr id="17" name="Group 16"/>
          <p:cNvGrpSpPr/>
          <p:nvPr/>
        </p:nvGrpSpPr>
        <p:grpSpPr>
          <a:xfrm>
            <a:off x="6261904" y="1905000"/>
            <a:ext cx="2511707" cy="3034273"/>
            <a:chOff x="6261904" y="2403677"/>
            <a:chExt cx="2511707" cy="3034273"/>
          </a:xfrm>
        </p:grpSpPr>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61904" y="2403677"/>
              <a:ext cx="2511707" cy="2316921"/>
            </a:xfrm>
            <a:prstGeom prst="rect">
              <a:avLst/>
            </a:prstGeom>
          </p:spPr>
        </p:pic>
        <p:sp>
          <p:nvSpPr>
            <p:cNvPr id="19" name="TextBox 18"/>
            <p:cNvSpPr txBox="1"/>
            <p:nvPr/>
          </p:nvSpPr>
          <p:spPr>
            <a:xfrm>
              <a:off x="7136978" y="4422287"/>
              <a:ext cx="598242" cy="1015663"/>
            </a:xfrm>
            <a:prstGeom prst="rect">
              <a:avLst/>
            </a:prstGeom>
            <a:noFill/>
          </p:spPr>
          <p:txBody>
            <a:bodyPr wrap="none" rtlCol="0">
              <a:spAutoFit/>
            </a:bodyPr>
            <a:lstStyle/>
            <a:p>
              <a:pPr algn="ctr"/>
              <a:r>
                <a:rPr lang="en-US" sz="6000" dirty="0" smtClean="0">
                  <a:solidFill>
                    <a:schemeClr val="tx2"/>
                  </a:solidFill>
                  <a:latin typeface="Helvetica Neue Light" charset="0"/>
                  <a:ea typeface="Helvetica Neue Light" charset="0"/>
                  <a:cs typeface="Helvetica Neue Light" charset="0"/>
                </a:rPr>
                <a:t>?</a:t>
              </a:r>
              <a:endParaRPr lang="en-US" sz="2000" dirty="0" smtClean="0">
                <a:solidFill>
                  <a:schemeClr val="tx2"/>
                </a:solidFill>
                <a:latin typeface="Helvetica Neue Light" charset="0"/>
                <a:ea typeface="Helvetica Neue Light" charset="0"/>
                <a:cs typeface="Helvetica Neue Light" charset="0"/>
              </a:endParaRPr>
            </a:p>
          </p:txBody>
        </p:sp>
      </p:grpSp>
    </p:spTree>
    <p:extLst>
      <p:ext uri="{BB962C8B-B14F-4D97-AF65-F5344CB8AC3E}">
        <p14:creationId xmlns:p14="http://schemas.microsoft.com/office/powerpoint/2010/main" val="69992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1000"/>
                                        <p:tgtEl>
                                          <p:spTgt spid="1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1">
                                            <p:txEl>
                                              <p:pRg st="0" end="0"/>
                                            </p:txEl>
                                          </p:spTgt>
                                        </p:tgtEl>
                                        <p:attrNameLst>
                                          <p:attrName>style.visibility</p:attrName>
                                        </p:attrNameLst>
                                      </p:cBhvr>
                                      <p:to>
                                        <p:strVal val="visible"/>
                                      </p:to>
                                    </p:set>
                                    <p:animEffect transition="in" filter="fade">
                                      <p:cBhvr>
                                        <p:cTn id="14" dur="500"/>
                                        <p:tgtEl>
                                          <p:spTgt spid="121">
                                            <p:txEl>
                                              <p:pRg st="0" end="0"/>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build="p"/>
      <p:bldP spid="1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70</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Dealing with Big Data</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1949680" y="5715000"/>
            <a:ext cx="673712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dirty="0" smtClean="0">
                <a:solidFill>
                  <a:schemeClr val="tx2"/>
                </a:solidFill>
              </a:rPr>
              <a:t>“Out-of-Core” algorithms.</a:t>
            </a:r>
            <a:endParaRPr lang="en-US" sz="2400" dirty="0">
              <a:solidFill>
                <a:schemeClr val="tx2"/>
              </a:solidFill>
            </a:endParaRPr>
          </a:p>
        </p:txBody>
      </p:sp>
      <p:grpSp>
        <p:nvGrpSpPr>
          <p:cNvPr id="3" name="Group 2"/>
          <p:cNvGrpSpPr/>
          <p:nvPr/>
        </p:nvGrpSpPr>
        <p:grpSpPr>
          <a:xfrm>
            <a:off x="2474945" y="2307520"/>
            <a:ext cx="5261193" cy="3255080"/>
            <a:chOff x="2474945" y="2307520"/>
            <a:chExt cx="5261193" cy="3255080"/>
          </a:xfrm>
        </p:grpSpPr>
        <p:cxnSp>
          <p:nvCxnSpPr>
            <p:cNvPr id="49" name="Straight Arrow Connector 48"/>
            <p:cNvCxnSpPr/>
            <p:nvPr/>
          </p:nvCxnSpPr>
          <p:spPr bwMode="auto">
            <a:xfrm rot="16200000" flipV="1">
              <a:off x="4499390" y="4037408"/>
              <a:ext cx="716467" cy="531896"/>
            </a:xfrm>
            <a:prstGeom prst="straightConnector1">
              <a:avLst/>
            </a:prstGeom>
            <a:solidFill>
              <a:srgbClr val="3366FF"/>
            </a:solidFill>
            <a:ln w="12700" cap="flat" cmpd="sng" algn="ctr">
              <a:solidFill>
                <a:srgbClr val="000000"/>
              </a:solidFill>
              <a:prstDash val="solid"/>
              <a:round/>
              <a:headEnd type="arrow"/>
              <a:tailEnd type="arrow"/>
            </a:ln>
            <a:effectLst/>
          </p:spPr>
        </p:cxnSp>
        <p:grpSp>
          <p:nvGrpSpPr>
            <p:cNvPr id="2" name="Group 1"/>
            <p:cNvGrpSpPr/>
            <p:nvPr/>
          </p:nvGrpSpPr>
          <p:grpSpPr>
            <a:xfrm>
              <a:off x="2474945" y="2307520"/>
              <a:ext cx="5261193" cy="3255080"/>
              <a:chOff x="2474945" y="2307520"/>
              <a:chExt cx="5261193" cy="3255080"/>
            </a:xfrm>
          </p:grpSpPr>
          <p:sp>
            <p:nvSpPr>
              <p:cNvPr id="33" name="Rectangle 32"/>
              <p:cNvSpPr/>
              <p:nvPr/>
            </p:nvSpPr>
            <p:spPr bwMode="auto">
              <a:xfrm>
                <a:off x="2474945" y="2316790"/>
                <a:ext cx="5232121" cy="1595766"/>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smtClean="0">
                  <a:solidFill>
                    <a:srgbClr val="000000"/>
                  </a:solidFill>
                  <a:latin typeface="Arial" charset="0"/>
                  <a:cs typeface="Osaka" charset="0"/>
                </a:endParaRPr>
              </a:p>
            </p:txBody>
          </p:sp>
          <p:sp>
            <p:nvSpPr>
              <p:cNvPr id="34" name="TextBox 33"/>
              <p:cNvSpPr txBox="1"/>
              <p:nvPr/>
            </p:nvSpPr>
            <p:spPr>
              <a:xfrm>
                <a:off x="5829146" y="2349355"/>
                <a:ext cx="1906992" cy="1938992"/>
              </a:xfrm>
              <a:prstGeom prst="rect">
                <a:avLst/>
              </a:prstGeom>
              <a:noFill/>
            </p:spPr>
            <p:txBody>
              <a:bodyPr wrap="square" rtlCol="0">
                <a:spAutoFit/>
              </a:bodyPr>
              <a:lstStyle/>
              <a:p>
                <a:pPr fontAlgn="base">
                  <a:spcBef>
                    <a:spcPct val="0"/>
                  </a:spcBef>
                  <a:spcAft>
                    <a:spcPts val="1200"/>
                  </a:spcAft>
                </a:pPr>
                <a:r>
                  <a:rPr lang="en-US" sz="1600" dirty="0" smtClean="0">
                    <a:solidFill>
                      <a:srgbClr val="FFFFFF"/>
                    </a:solidFill>
                    <a:effectLst>
                      <a:outerShdw blurRad="50800" dist="38100" dir="2700000">
                        <a:srgbClr val="000000">
                          <a:alpha val="43000"/>
                        </a:srgbClr>
                      </a:outerShdw>
                    </a:effectLst>
                    <a:latin typeface="Arial" charset="0"/>
                    <a:cs typeface="Osaka" charset="0"/>
                  </a:rPr>
                  <a:t>1. Read something</a:t>
                </a:r>
              </a:p>
              <a:p>
                <a:pPr fontAlgn="base">
                  <a:spcBef>
                    <a:spcPct val="0"/>
                  </a:spcBef>
                  <a:spcAft>
                    <a:spcPts val="1200"/>
                  </a:spcAft>
                </a:pPr>
                <a:r>
                  <a:rPr lang="en-US" sz="1600" dirty="0" smtClean="0">
                    <a:solidFill>
                      <a:srgbClr val="FFFFFF"/>
                    </a:solidFill>
                    <a:effectLst>
                      <a:outerShdw blurRad="50800" dist="38100" dir="2700000">
                        <a:srgbClr val="000000">
                          <a:alpha val="43000"/>
                        </a:srgbClr>
                      </a:outerShdw>
                    </a:effectLst>
                    <a:latin typeface="Arial" charset="0"/>
                    <a:cs typeface="Osaka" charset="0"/>
                  </a:rPr>
                  <a:t>2. Do something</a:t>
                </a:r>
              </a:p>
              <a:p>
                <a:pPr fontAlgn="base">
                  <a:spcBef>
                    <a:spcPct val="0"/>
                  </a:spcBef>
                  <a:spcAft>
                    <a:spcPts val="1200"/>
                  </a:spcAft>
                </a:pPr>
                <a:r>
                  <a:rPr lang="en-US" sz="1600" dirty="0" smtClean="0">
                    <a:solidFill>
                      <a:srgbClr val="FFFFFF"/>
                    </a:solidFill>
                    <a:effectLst>
                      <a:outerShdw blurRad="50800" dist="38100" dir="2700000">
                        <a:srgbClr val="000000">
                          <a:alpha val="43000"/>
                        </a:srgbClr>
                      </a:outerShdw>
                    </a:effectLst>
                    <a:latin typeface="Arial" charset="0"/>
                    <a:cs typeface="Osaka" charset="0"/>
                  </a:rPr>
                  <a:t>3. Write something</a:t>
                </a:r>
              </a:p>
              <a:p>
                <a:pPr fontAlgn="base">
                  <a:spcBef>
                    <a:spcPct val="0"/>
                  </a:spcBef>
                  <a:spcAft>
                    <a:spcPts val="1200"/>
                  </a:spcAft>
                </a:pPr>
                <a:r>
                  <a:rPr lang="en-US" sz="1600" dirty="0" smtClean="0">
                    <a:solidFill>
                      <a:srgbClr val="FFFFFF"/>
                    </a:solidFill>
                    <a:effectLst>
                      <a:outerShdw blurRad="50800" dist="38100" dir="2700000">
                        <a:srgbClr val="000000">
                          <a:alpha val="43000"/>
                        </a:srgbClr>
                      </a:outerShdw>
                    </a:effectLst>
                    <a:latin typeface="Arial" charset="0"/>
                    <a:cs typeface="Osaka" charset="0"/>
                  </a:rPr>
                  <a:t>4. GOTO 1</a:t>
                </a:r>
              </a:p>
              <a:p>
                <a:pPr fontAlgn="base">
                  <a:spcBef>
                    <a:spcPct val="0"/>
                  </a:spcBef>
                  <a:spcAft>
                    <a:spcPts val="1200"/>
                  </a:spcAft>
                </a:pPr>
                <a:endParaRPr lang="en-US" sz="1600" dirty="0">
                  <a:solidFill>
                    <a:srgbClr val="000000"/>
                  </a:solidFill>
                  <a:latin typeface="Arial" charset="0"/>
                  <a:cs typeface="Osaka" charset="0"/>
                </a:endParaRPr>
              </a:p>
            </p:txBody>
          </p:sp>
          <p:sp>
            <p:nvSpPr>
              <p:cNvPr id="35" name="Rectangle 34"/>
              <p:cNvSpPr/>
              <p:nvPr/>
            </p:nvSpPr>
            <p:spPr bwMode="auto">
              <a:xfrm>
                <a:off x="5840003" y="2316789"/>
                <a:ext cx="1867064" cy="1606623"/>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smtClean="0">
                  <a:solidFill>
                    <a:srgbClr val="000000"/>
                  </a:solidFill>
                  <a:latin typeface="Arial" charset="0"/>
                  <a:cs typeface="Osaka" charset="0"/>
                </a:endParaRPr>
              </a:p>
            </p:txBody>
          </p:sp>
          <p:cxnSp>
            <p:nvCxnSpPr>
              <p:cNvPr id="36" name="Straight Connector 35"/>
              <p:cNvCxnSpPr/>
              <p:nvPr/>
            </p:nvCxnSpPr>
            <p:spPr bwMode="auto">
              <a:xfrm>
                <a:off x="2474945" y="2730888"/>
                <a:ext cx="5210411"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7" name="Straight Connector 36"/>
              <p:cNvCxnSpPr/>
              <p:nvPr/>
            </p:nvCxnSpPr>
            <p:spPr bwMode="auto">
              <a:xfrm rot="10800000" flipH="1">
                <a:off x="2474945" y="3125528"/>
                <a:ext cx="5232122" cy="5429"/>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8" name="Straight Connector 37"/>
              <p:cNvCxnSpPr/>
              <p:nvPr/>
            </p:nvCxnSpPr>
            <p:spPr bwMode="auto">
              <a:xfrm rot="10800000">
                <a:off x="2496655" y="3532609"/>
                <a:ext cx="5199556"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9" name="Straight Connector 38"/>
              <p:cNvCxnSpPr/>
              <p:nvPr/>
            </p:nvCxnSpPr>
            <p:spPr bwMode="auto">
              <a:xfrm rot="5400000">
                <a:off x="2036469" y="3104213"/>
                <a:ext cx="1594973"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0" name="Straight Connector 39"/>
              <p:cNvCxnSpPr/>
              <p:nvPr/>
            </p:nvCxnSpPr>
            <p:spPr bwMode="auto">
              <a:xfrm rot="5400000">
                <a:off x="2433317" y="3109852"/>
                <a:ext cx="1583696"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1" name="Straight Connector 40"/>
              <p:cNvCxnSpPr/>
              <p:nvPr/>
            </p:nvCxnSpPr>
            <p:spPr bwMode="auto">
              <a:xfrm rot="5400000">
                <a:off x="2792173" y="3099207"/>
                <a:ext cx="1583275"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2" name="Straight Connector 41"/>
              <p:cNvCxnSpPr/>
              <p:nvPr/>
            </p:nvCxnSpPr>
            <p:spPr bwMode="auto">
              <a:xfrm rot="5400000">
                <a:off x="3150388" y="3120919"/>
                <a:ext cx="1604986"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3" name="Straight Connector 42"/>
              <p:cNvCxnSpPr/>
              <p:nvPr/>
            </p:nvCxnSpPr>
            <p:spPr bwMode="auto">
              <a:xfrm rot="5400000">
                <a:off x="3540530" y="3131564"/>
                <a:ext cx="1583696"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4" name="Straight Connector 43"/>
              <p:cNvCxnSpPr/>
              <p:nvPr/>
            </p:nvCxnSpPr>
            <p:spPr bwMode="auto">
              <a:xfrm rot="5400000">
                <a:off x="3926524" y="3137202"/>
                <a:ext cx="1572419"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5" name="Straight Connector 44"/>
              <p:cNvCxnSpPr>
                <a:stCxn id="35" idx="0"/>
                <a:endCxn id="35" idx="2"/>
              </p:cNvCxnSpPr>
              <p:nvPr/>
            </p:nvCxnSpPr>
            <p:spPr bwMode="auto">
              <a:xfrm rot="16200000" flipH="1">
                <a:off x="4293123" y="3114673"/>
                <a:ext cx="1595766"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6" name="Straight Connector 45"/>
              <p:cNvCxnSpPr/>
              <p:nvPr/>
            </p:nvCxnSpPr>
            <p:spPr bwMode="auto">
              <a:xfrm rot="5400000">
                <a:off x="4643596" y="3104846"/>
                <a:ext cx="1593707" cy="1588"/>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7" name="Straight Connector 46"/>
              <p:cNvCxnSpPr/>
              <p:nvPr/>
            </p:nvCxnSpPr>
            <p:spPr bwMode="auto">
              <a:xfrm rot="5400000">
                <a:off x="5045873" y="3137624"/>
                <a:ext cx="1571575" cy="1588"/>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48" name="Rectangle 47"/>
              <p:cNvSpPr/>
              <p:nvPr/>
            </p:nvSpPr>
            <p:spPr bwMode="auto">
              <a:xfrm>
                <a:off x="4439705" y="4683300"/>
                <a:ext cx="2084164" cy="879300"/>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8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50" name="Straight Arrow Connector 49"/>
              <p:cNvCxnSpPr/>
              <p:nvPr/>
            </p:nvCxnSpPr>
            <p:spPr bwMode="auto">
              <a:xfrm rot="5400000" flipH="1" flipV="1">
                <a:off x="5970244" y="4097110"/>
                <a:ext cx="738178" cy="390781"/>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pic>
        <p:nvPicPr>
          <p:cNvPr id="51"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12853" y="2772722"/>
            <a:ext cx="2756832" cy="3061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0" name="Straight Arrow Connector 29"/>
          <p:cNvCxnSpPr/>
          <p:nvPr/>
        </p:nvCxnSpPr>
        <p:spPr bwMode="auto">
          <a:xfrm rot="5400000" flipH="1" flipV="1">
            <a:off x="1916285" y="3678540"/>
            <a:ext cx="545855" cy="479064"/>
          </a:xfrm>
          <a:prstGeom prst="straightConnector1">
            <a:avLst/>
          </a:prstGeom>
          <a:solidFill>
            <a:srgbClr val="3366FF"/>
          </a:solidFill>
          <a:ln w="12700" cap="flat" cmpd="sng" algn="ctr">
            <a:solidFill>
              <a:srgbClr val="000000"/>
            </a:solidFill>
            <a:prstDash val="solid"/>
            <a:round/>
            <a:headEnd type="arrow"/>
            <a:tailEnd type="arrow"/>
          </a:ln>
          <a:effectLst/>
        </p:spPr>
      </p:cxnSp>
    </p:spTree>
    <p:extLst>
      <p:ext uri="{BB962C8B-B14F-4D97-AF65-F5344CB8AC3E}">
        <p14:creationId xmlns:p14="http://schemas.microsoft.com/office/powerpoint/2010/main" val="98110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dissolv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4">
                                            <p:txEl>
                                              <p:pRg st="0" end="0"/>
                                            </p:txEl>
                                          </p:spTgt>
                                        </p:tgtEl>
                                        <p:attrNameLst>
                                          <p:attrName>style.visibility</p:attrName>
                                        </p:attrNameLst>
                                      </p:cBhvr>
                                      <p:to>
                                        <p:strVal val="visible"/>
                                      </p:to>
                                    </p:set>
                                    <p:animEffect transition="in" filter="fade">
                                      <p:cBhvr>
                                        <p:cTn id="24" dur="500"/>
                                        <p:tgtEl>
                                          <p:spTgt spid="64">
                                            <p:txEl>
                                              <p:pRg st="0" end="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dissolv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71</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Dealing with Big Data</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2007528" y="5867401"/>
            <a:ext cx="6389442" cy="486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dirty="0" smtClean="0">
                <a:solidFill>
                  <a:schemeClr val="tx2"/>
                </a:solidFill>
                <a:effectLst>
                  <a:glow rad="355600">
                    <a:srgbClr val="FFFF00">
                      <a:alpha val="40000"/>
                    </a:srgbClr>
                  </a:glow>
                </a:effectLst>
              </a:rPr>
              <a:t>Scaling up</a:t>
            </a:r>
            <a:endParaRPr lang="en-US" sz="2400" dirty="0">
              <a:solidFill>
                <a:schemeClr val="tx2"/>
              </a:solidFill>
              <a:effectLst>
                <a:glow rad="355600">
                  <a:srgbClr val="FFFF00">
                    <a:alpha val="40000"/>
                  </a:srgbClr>
                </a:glow>
              </a:effectLst>
            </a:endParaRPr>
          </a:p>
        </p:txBody>
      </p:sp>
      <p:grpSp>
        <p:nvGrpSpPr>
          <p:cNvPr id="11" name="Group 10"/>
          <p:cNvGrpSpPr/>
          <p:nvPr/>
        </p:nvGrpSpPr>
        <p:grpSpPr>
          <a:xfrm>
            <a:off x="705577" y="1521367"/>
            <a:ext cx="1747659" cy="1087278"/>
            <a:chOff x="2474945" y="1771044"/>
            <a:chExt cx="2396499" cy="1490943"/>
          </a:xfrm>
        </p:grpSpPr>
        <p:sp>
          <p:nvSpPr>
            <p:cNvPr id="12" name="Rectangle 11"/>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13" name="Rectangle 12"/>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14" name="Straight Connector 13"/>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5" name="Straight Connector 14"/>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6" name="Straight Connector 15"/>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7" name="Straight Connector 16"/>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8" name="Straight Connector 17"/>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9" name="Straight Connector 18"/>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3" name="Straight Connector 22"/>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4" name="Straight Connector 23"/>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5" name="Straight Connector 24"/>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6" name="Straight Connector 25"/>
            <p:cNvCxnSpPr>
              <a:stCxn id="13" idx="0"/>
              <a:endCxn id="13"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7" name="Straight Connector 26"/>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8" name="Straight Connector 27"/>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29" name="Rectangle 28"/>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30" name="Straight Arrow Connector 29"/>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31" name="Straight Arrow Connector 30"/>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32" name="Group 31"/>
          <p:cNvGrpSpPr/>
          <p:nvPr/>
        </p:nvGrpSpPr>
        <p:grpSpPr>
          <a:xfrm>
            <a:off x="2866157" y="1543500"/>
            <a:ext cx="1747659" cy="1087278"/>
            <a:chOff x="2474945" y="1771044"/>
            <a:chExt cx="2396499" cy="1490943"/>
          </a:xfrm>
        </p:grpSpPr>
        <p:sp>
          <p:nvSpPr>
            <p:cNvPr id="33" name="Rectangle 32"/>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34" name="Rectangle 33"/>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35" name="Straight Connector 34"/>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6" name="Straight Connector 35"/>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7" name="Straight Connector 36"/>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8" name="Straight Connector 37"/>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9" name="Straight Connector 38"/>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0" name="Straight Connector 39"/>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1" name="Straight Connector 40"/>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2" name="Straight Connector 41"/>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3" name="Straight Connector 42"/>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4" name="Straight Connector 43"/>
            <p:cNvCxnSpPr>
              <a:stCxn id="41" idx="0"/>
              <a:endCxn id="41"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5" name="Straight Connector 44"/>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46" name="Straight Connector 45"/>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47" name="Rectangle 46"/>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48" name="Straight Arrow Connector 47"/>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49" name="Straight Arrow Connector 48"/>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50" name="Group 49"/>
          <p:cNvGrpSpPr/>
          <p:nvPr/>
        </p:nvGrpSpPr>
        <p:grpSpPr>
          <a:xfrm>
            <a:off x="5026736" y="1533067"/>
            <a:ext cx="1747659" cy="1087278"/>
            <a:chOff x="2474945" y="1771044"/>
            <a:chExt cx="2396499" cy="1490943"/>
          </a:xfrm>
        </p:grpSpPr>
        <p:sp>
          <p:nvSpPr>
            <p:cNvPr id="51" name="Rectangle 50"/>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52" name="Rectangle 51"/>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53" name="Straight Connector 52"/>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54" name="Straight Connector 53"/>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55" name="Straight Connector 54"/>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56" name="Straight Connector 55"/>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57" name="Straight Connector 56"/>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58" name="Straight Connector 57"/>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59" name="Straight Connector 58"/>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60" name="Straight Connector 59"/>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61" name="Straight Connector 60"/>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62" name="Straight Connector 61"/>
            <p:cNvCxnSpPr>
              <a:stCxn id="59" idx="0"/>
              <a:endCxn id="59"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63" name="Straight Connector 62"/>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65" name="Straight Connector 64"/>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66" name="Rectangle 65"/>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67" name="Straight Arrow Connector 66"/>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68" name="Straight Arrow Connector 67"/>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69" name="Group 68"/>
          <p:cNvGrpSpPr/>
          <p:nvPr/>
        </p:nvGrpSpPr>
        <p:grpSpPr>
          <a:xfrm>
            <a:off x="727717" y="2905662"/>
            <a:ext cx="1747659" cy="1087278"/>
            <a:chOff x="2474945" y="1771044"/>
            <a:chExt cx="2396499" cy="1490943"/>
          </a:xfrm>
        </p:grpSpPr>
        <p:sp>
          <p:nvSpPr>
            <p:cNvPr id="70" name="Rectangle 69"/>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71" name="Rectangle 70"/>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72" name="Straight Connector 71"/>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73" name="Straight Connector 72"/>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74" name="Straight Connector 73"/>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75" name="Straight Connector 74"/>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76" name="Straight Connector 75"/>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77" name="Straight Connector 76"/>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78" name="Straight Connector 77"/>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79" name="Straight Connector 78"/>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80" name="Straight Connector 79"/>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81" name="Straight Connector 80"/>
            <p:cNvCxnSpPr>
              <a:stCxn id="80" idx="0"/>
              <a:endCxn id="80"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82" name="Straight Connector 81"/>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83" name="Straight Connector 82"/>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84" name="Rectangle 83"/>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85" name="Straight Arrow Connector 84"/>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86" name="Straight Arrow Connector 85"/>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87" name="Group 86"/>
          <p:cNvGrpSpPr/>
          <p:nvPr/>
        </p:nvGrpSpPr>
        <p:grpSpPr>
          <a:xfrm>
            <a:off x="2888297" y="2927795"/>
            <a:ext cx="1747659" cy="1087278"/>
            <a:chOff x="2474945" y="1771044"/>
            <a:chExt cx="2396499" cy="1490943"/>
          </a:xfrm>
        </p:grpSpPr>
        <p:sp>
          <p:nvSpPr>
            <p:cNvPr id="88" name="Rectangle 87"/>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89" name="Rectangle 88"/>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90" name="Straight Connector 89"/>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91" name="Straight Connector 90"/>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92" name="Straight Connector 91"/>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94" name="Straight Connector 93"/>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95" name="Straight Connector 94"/>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96" name="Straight Connector 95"/>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97" name="Straight Connector 96"/>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98" name="Straight Connector 97"/>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99" name="Straight Connector 98"/>
            <p:cNvCxnSpPr>
              <a:stCxn id="100" idx="0"/>
              <a:endCxn id="100"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00" name="Straight Connector 99"/>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01" name="Straight Connector 100"/>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102" name="Rectangle 101"/>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103" name="Straight Arrow Connector 102"/>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104" name="Straight Arrow Connector 103"/>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105" name="Group 104"/>
          <p:cNvGrpSpPr/>
          <p:nvPr/>
        </p:nvGrpSpPr>
        <p:grpSpPr>
          <a:xfrm>
            <a:off x="5048876" y="2917362"/>
            <a:ext cx="1747659" cy="1087278"/>
            <a:chOff x="2474945" y="1771044"/>
            <a:chExt cx="2396499" cy="1490943"/>
          </a:xfrm>
        </p:grpSpPr>
        <p:sp>
          <p:nvSpPr>
            <p:cNvPr id="106" name="Rectangle 105"/>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107" name="Rectangle 106"/>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108" name="Straight Connector 107"/>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09" name="Straight Connector 108"/>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10" name="Straight Connector 109"/>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11" name="Straight Connector 110"/>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12" name="Straight Connector 111"/>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13" name="Straight Connector 112"/>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14" name="Straight Connector 113"/>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15" name="Straight Connector 114"/>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16" name="Straight Connector 115"/>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17" name="Straight Connector 116"/>
            <p:cNvCxnSpPr>
              <a:stCxn id="118" idx="0"/>
              <a:endCxn id="118"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18" name="Straight Connector 117"/>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19" name="Straight Connector 118"/>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120" name="Rectangle 119"/>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121" name="Straight Arrow Connector 120"/>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122" name="Straight Arrow Connector 121"/>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123" name="Group 122"/>
          <p:cNvGrpSpPr/>
          <p:nvPr/>
        </p:nvGrpSpPr>
        <p:grpSpPr>
          <a:xfrm>
            <a:off x="712982" y="4289957"/>
            <a:ext cx="1747659" cy="1087278"/>
            <a:chOff x="2474945" y="1771044"/>
            <a:chExt cx="2396499" cy="1490943"/>
          </a:xfrm>
        </p:grpSpPr>
        <p:sp>
          <p:nvSpPr>
            <p:cNvPr id="124" name="Rectangle 123"/>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125" name="Rectangle 124"/>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126" name="Straight Connector 125"/>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27" name="Straight Connector 126"/>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28" name="Straight Connector 127"/>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29" name="Straight Connector 128"/>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30" name="Straight Connector 129"/>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31" name="Straight Connector 130"/>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32" name="Straight Connector 131"/>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33" name="Straight Connector 132"/>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34" name="Straight Connector 133"/>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35" name="Straight Connector 134"/>
            <p:cNvCxnSpPr>
              <a:stCxn id="136" idx="0"/>
              <a:endCxn id="136"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36" name="Straight Connector 135"/>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37" name="Straight Connector 136"/>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138" name="Rectangle 137"/>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139" name="Straight Arrow Connector 138"/>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140" name="Straight Arrow Connector 139"/>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141" name="Group 140"/>
          <p:cNvGrpSpPr/>
          <p:nvPr/>
        </p:nvGrpSpPr>
        <p:grpSpPr>
          <a:xfrm>
            <a:off x="2873562" y="4312090"/>
            <a:ext cx="1747659" cy="1087278"/>
            <a:chOff x="2474945" y="1771044"/>
            <a:chExt cx="2396499" cy="1490943"/>
          </a:xfrm>
        </p:grpSpPr>
        <p:sp>
          <p:nvSpPr>
            <p:cNvPr id="142" name="Rectangle 141"/>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143" name="Rectangle 142"/>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144" name="Straight Connector 143"/>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45" name="Straight Connector 144"/>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46" name="Straight Connector 145"/>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47" name="Straight Connector 146"/>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48" name="Straight Connector 147"/>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49" name="Straight Connector 148"/>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50" name="Straight Connector 149"/>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51" name="Straight Connector 150"/>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52" name="Straight Connector 151"/>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53" name="Straight Connector 152"/>
            <p:cNvCxnSpPr>
              <a:stCxn id="154" idx="0"/>
              <a:endCxn id="154"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54" name="Straight Connector 153"/>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55" name="Straight Connector 154"/>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156" name="Rectangle 155"/>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157" name="Straight Arrow Connector 156"/>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158" name="Straight Arrow Connector 157"/>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159" name="Group 158"/>
          <p:cNvGrpSpPr/>
          <p:nvPr/>
        </p:nvGrpSpPr>
        <p:grpSpPr>
          <a:xfrm>
            <a:off x="5034141" y="4301657"/>
            <a:ext cx="1747659" cy="1087278"/>
            <a:chOff x="2474945" y="1771044"/>
            <a:chExt cx="2396499" cy="1490943"/>
          </a:xfrm>
        </p:grpSpPr>
        <p:sp>
          <p:nvSpPr>
            <p:cNvPr id="160" name="Rectangle 159"/>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161" name="Rectangle 160"/>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162" name="Straight Connector 161"/>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63" name="Straight Connector 162"/>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64" name="Straight Connector 163"/>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65" name="Straight Connector 164"/>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66" name="Straight Connector 165"/>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67" name="Straight Connector 166"/>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68" name="Straight Connector 167"/>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69" name="Straight Connector 168"/>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70" name="Straight Connector 169"/>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71" name="Straight Connector 170"/>
            <p:cNvCxnSpPr>
              <a:stCxn id="172" idx="0"/>
              <a:endCxn id="172"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72" name="Straight Connector 171"/>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73" name="Straight Connector 172"/>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174" name="Rectangle 173"/>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175" name="Straight Arrow Connector 174"/>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176" name="Straight Arrow Connector 175"/>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pic>
        <p:nvPicPr>
          <p:cNvPr id="177"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02654" y="1663132"/>
            <a:ext cx="2756832" cy="3061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5785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accel="50000" decel="5000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 calcmode="lin" valueType="num">
                                      <p:cBhvr additive="base">
                                        <p:cTn id="22" dur="1000" fill="hold"/>
                                        <p:tgtEl>
                                          <p:spTgt spid="177"/>
                                        </p:tgtEl>
                                        <p:attrNameLst>
                                          <p:attrName>ppt_x</p:attrName>
                                        </p:attrNameLst>
                                      </p:cBhvr>
                                      <p:tavLst>
                                        <p:tav tm="0">
                                          <p:val>
                                            <p:strVal val="1+#ppt_w/2"/>
                                          </p:val>
                                        </p:tav>
                                        <p:tav tm="100000">
                                          <p:val>
                                            <p:strVal val="#ppt_x"/>
                                          </p:val>
                                        </p:tav>
                                      </p:tavLst>
                                    </p:anim>
                                    <p:anim calcmode="lin" valueType="num">
                                      <p:cBhvr additive="base">
                                        <p:cTn id="23" dur="1000" fill="hold"/>
                                        <p:tgtEl>
                                          <p:spTgt spid="1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72</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Dealing with Big Data</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2007528" y="5867401"/>
            <a:ext cx="6389442" cy="486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dirty="0" smtClean="0">
                <a:solidFill>
                  <a:schemeClr val="tx2"/>
                </a:solidFill>
              </a:rPr>
              <a:t>Distributed Computing and Parallelism</a:t>
            </a:r>
            <a:endParaRPr lang="en-US" sz="2400" dirty="0">
              <a:solidFill>
                <a:schemeClr val="tx2"/>
              </a:solidFill>
            </a:endParaRPr>
          </a:p>
        </p:txBody>
      </p:sp>
      <p:sp>
        <p:nvSpPr>
          <p:cNvPr id="178" name="Content Placeholder 2"/>
          <p:cNvSpPr txBox="1">
            <a:spLocks/>
          </p:cNvSpPr>
          <p:nvPr/>
        </p:nvSpPr>
        <p:spPr>
          <a:xfrm>
            <a:off x="457200" y="1336672"/>
            <a:ext cx="8229600" cy="338554"/>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mtClean="0">
                <a:solidFill>
                  <a:schemeClr val="accent1"/>
                </a:solidFill>
              </a:rPr>
              <a:t> </a:t>
            </a:r>
            <a:endParaRPr lang="en-US" dirty="0">
              <a:solidFill>
                <a:schemeClr val="accent1"/>
              </a:solidFill>
            </a:endParaRPr>
          </a:p>
        </p:txBody>
      </p:sp>
      <p:grpSp>
        <p:nvGrpSpPr>
          <p:cNvPr id="2" name="Group 1"/>
          <p:cNvGrpSpPr/>
          <p:nvPr/>
        </p:nvGrpSpPr>
        <p:grpSpPr>
          <a:xfrm>
            <a:off x="265480" y="1521367"/>
            <a:ext cx="6585330" cy="4065532"/>
            <a:chOff x="265480" y="1521367"/>
            <a:chExt cx="6585330" cy="4065532"/>
          </a:xfrm>
        </p:grpSpPr>
        <p:grpSp>
          <p:nvGrpSpPr>
            <p:cNvPr id="179" name="Group 26"/>
            <p:cNvGrpSpPr/>
            <p:nvPr/>
          </p:nvGrpSpPr>
          <p:grpSpPr>
            <a:xfrm>
              <a:off x="705577" y="1521367"/>
              <a:ext cx="1747659" cy="1087278"/>
              <a:chOff x="2474945" y="1771044"/>
              <a:chExt cx="2396499" cy="1490943"/>
            </a:xfrm>
          </p:grpSpPr>
          <p:sp>
            <p:nvSpPr>
              <p:cNvPr id="180" name="Rectangle 179"/>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181" name="Rectangle 180"/>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182" name="Straight Connector 181"/>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83" name="Straight Connector 182"/>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84" name="Straight Connector 183"/>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85" name="Straight Connector 184"/>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86" name="Straight Connector 185"/>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87" name="Straight Connector 186"/>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88" name="Straight Connector 187"/>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89" name="Straight Connector 188"/>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90" name="Straight Connector 189"/>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91" name="Straight Connector 190"/>
              <p:cNvCxnSpPr>
                <a:stCxn id="189" idx="0"/>
                <a:endCxn id="189"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92" name="Straight Connector 191"/>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193" name="Straight Connector 192"/>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194" name="Rectangle 193"/>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195" name="Straight Arrow Connector 194"/>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196" name="Straight Arrow Connector 195"/>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197" name="Group 27"/>
            <p:cNvGrpSpPr/>
            <p:nvPr/>
          </p:nvGrpSpPr>
          <p:grpSpPr>
            <a:xfrm>
              <a:off x="2866157" y="1543500"/>
              <a:ext cx="1747659" cy="1087278"/>
              <a:chOff x="2474945" y="1771044"/>
              <a:chExt cx="2396499" cy="1490943"/>
            </a:xfrm>
          </p:grpSpPr>
          <p:sp>
            <p:nvSpPr>
              <p:cNvPr id="198" name="Rectangle 197"/>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199" name="Rectangle 198"/>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200" name="Straight Connector 199"/>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01" name="Straight Connector 200"/>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02" name="Straight Connector 201"/>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03" name="Straight Connector 202"/>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04" name="Straight Connector 203"/>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05" name="Straight Connector 204"/>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06" name="Straight Connector 205"/>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07" name="Straight Connector 206"/>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08" name="Straight Connector 207"/>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09" name="Straight Connector 208"/>
              <p:cNvCxnSpPr>
                <a:stCxn id="217" idx="0"/>
                <a:endCxn id="217"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10" name="Straight Connector 209"/>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11" name="Straight Connector 210"/>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212" name="Rectangle 211"/>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213" name="Straight Arrow Connector 212"/>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214" name="Straight Arrow Connector 213"/>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215" name="Group 45"/>
            <p:cNvGrpSpPr/>
            <p:nvPr/>
          </p:nvGrpSpPr>
          <p:grpSpPr>
            <a:xfrm>
              <a:off x="5026736" y="1533067"/>
              <a:ext cx="1747659" cy="1087278"/>
              <a:chOff x="2474945" y="1771044"/>
              <a:chExt cx="2396499" cy="1490943"/>
            </a:xfrm>
          </p:grpSpPr>
          <p:sp>
            <p:nvSpPr>
              <p:cNvPr id="216" name="Rectangle 215"/>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217" name="Rectangle 216"/>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218" name="Straight Connector 217"/>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19" name="Straight Connector 218"/>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20" name="Straight Connector 219"/>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21" name="Straight Connector 220"/>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22" name="Straight Connector 221"/>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23" name="Straight Connector 222"/>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24" name="Straight Connector 223"/>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25" name="Straight Connector 224"/>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26" name="Straight Connector 225"/>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27" name="Straight Connector 226"/>
              <p:cNvCxnSpPr>
                <a:stCxn id="235" idx="0"/>
                <a:endCxn id="235"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28" name="Straight Connector 227"/>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29" name="Straight Connector 228"/>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230" name="Rectangle 229"/>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231" name="Straight Arrow Connector 230"/>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232" name="Straight Arrow Connector 231"/>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233" name="Group 64"/>
            <p:cNvGrpSpPr/>
            <p:nvPr/>
          </p:nvGrpSpPr>
          <p:grpSpPr>
            <a:xfrm>
              <a:off x="727717" y="2905662"/>
              <a:ext cx="1747659" cy="1087278"/>
              <a:chOff x="2474945" y="1771044"/>
              <a:chExt cx="2396499" cy="1490943"/>
            </a:xfrm>
          </p:grpSpPr>
          <p:sp>
            <p:nvSpPr>
              <p:cNvPr id="234" name="Rectangle 233"/>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235" name="Rectangle 234"/>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236" name="Straight Connector 235"/>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37" name="Straight Connector 236"/>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38" name="Straight Connector 237"/>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39" name="Straight Connector 238"/>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40" name="Straight Connector 239"/>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41" name="Straight Connector 240"/>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42" name="Straight Connector 241"/>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43" name="Straight Connector 242"/>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44" name="Straight Connector 243"/>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45" name="Straight Connector 244"/>
              <p:cNvCxnSpPr>
                <a:stCxn id="256" idx="0"/>
                <a:endCxn id="256"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46" name="Straight Connector 245"/>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47" name="Straight Connector 246"/>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248" name="Rectangle 247"/>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249" name="Straight Arrow Connector 248"/>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250" name="Straight Arrow Connector 249"/>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251" name="Group 85"/>
            <p:cNvGrpSpPr/>
            <p:nvPr/>
          </p:nvGrpSpPr>
          <p:grpSpPr>
            <a:xfrm>
              <a:off x="2888297" y="2927795"/>
              <a:ext cx="1747659" cy="1087278"/>
              <a:chOff x="2474945" y="1771044"/>
              <a:chExt cx="2396499" cy="1490943"/>
            </a:xfrm>
          </p:grpSpPr>
          <p:sp>
            <p:nvSpPr>
              <p:cNvPr id="252" name="Rectangle 251"/>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253" name="Rectangle 252"/>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254" name="Straight Connector 253"/>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55" name="Straight Connector 254"/>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56" name="Straight Connector 255"/>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57" name="Straight Connector 256"/>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58" name="Straight Connector 257"/>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59" name="Straight Connector 258"/>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60" name="Straight Connector 259"/>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61" name="Straight Connector 260"/>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62" name="Straight Connector 261"/>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63" name="Straight Connector 262"/>
              <p:cNvCxnSpPr>
                <a:stCxn id="276" idx="0"/>
                <a:endCxn id="276"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64" name="Straight Connector 263"/>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65" name="Straight Connector 264"/>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266" name="Rectangle 265"/>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267" name="Straight Arrow Connector 266"/>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268" name="Straight Arrow Connector 267"/>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269" name="Group 103"/>
            <p:cNvGrpSpPr/>
            <p:nvPr/>
          </p:nvGrpSpPr>
          <p:grpSpPr>
            <a:xfrm>
              <a:off x="5048876" y="2917362"/>
              <a:ext cx="1747659" cy="1087278"/>
              <a:chOff x="2474945" y="1771044"/>
              <a:chExt cx="2396499" cy="1490943"/>
            </a:xfrm>
          </p:grpSpPr>
          <p:sp>
            <p:nvSpPr>
              <p:cNvPr id="270" name="Rectangle 269"/>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271" name="Rectangle 270"/>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272" name="Straight Connector 271"/>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73" name="Straight Connector 272"/>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74" name="Straight Connector 273"/>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75" name="Straight Connector 274"/>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76" name="Straight Connector 275"/>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77" name="Straight Connector 276"/>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78" name="Straight Connector 277"/>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79" name="Straight Connector 278"/>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80" name="Straight Connector 279"/>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81" name="Straight Connector 280"/>
              <p:cNvCxnSpPr>
                <a:stCxn id="294" idx="0"/>
                <a:endCxn id="294"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82" name="Straight Connector 281"/>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83" name="Straight Connector 282"/>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284" name="Rectangle 283"/>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285" name="Straight Arrow Connector 284"/>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286" name="Straight Arrow Connector 285"/>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287" name="Group 121"/>
            <p:cNvGrpSpPr/>
            <p:nvPr/>
          </p:nvGrpSpPr>
          <p:grpSpPr>
            <a:xfrm>
              <a:off x="781992" y="4289957"/>
              <a:ext cx="1747659" cy="1087278"/>
              <a:chOff x="2474945" y="1771044"/>
              <a:chExt cx="2396499" cy="1490943"/>
            </a:xfrm>
          </p:grpSpPr>
          <p:sp>
            <p:nvSpPr>
              <p:cNvPr id="288" name="Rectangle 287"/>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289" name="Rectangle 288"/>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290" name="Straight Connector 289"/>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91" name="Straight Connector 290"/>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92" name="Straight Connector 291"/>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93" name="Straight Connector 292"/>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94" name="Straight Connector 293"/>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95" name="Straight Connector 294"/>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96" name="Straight Connector 295"/>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97" name="Straight Connector 296"/>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98" name="Straight Connector 297"/>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299" name="Straight Connector 298"/>
              <p:cNvCxnSpPr>
                <a:stCxn id="312" idx="0"/>
                <a:endCxn id="312"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00" name="Straight Connector 299"/>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01" name="Straight Connector 300"/>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302" name="Rectangle 301"/>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303" name="Straight Arrow Connector 302"/>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304" name="Straight Arrow Connector 303"/>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305" name="Group 139"/>
            <p:cNvGrpSpPr/>
            <p:nvPr/>
          </p:nvGrpSpPr>
          <p:grpSpPr>
            <a:xfrm>
              <a:off x="2942572" y="4312090"/>
              <a:ext cx="1747659" cy="1087278"/>
              <a:chOff x="2474945" y="1771044"/>
              <a:chExt cx="2396499" cy="1490943"/>
            </a:xfrm>
          </p:grpSpPr>
          <p:sp>
            <p:nvSpPr>
              <p:cNvPr id="306" name="Rectangle 305"/>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307" name="Rectangle 306"/>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308" name="Straight Connector 307"/>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09" name="Straight Connector 308"/>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10" name="Straight Connector 309"/>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11" name="Straight Connector 310"/>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12" name="Straight Connector 311"/>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13" name="Straight Connector 312"/>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14" name="Straight Connector 313"/>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15" name="Straight Connector 314"/>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16" name="Straight Connector 315"/>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17" name="Straight Connector 316"/>
              <p:cNvCxnSpPr>
                <a:stCxn id="330" idx="0"/>
                <a:endCxn id="330"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18" name="Straight Connector 317"/>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19" name="Straight Connector 318"/>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320" name="Rectangle 319"/>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321" name="Straight Arrow Connector 320"/>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322" name="Straight Arrow Connector 321"/>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grpSp>
          <p:nvGrpSpPr>
            <p:cNvPr id="323" name="Group 157"/>
            <p:cNvGrpSpPr/>
            <p:nvPr/>
          </p:nvGrpSpPr>
          <p:grpSpPr>
            <a:xfrm>
              <a:off x="5103151" y="4301657"/>
              <a:ext cx="1747659" cy="1087278"/>
              <a:chOff x="2474945" y="1771044"/>
              <a:chExt cx="2396499" cy="1490943"/>
            </a:xfrm>
          </p:grpSpPr>
          <p:sp>
            <p:nvSpPr>
              <p:cNvPr id="324" name="Rectangle 323"/>
              <p:cNvSpPr/>
              <p:nvPr/>
            </p:nvSpPr>
            <p:spPr bwMode="auto">
              <a:xfrm>
                <a:off x="2474945" y="1775290"/>
                <a:ext cx="2396499" cy="730918"/>
              </a:xfrm>
              <a:prstGeom prst="rect">
                <a:avLst/>
              </a:prstGeom>
              <a:solidFill>
                <a:srgbClr val="004101"/>
              </a:solidFill>
              <a:ln w="6667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dirty="0" smtClean="0">
                  <a:solidFill>
                    <a:srgbClr val="000000"/>
                  </a:solidFill>
                  <a:latin typeface="Arial" charset="0"/>
                  <a:cs typeface="Osaka" charset="0"/>
                </a:endParaRPr>
              </a:p>
            </p:txBody>
          </p:sp>
          <p:sp>
            <p:nvSpPr>
              <p:cNvPr id="325" name="Rectangle 324"/>
              <p:cNvSpPr/>
              <p:nvPr/>
            </p:nvSpPr>
            <p:spPr bwMode="auto">
              <a:xfrm>
                <a:off x="4016262" y="1775290"/>
                <a:ext cx="855182" cy="73589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00" smtClean="0">
                  <a:solidFill>
                    <a:srgbClr val="000000"/>
                  </a:solidFill>
                  <a:latin typeface="Arial" charset="0"/>
                  <a:cs typeface="Osaka" charset="0"/>
                </a:endParaRPr>
              </a:p>
            </p:txBody>
          </p:sp>
          <p:cxnSp>
            <p:nvCxnSpPr>
              <p:cNvPr id="326" name="Straight Connector 325"/>
              <p:cNvCxnSpPr/>
              <p:nvPr/>
            </p:nvCxnSpPr>
            <p:spPr bwMode="auto">
              <a:xfrm>
                <a:off x="2474945" y="1964962"/>
                <a:ext cx="2386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27" name="Straight Connector 326"/>
              <p:cNvCxnSpPr/>
              <p:nvPr/>
            </p:nvCxnSpPr>
            <p:spPr bwMode="auto">
              <a:xfrm rot="10800000" flipH="1">
                <a:off x="2474945" y="2145721"/>
                <a:ext cx="2396499" cy="248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28" name="Straight Connector 327"/>
              <p:cNvCxnSpPr/>
              <p:nvPr/>
            </p:nvCxnSpPr>
            <p:spPr bwMode="auto">
              <a:xfrm rot="10800000">
                <a:off x="2484889" y="2332179"/>
                <a:ext cx="2381583"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29" name="Straight Connector 328"/>
              <p:cNvCxnSpPr/>
              <p:nvPr/>
            </p:nvCxnSpPr>
            <p:spPr bwMode="auto">
              <a:xfrm rot="5400000">
                <a:off x="2274107" y="2135958"/>
                <a:ext cx="73055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30" name="Straight Connector 329"/>
              <p:cNvCxnSpPr/>
              <p:nvPr/>
            </p:nvCxnSpPr>
            <p:spPr bwMode="auto">
              <a:xfrm rot="5400000">
                <a:off x="2455878" y="2138541"/>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31" name="Straight Connector 330"/>
              <p:cNvCxnSpPr/>
              <p:nvPr/>
            </p:nvCxnSpPr>
            <p:spPr bwMode="auto">
              <a:xfrm rot="5400000">
                <a:off x="2620247" y="2133665"/>
                <a:ext cx="725197"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32" name="Straight Connector 331"/>
              <p:cNvCxnSpPr/>
              <p:nvPr/>
            </p:nvCxnSpPr>
            <p:spPr bwMode="auto">
              <a:xfrm rot="5400000">
                <a:off x="2784322" y="2143610"/>
                <a:ext cx="735141"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33" name="Straight Connector 332"/>
              <p:cNvCxnSpPr/>
              <p:nvPr/>
            </p:nvCxnSpPr>
            <p:spPr bwMode="auto">
              <a:xfrm rot="5400000">
                <a:off x="2963021" y="2148486"/>
                <a:ext cx="725389"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34" name="Straight Connector 333"/>
              <p:cNvCxnSpPr/>
              <p:nvPr/>
            </p:nvCxnSpPr>
            <p:spPr bwMode="auto">
              <a:xfrm rot="5400000">
                <a:off x="3139820" y="2151068"/>
                <a:ext cx="720224"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35" name="Straight Connector 334"/>
              <p:cNvCxnSpPr>
                <a:stCxn id="348" idx="0"/>
                <a:endCxn id="348" idx="2"/>
              </p:cNvCxnSpPr>
              <p:nvPr/>
            </p:nvCxnSpPr>
            <p:spPr bwMode="auto">
              <a:xfrm rot="16200000" flipH="1">
                <a:off x="3307736" y="2140749"/>
                <a:ext cx="730918"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36" name="Straight Connector 335"/>
              <p:cNvCxnSpPr/>
              <p:nvPr/>
            </p:nvCxnSpPr>
            <p:spPr bwMode="auto">
              <a:xfrm rot="5400000">
                <a:off x="3468265" y="2136248"/>
                <a:ext cx="729975" cy="727"/>
              </a:xfrm>
              <a:prstGeom prst="line">
                <a:avLst/>
              </a:prstGeom>
              <a:solidFill>
                <a:srgbClr val="3366FF"/>
              </a:solidFill>
              <a:ln w="12700" cap="flat" cmpd="sng" algn="ctr">
                <a:solidFill>
                  <a:srgbClr val="000000"/>
                </a:solidFill>
                <a:prstDash val="solid"/>
                <a:round/>
                <a:headEnd type="none" w="med" len="med"/>
                <a:tailEnd type="none" w="med" len="med"/>
              </a:ln>
              <a:effectLst/>
            </p:spPr>
          </p:cxnSp>
          <p:cxnSp>
            <p:nvCxnSpPr>
              <p:cNvPr id="337" name="Straight Connector 336"/>
              <p:cNvCxnSpPr/>
              <p:nvPr/>
            </p:nvCxnSpPr>
            <p:spPr bwMode="auto">
              <a:xfrm rot="5400000">
                <a:off x="3652522" y="2151261"/>
                <a:ext cx="719838" cy="727"/>
              </a:xfrm>
              <a:prstGeom prst="line">
                <a:avLst/>
              </a:prstGeom>
              <a:solidFill>
                <a:srgbClr val="3366FF"/>
              </a:solidFill>
              <a:ln w="25400" cap="flat" cmpd="sng" algn="ctr">
                <a:solidFill>
                  <a:srgbClr val="000000"/>
                </a:solidFill>
                <a:prstDash val="solid"/>
                <a:round/>
                <a:headEnd type="none" w="med" len="med"/>
                <a:tailEnd type="none" w="med" len="med"/>
              </a:ln>
              <a:effectLst/>
            </p:spPr>
          </p:cxnSp>
          <p:sp>
            <p:nvSpPr>
              <p:cNvPr id="338" name="Rectangle 337"/>
              <p:cNvSpPr/>
              <p:nvPr/>
            </p:nvSpPr>
            <p:spPr bwMode="auto">
              <a:xfrm>
                <a:off x="3374876" y="2859236"/>
                <a:ext cx="954622" cy="402751"/>
              </a:xfrm>
              <a:prstGeom prst="rect">
                <a:avLst/>
              </a:prstGeom>
              <a:solidFill>
                <a:srgbClr val="800000"/>
              </a:solidFill>
              <a:ln w="127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FFFFFF"/>
                    </a:solidFill>
                    <a:effectLst>
                      <a:outerShdw blurRad="50800" dist="38100" dir="2700000">
                        <a:srgbClr val="000000">
                          <a:alpha val="43000"/>
                        </a:srgbClr>
                      </a:outerShdw>
                    </a:effectLst>
                    <a:latin typeface="Arial" charset="0"/>
                    <a:cs typeface="Osaka" charset="0"/>
                  </a:rPr>
                  <a:t>CPU</a:t>
                </a:r>
              </a:p>
            </p:txBody>
          </p:sp>
          <p:cxnSp>
            <p:nvCxnSpPr>
              <p:cNvPr id="339" name="Straight Arrow Connector 338"/>
              <p:cNvCxnSpPr/>
              <p:nvPr/>
            </p:nvCxnSpPr>
            <p:spPr bwMode="auto">
              <a:xfrm rot="16200000" flipV="1">
                <a:off x="3402213" y="2563395"/>
                <a:ext cx="328168" cy="243627"/>
              </a:xfrm>
              <a:prstGeom prst="straightConnector1">
                <a:avLst/>
              </a:prstGeom>
              <a:solidFill>
                <a:srgbClr val="3366FF"/>
              </a:solidFill>
              <a:ln w="12700" cap="flat" cmpd="sng" algn="ctr">
                <a:solidFill>
                  <a:srgbClr val="000000"/>
                </a:solidFill>
                <a:prstDash val="solid"/>
                <a:round/>
                <a:headEnd type="arrow"/>
                <a:tailEnd type="arrow"/>
              </a:ln>
              <a:effectLst/>
            </p:spPr>
          </p:cxnSp>
          <p:cxnSp>
            <p:nvCxnSpPr>
              <p:cNvPr id="340" name="Straight Arrow Connector 339"/>
              <p:cNvCxnSpPr/>
              <p:nvPr/>
            </p:nvCxnSpPr>
            <p:spPr bwMode="auto">
              <a:xfrm rot="5400000" flipH="1" flipV="1">
                <a:off x="4075917" y="2590740"/>
                <a:ext cx="338112" cy="178992"/>
              </a:xfrm>
              <a:prstGeom prst="straightConnector1">
                <a:avLst/>
              </a:prstGeom>
              <a:solidFill>
                <a:srgbClr val="3366FF"/>
              </a:solidFill>
              <a:ln w="12700" cap="flat" cmpd="sng" algn="ctr">
                <a:solidFill>
                  <a:srgbClr val="000000"/>
                </a:solidFill>
                <a:prstDash val="solid"/>
                <a:round/>
                <a:headEnd type="arrow"/>
                <a:tailEnd type="arrow"/>
              </a:ln>
              <a:effectLst/>
            </p:spPr>
          </p:cxnSp>
        </p:grpSp>
        <p:pic>
          <p:nvPicPr>
            <p:cNvPr id="34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65480" y="2138545"/>
              <a:ext cx="523799" cy="581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2"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588884" y="2106401"/>
              <a:ext cx="523799" cy="581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3"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858014" y="2128534"/>
              <a:ext cx="523799" cy="581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4"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65480" y="3571901"/>
              <a:ext cx="523799" cy="581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5"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588884" y="3539757"/>
              <a:ext cx="523799" cy="581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858014" y="3561890"/>
              <a:ext cx="523799" cy="581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7"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65480" y="5005257"/>
              <a:ext cx="523799" cy="581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588884" y="4973113"/>
              <a:ext cx="523799" cy="581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858014" y="4995246"/>
              <a:ext cx="523799" cy="581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90294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animEffect transition="in" filter="fade">
                                      <p:cBhvr>
                                        <p:cTn id="21" dur="500"/>
                                        <p:tgtEl>
                                          <p:spTgt spid="64">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8">
                                            <p:txEl>
                                              <p:pRg st="0" end="0"/>
                                            </p:txEl>
                                          </p:spTgt>
                                        </p:tgtEl>
                                        <p:attrNameLst>
                                          <p:attrName>style.visibility</p:attrName>
                                        </p:attrNameLst>
                                      </p:cBhvr>
                                      <p:to>
                                        <p:strVal val="visible"/>
                                      </p:to>
                                    </p:set>
                                    <p:animEffect transition="in" filter="fade">
                                      <p:cBhvr>
                                        <p:cTn id="24" dur="500"/>
                                        <p:tgtEl>
                                          <p:spTgt spid="1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17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73</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Basic Patterns for Big Data</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a:solidFill>
                  <a:schemeClr val="tx2"/>
                </a:solidFill>
              </a:rPr>
              <a:t>Streaming</a:t>
            </a:r>
          </a:p>
          <a:p>
            <a:pPr>
              <a:lnSpc>
                <a:spcPct val="150000"/>
              </a:lnSpc>
            </a:pPr>
            <a:r>
              <a:rPr lang="en-US" sz="2000" dirty="0">
                <a:solidFill>
                  <a:schemeClr val="tx2"/>
                </a:solidFill>
              </a:rPr>
              <a:t>Divide-and-Conquer</a:t>
            </a:r>
          </a:p>
        </p:txBody>
      </p:sp>
    </p:spTree>
    <p:extLst>
      <p:ext uri="{BB962C8B-B14F-4D97-AF65-F5344CB8AC3E}">
        <p14:creationId xmlns:p14="http://schemas.microsoft.com/office/powerpoint/2010/main" val="54897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74</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Simplifying Assumption</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endParaRPr lang="en-US" sz="2000" dirty="0" smtClean="0">
              <a:solidFill>
                <a:schemeClr val="tx2"/>
              </a:solidFill>
            </a:endParaRPr>
          </a:p>
          <a:p>
            <a:pPr>
              <a:lnSpc>
                <a:spcPct val="150000"/>
              </a:lnSpc>
            </a:pPr>
            <a:endParaRPr lang="en-US" sz="2000" dirty="0">
              <a:solidFill>
                <a:schemeClr val="tx2"/>
              </a:solidFill>
            </a:endParaRPr>
          </a:p>
          <a:p>
            <a:pPr>
              <a:lnSpc>
                <a:spcPct val="150000"/>
              </a:lnSpc>
            </a:pPr>
            <a:endParaRPr lang="en-US" sz="2000" dirty="0" smtClean="0">
              <a:solidFill>
                <a:schemeClr val="tx2"/>
              </a:solidFill>
            </a:endParaRPr>
          </a:p>
          <a:p>
            <a:pPr>
              <a:lnSpc>
                <a:spcPct val="150000"/>
              </a:lnSpc>
            </a:pPr>
            <a:endParaRPr lang="en-US" sz="2000" dirty="0">
              <a:solidFill>
                <a:schemeClr val="tx2"/>
              </a:solidFill>
            </a:endParaRPr>
          </a:p>
          <a:p>
            <a:pPr>
              <a:lnSpc>
                <a:spcPct val="150000"/>
              </a:lnSpc>
            </a:pPr>
            <a:r>
              <a:rPr lang="en-US" sz="2000" dirty="0" smtClean="0">
                <a:solidFill>
                  <a:schemeClr val="tx2"/>
                </a:solidFill>
              </a:rPr>
              <a:t>Corollary: can reorder handling of items!</a:t>
            </a:r>
          </a:p>
          <a:p>
            <a:pPr>
              <a:lnSpc>
                <a:spcPct val="150000"/>
              </a:lnSpc>
            </a:pPr>
            <a:r>
              <a:rPr lang="en-US" sz="2000" dirty="0" smtClean="0">
                <a:solidFill>
                  <a:schemeClr val="tx2"/>
                </a:solidFill>
              </a:rPr>
              <a:t>The opposite of Von Neumann</a:t>
            </a:r>
          </a:p>
          <a:p>
            <a:pPr lvl="1">
              <a:lnSpc>
                <a:spcPct val="150000"/>
              </a:lnSpc>
            </a:pPr>
            <a:r>
              <a:rPr lang="en-US" sz="1800" dirty="0" smtClean="0">
                <a:solidFill>
                  <a:schemeClr val="tx2"/>
                </a:solidFill>
              </a:rPr>
              <a:t>Disorderly reasoning over disorderly data</a:t>
            </a:r>
            <a:endParaRPr lang="en-US" sz="1800" dirty="0">
              <a:solidFill>
                <a:schemeClr val="tx2"/>
              </a:solidFill>
            </a:endParaRPr>
          </a:p>
        </p:txBody>
      </p:sp>
      <p:sp>
        <p:nvSpPr>
          <p:cNvPr id="11" name="Rounded Rectangle 10"/>
          <p:cNvSpPr/>
          <p:nvPr/>
        </p:nvSpPr>
        <p:spPr bwMode="auto">
          <a:xfrm>
            <a:off x="1564704" y="1981200"/>
            <a:ext cx="5530393" cy="10541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rgbClr val="000000"/>
                </a:solidFill>
                <a:latin typeface="Helvetica Neue"/>
              </a:rPr>
              <a:t>Unordered </a:t>
            </a:r>
            <a:r>
              <a:rPr lang="en-US" sz="2400" i="1" dirty="0" smtClean="0">
                <a:solidFill>
                  <a:srgbClr val="000000"/>
                </a:solidFill>
                <a:latin typeface="Helvetica Neue"/>
              </a:rPr>
              <a:t>collections</a:t>
            </a:r>
            <a:r>
              <a:rPr lang="en-US" sz="2400" dirty="0" smtClean="0">
                <a:solidFill>
                  <a:srgbClr val="000000"/>
                </a:solidFill>
                <a:latin typeface="Helvetica Neue"/>
              </a:rPr>
              <a:t> of data items.</a:t>
            </a:r>
          </a:p>
        </p:txBody>
      </p:sp>
    </p:spTree>
    <p:extLst>
      <p:ext uri="{BB962C8B-B14F-4D97-AF65-F5344CB8AC3E}">
        <p14:creationId xmlns:p14="http://schemas.microsoft.com/office/powerpoint/2010/main" val="63463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64">
                                            <p:txEl>
                                              <p:pRg st="4" end="4"/>
                                            </p:txEl>
                                          </p:spTgt>
                                        </p:tgtEl>
                                        <p:attrNameLst>
                                          <p:attrName>style.visibility</p:attrName>
                                        </p:attrNameLst>
                                      </p:cBhvr>
                                      <p:to>
                                        <p:strVal val="visible"/>
                                      </p:to>
                                    </p:set>
                                    <p:animEffect transition="in" filter="fade">
                                      <p:cBhvr>
                                        <p:cTn id="22" dur="500"/>
                                        <p:tgtEl>
                                          <p:spTgt spid="64">
                                            <p:txEl>
                                              <p:pRg st="4" end="4"/>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4">
                                            <p:txEl>
                                              <p:pRg st="5" end="5"/>
                                            </p:txEl>
                                          </p:spTgt>
                                        </p:tgtEl>
                                        <p:attrNameLst>
                                          <p:attrName>style.visibility</p:attrName>
                                        </p:attrNameLst>
                                      </p:cBhvr>
                                      <p:to>
                                        <p:strVal val="visible"/>
                                      </p:to>
                                    </p:set>
                                    <p:animEffect transition="in" filter="fade">
                                      <p:cBhvr>
                                        <p:cTn id="26" dur="500"/>
                                        <p:tgtEl>
                                          <p:spTgt spid="64">
                                            <p:txEl>
                                              <p:pRg st="5" end="5"/>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64">
                                            <p:txEl>
                                              <p:pRg st="6" end="6"/>
                                            </p:txEl>
                                          </p:spTgt>
                                        </p:tgtEl>
                                        <p:attrNameLst>
                                          <p:attrName>style.visibility</p:attrName>
                                        </p:attrNameLst>
                                      </p:cBhvr>
                                      <p:to>
                                        <p:strVal val="visible"/>
                                      </p:to>
                                    </p:set>
                                    <p:animEffect transition="in" filter="fade">
                                      <p:cBhvr>
                                        <p:cTn id="30" dur="500"/>
                                        <p:tgtEl>
                                          <p:spTgt spid="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75</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Disorder is a friend of Scaling</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2"/>
                </a:solidFill>
              </a:rPr>
              <a:t>We can order things to our liking</a:t>
            </a:r>
          </a:p>
          <a:p>
            <a:pPr lvl="1"/>
            <a:r>
              <a:rPr lang="en-US" sz="1800" dirty="0">
                <a:solidFill>
                  <a:schemeClr val="tx2"/>
                </a:solidFill>
              </a:rPr>
              <a:t>For cache locality, rendezvous, etc.</a:t>
            </a:r>
          </a:p>
          <a:p>
            <a:r>
              <a:rPr lang="en-US" sz="2000" dirty="0">
                <a:solidFill>
                  <a:schemeClr val="tx2"/>
                </a:solidFill>
              </a:rPr>
              <a:t>We can work on things in batches</a:t>
            </a:r>
          </a:p>
          <a:p>
            <a:pPr lvl="1"/>
            <a:r>
              <a:rPr lang="en-US" sz="1800" dirty="0">
                <a:solidFill>
                  <a:schemeClr val="tx2"/>
                </a:solidFill>
              </a:rPr>
              <a:t>Pick batch sizes to fit our memory hierarchy</a:t>
            </a:r>
          </a:p>
          <a:p>
            <a:pPr lvl="1"/>
            <a:r>
              <a:rPr lang="en-US" sz="1800" dirty="0">
                <a:solidFill>
                  <a:schemeClr val="tx2"/>
                </a:solidFill>
              </a:rPr>
              <a:t>Pick batch contents based on data affinities</a:t>
            </a:r>
          </a:p>
          <a:p>
            <a:pPr lvl="1"/>
            <a:r>
              <a:rPr lang="en-US" sz="1800" dirty="0">
                <a:solidFill>
                  <a:schemeClr val="tx2"/>
                </a:solidFill>
              </a:rPr>
              <a:t>OK to postpone data that doesn’t fit nicely in the current batch</a:t>
            </a:r>
          </a:p>
          <a:p>
            <a:r>
              <a:rPr lang="en-US" sz="2000" dirty="0">
                <a:solidFill>
                  <a:schemeClr val="tx2"/>
                </a:solidFill>
              </a:rPr>
              <a:t>We can tolerate non-deterministic orders</a:t>
            </a:r>
          </a:p>
          <a:p>
            <a:pPr lvl="1"/>
            <a:r>
              <a:rPr lang="en-US" sz="1800" dirty="0">
                <a:solidFill>
                  <a:schemeClr val="tx2"/>
                </a:solidFill>
              </a:rPr>
              <a:t>E.g. the result of parallel execution </a:t>
            </a:r>
          </a:p>
          <a:p>
            <a:pPr lvl="1"/>
            <a:r>
              <a:rPr lang="en-US" sz="1800" dirty="0">
                <a:solidFill>
                  <a:schemeClr val="tx2"/>
                </a:solidFill>
              </a:rPr>
              <a:t>For efficiency</a:t>
            </a:r>
          </a:p>
        </p:txBody>
      </p:sp>
    </p:spTree>
    <p:extLst>
      <p:ext uri="{BB962C8B-B14F-4D97-AF65-F5344CB8AC3E}">
        <p14:creationId xmlns:p14="http://schemas.microsoft.com/office/powerpoint/2010/main" val="82652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4">
                                            <p:txEl>
                                              <p:pRg st="2" end="2"/>
                                            </p:txEl>
                                          </p:spTgt>
                                        </p:tgtEl>
                                        <p:attrNameLst>
                                          <p:attrName>style.visibility</p:attrName>
                                        </p:attrNameLst>
                                      </p:cBhvr>
                                      <p:to>
                                        <p:strVal val="visible"/>
                                      </p:to>
                                    </p:set>
                                    <p:animEffect transition="in" filter="fade">
                                      <p:cBhvr>
                                        <p:cTn id="24" dur="500"/>
                                        <p:tgtEl>
                                          <p:spTgt spid="64">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4">
                                            <p:txEl>
                                              <p:pRg st="3" end="3"/>
                                            </p:txEl>
                                          </p:spTgt>
                                        </p:tgtEl>
                                        <p:attrNameLst>
                                          <p:attrName>style.visibility</p:attrName>
                                        </p:attrNameLst>
                                      </p:cBhvr>
                                      <p:to>
                                        <p:strVal val="visible"/>
                                      </p:to>
                                    </p:set>
                                    <p:animEffect transition="in" filter="fade">
                                      <p:cBhvr>
                                        <p:cTn id="27" dur="500"/>
                                        <p:tgtEl>
                                          <p:spTgt spid="64">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xEl>
                                              <p:pRg st="4" end="4"/>
                                            </p:txEl>
                                          </p:spTgt>
                                        </p:tgtEl>
                                        <p:attrNameLst>
                                          <p:attrName>style.visibility</p:attrName>
                                        </p:attrNameLst>
                                      </p:cBhvr>
                                      <p:to>
                                        <p:strVal val="visible"/>
                                      </p:to>
                                    </p:set>
                                    <p:animEffect transition="in" filter="fade">
                                      <p:cBhvr>
                                        <p:cTn id="30" dur="500"/>
                                        <p:tgtEl>
                                          <p:spTgt spid="64">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4">
                                            <p:txEl>
                                              <p:pRg st="5" end="5"/>
                                            </p:txEl>
                                          </p:spTgt>
                                        </p:tgtEl>
                                        <p:attrNameLst>
                                          <p:attrName>style.visibility</p:attrName>
                                        </p:attrNameLst>
                                      </p:cBhvr>
                                      <p:to>
                                        <p:strVal val="visible"/>
                                      </p:to>
                                    </p:set>
                                    <p:animEffect transition="in" filter="fade">
                                      <p:cBhvr>
                                        <p:cTn id="33" dur="500"/>
                                        <p:tgtEl>
                                          <p:spTgt spid="64">
                                            <p:txEl>
                                              <p:pRg st="5" end="5"/>
                                            </p:txEl>
                                          </p:spTgt>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64">
                                            <p:txEl>
                                              <p:pRg st="6" end="6"/>
                                            </p:txEl>
                                          </p:spTgt>
                                        </p:tgtEl>
                                        <p:attrNameLst>
                                          <p:attrName>style.visibility</p:attrName>
                                        </p:attrNameLst>
                                      </p:cBhvr>
                                      <p:to>
                                        <p:strVal val="visible"/>
                                      </p:to>
                                    </p:set>
                                    <p:animEffect transition="in" filter="fade">
                                      <p:cBhvr>
                                        <p:cTn id="37" dur="500"/>
                                        <p:tgtEl>
                                          <p:spTgt spid="64">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
                                            <p:txEl>
                                              <p:pRg st="7" end="7"/>
                                            </p:txEl>
                                          </p:spTgt>
                                        </p:tgtEl>
                                        <p:attrNameLst>
                                          <p:attrName>style.visibility</p:attrName>
                                        </p:attrNameLst>
                                      </p:cBhvr>
                                      <p:to>
                                        <p:strVal val="visible"/>
                                      </p:to>
                                    </p:set>
                                    <p:animEffect transition="in" filter="fade">
                                      <p:cBhvr>
                                        <p:cTn id="40" dur="500"/>
                                        <p:tgtEl>
                                          <p:spTgt spid="6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4">
                                            <p:txEl>
                                              <p:pRg st="8" end="8"/>
                                            </p:txEl>
                                          </p:spTgt>
                                        </p:tgtEl>
                                        <p:attrNameLst>
                                          <p:attrName>style.visibility</p:attrName>
                                        </p:attrNameLst>
                                      </p:cBhvr>
                                      <p:to>
                                        <p:strVal val="visible"/>
                                      </p:to>
                                    </p:set>
                                    <p:animEffect transition="in" filter="fade">
                                      <p:cBhvr>
                                        <p:cTn id="43" dur="500"/>
                                        <p:tgtEl>
                                          <p:spTgt spid="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76</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Streaming through RAM</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295400"/>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2"/>
                </a:solidFill>
              </a:rPr>
              <a:t>Simple case: “Map”.</a:t>
            </a:r>
          </a:p>
          <a:p>
            <a:pPr lvl="1"/>
            <a:r>
              <a:rPr lang="en-US" sz="1800" dirty="0">
                <a:solidFill>
                  <a:schemeClr val="tx2"/>
                </a:solidFill>
              </a:rPr>
              <a:t>Goal: Compute </a:t>
            </a:r>
            <a:r>
              <a:rPr lang="en-US" sz="1800" i="1" dirty="0">
                <a:solidFill>
                  <a:schemeClr val="tx2"/>
                </a:solidFill>
              </a:rPr>
              <a:t>f(x)</a:t>
            </a:r>
            <a:r>
              <a:rPr lang="en-US" sz="1800" dirty="0">
                <a:solidFill>
                  <a:schemeClr val="tx2"/>
                </a:solidFill>
              </a:rPr>
              <a:t> for each record, write out the result</a:t>
            </a:r>
          </a:p>
          <a:p>
            <a:pPr lvl="1"/>
            <a:r>
              <a:rPr lang="en-US" sz="1800" dirty="0">
                <a:solidFill>
                  <a:schemeClr val="tx2"/>
                </a:solidFill>
              </a:rPr>
              <a:t>Challenge: minimize RAM, call read/write rarely</a:t>
            </a:r>
          </a:p>
        </p:txBody>
      </p:sp>
      <p:grpSp>
        <p:nvGrpSpPr>
          <p:cNvPr id="2" name="Group 1"/>
          <p:cNvGrpSpPr/>
          <p:nvPr/>
        </p:nvGrpSpPr>
        <p:grpSpPr>
          <a:xfrm>
            <a:off x="762000" y="5232378"/>
            <a:ext cx="7889875" cy="1395435"/>
            <a:chOff x="762000" y="5232378"/>
            <a:chExt cx="7889875" cy="1395435"/>
          </a:xfrm>
        </p:grpSpPr>
        <p:sp>
          <p:nvSpPr>
            <p:cNvPr id="11" name="Rectangle 12"/>
            <p:cNvSpPr>
              <a:spLocks noChangeArrowheads="1"/>
            </p:cNvSpPr>
            <p:nvPr/>
          </p:nvSpPr>
          <p:spPr bwMode="auto">
            <a:xfrm>
              <a:off x="2743200" y="5256213"/>
              <a:ext cx="3733800" cy="1295400"/>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12" name="Text Box 16"/>
            <p:cNvSpPr txBox="1">
              <a:spLocks noChangeArrowheads="1"/>
            </p:cNvSpPr>
            <p:nvPr/>
          </p:nvSpPr>
          <p:spPr bwMode="auto">
            <a:xfrm>
              <a:off x="5638800" y="6170613"/>
              <a:ext cx="912813" cy="45720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2400">
                  <a:solidFill>
                    <a:srgbClr val="000000"/>
                  </a:solidFill>
                  <a:latin typeface="Arial" charset="0"/>
                  <a:cs typeface="Osaka" charset="0"/>
                </a:rPr>
                <a:t>RAM</a:t>
              </a:r>
            </a:p>
          </p:txBody>
        </p:sp>
        <p:cxnSp>
          <p:nvCxnSpPr>
            <p:cNvPr id="13" name="AutoShape 19"/>
            <p:cNvCxnSpPr>
              <a:cxnSpLocks noChangeShapeType="1"/>
            </p:cNvCxnSpPr>
            <p:nvPr/>
          </p:nvCxnSpPr>
          <p:spPr bwMode="auto">
            <a:xfrm>
              <a:off x="1828800" y="5722938"/>
              <a:ext cx="1143000" cy="295275"/>
            </a:xfrm>
            <a:prstGeom prst="curvedConnector3">
              <a:avLst>
                <a:gd name="adj1" fmla="val 50000"/>
              </a:avLst>
            </a:prstGeom>
            <a:noFill/>
            <a:ln w="28575">
              <a:solidFill>
                <a:schemeClr val="tx1"/>
              </a:solidFill>
              <a:round/>
              <a:headEnd type="none" w="sm" len="sm"/>
              <a:tailEnd type="triangle" w="sm" len="sm"/>
            </a:ln>
          </p:spPr>
        </p:cxnSp>
        <p:cxnSp>
          <p:nvCxnSpPr>
            <p:cNvPr id="14" name="AutoShape 22"/>
            <p:cNvCxnSpPr>
              <a:cxnSpLocks noChangeShapeType="1"/>
            </p:cNvCxnSpPr>
            <p:nvPr/>
          </p:nvCxnSpPr>
          <p:spPr bwMode="auto">
            <a:xfrm flipV="1">
              <a:off x="6324600" y="5748440"/>
              <a:ext cx="1067373" cy="269773"/>
            </a:xfrm>
            <a:prstGeom prst="curvedConnector3">
              <a:avLst>
                <a:gd name="adj1" fmla="val 50000"/>
              </a:avLst>
            </a:prstGeom>
            <a:noFill/>
            <a:ln w="28575">
              <a:solidFill>
                <a:schemeClr val="tx1"/>
              </a:solidFill>
              <a:round/>
              <a:headEnd type="none" w="sm" len="sm"/>
              <a:tailEnd type="triangle" w="sm" len="sm"/>
            </a:ln>
          </p:spPr>
        </p:cxnSp>
        <p:sp>
          <p:nvSpPr>
            <p:cNvPr id="15" name="Text Box 23"/>
            <p:cNvSpPr txBox="1">
              <a:spLocks noChangeArrowheads="1"/>
            </p:cNvSpPr>
            <p:nvPr/>
          </p:nvSpPr>
          <p:spPr bwMode="auto">
            <a:xfrm>
              <a:off x="7620000" y="57134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OUTPUT</a:t>
              </a:r>
            </a:p>
          </p:txBody>
        </p:sp>
        <p:sp>
          <p:nvSpPr>
            <p:cNvPr id="16" name="Text Box 24"/>
            <p:cNvSpPr txBox="1">
              <a:spLocks noChangeArrowheads="1"/>
            </p:cNvSpPr>
            <p:nvPr/>
          </p:nvSpPr>
          <p:spPr bwMode="auto">
            <a:xfrm>
              <a:off x="762000" y="5637213"/>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INPUT</a:t>
              </a:r>
            </a:p>
          </p:txBody>
        </p:sp>
        <p:pic>
          <p:nvPicPr>
            <p:cNvPr id="17"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82535" y="5232378"/>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467600" y="5265367"/>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84577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77</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Streaming through RAM</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295400"/>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2"/>
                </a:solidFill>
              </a:rPr>
              <a:t>Simple case: “Map”.</a:t>
            </a:r>
          </a:p>
          <a:p>
            <a:pPr lvl="1"/>
            <a:r>
              <a:rPr lang="en-US" sz="1800" dirty="0">
                <a:solidFill>
                  <a:schemeClr val="tx2"/>
                </a:solidFill>
              </a:rPr>
              <a:t>Goal: Compute </a:t>
            </a:r>
            <a:r>
              <a:rPr lang="en-US" sz="1800" i="1" dirty="0">
                <a:solidFill>
                  <a:schemeClr val="tx2"/>
                </a:solidFill>
              </a:rPr>
              <a:t>f(x)</a:t>
            </a:r>
            <a:r>
              <a:rPr lang="en-US" sz="1800" dirty="0">
                <a:solidFill>
                  <a:schemeClr val="tx2"/>
                </a:solidFill>
              </a:rPr>
              <a:t> for each record, write out the result</a:t>
            </a:r>
          </a:p>
          <a:p>
            <a:pPr lvl="1"/>
            <a:r>
              <a:rPr lang="en-US" sz="1800" dirty="0">
                <a:solidFill>
                  <a:schemeClr val="tx2"/>
                </a:solidFill>
              </a:rPr>
              <a:t>Challenge: minimize RAM, call read/write </a:t>
            </a:r>
            <a:r>
              <a:rPr lang="en-US" sz="1800" dirty="0" smtClean="0">
                <a:solidFill>
                  <a:schemeClr val="tx2"/>
                </a:solidFill>
              </a:rPr>
              <a:t>rarely</a:t>
            </a:r>
          </a:p>
          <a:p>
            <a:r>
              <a:rPr lang="en-US" sz="2000" dirty="0">
                <a:solidFill>
                  <a:schemeClr val="tx2"/>
                </a:solidFill>
              </a:rPr>
              <a:t>Approach</a:t>
            </a:r>
          </a:p>
          <a:p>
            <a:pPr lvl="1"/>
            <a:r>
              <a:rPr lang="en-US" sz="1800" dirty="0">
                <a:solidFill>
                  <a:schemeClr val="tx2"/>
                </a:solidFill>
              </a:rPr>
              <a:t>Read a sizable chunk from INPUT to an Input Buffer</a:t>
            </a:r>
          </a:p>
          <a:p>
            <a:pPr lvl="1"/>
            <a:r>
              <a:rPr lang="en-US" sz="1800" dirty="0">
                <a:solidFill>
                  <a:schemeClr val="tx2"/>
                </a:solidFill>
              </a:rPr>
              <a:t>Write f(x) for each item to an Output Buffer</a:t>
            </a:r>
          </a:p>
          <a:p>
            <a:pPr lvl="1"/>
            <a:r>
              <a:rPr lang="en-US" sz="1800" dirty="0">
                <a:solidFill>
                  <a:schemeClr val="tx2"/>
                </a:solidFill>
              </a:rPr>
              <a:t>When Input Buffer is consumed, read another chunk</a:t>
            </a:r>
          </a:p>
          <a:p>
            <a:pPr lvl="1"/>
            <a:r>
              <a:rPr lang="en-US" sz="1800" dirty="0">
                <a:solidFill>
                  <a:schemeClr val="tx2"/>
                </a:solidFill>
              </a:rPr>
              <a:t>When Output Buffer fills, write it to </a:t>
            </a:r>
            <a:r>
              <a:rPr lang="en-US" sz="1800" dirty="0" smtClean="0">
                <a:solidFill>
                  <a:schemeClr val="tx2"/>
                </a:solidFill>
              </a:rPr>
              <a:t>OUTPUT</a:t>
            </a:r>
          </a:p>
          <a:p>
            <a:r>
              <a:rPr lang="en-US" sz="2000" dirty="0">
                <a:solidFill>
                  <a:schemeClr val="tx2"/>
                </a:solidFill>
              </a:rPr>
              <a:t>Reads and Writes are not coordinated</a:t>
            </a:r>
          </a:p>
          <a:p>
            <a:pPr lvl="1"/>
            <a:r>
              <a:rPr lang="en-US" sz="1800" dirty="0">
                <a:solidFill>
                  <a:schemeClr val="tx2"/>
                </a:solidFill>
              </a:rPr>
              <a:t>E.g., if f() is Compress(), you read many chunks per write.</a:t>
            </a:r>
          </a:p>
          <a:p>
            <a:pPr lvl="1"/>
            <a:r>
              <a:rPr lang="en-US" sz="1800" dirty="0">
                <a:solidFill>
                  <a:schemeClr val="tx2"/>
                </a:solidFill>
              </a:rPr>
              <a:t>E.g., if f() is </a:t>
            </a:r>
            <a:r>
              <a:rPr lang="en-US" sz="1800" dirty="0" err="1">
                <a:solidFill>
                  <a:schemeClr val="tx2"/>
                </a:solidFill>
              </a:rPr>
              <a:t>DeCompress</a:t>
            </a:r>
            <a:r>
              <a:rPr lang="en-US" sz="1800" dirty="0">
                <a:solidFill>
                  <a:schemeClr val="tx2"/>
                </a:solidFill>
              </a:rPr>
              <a:t>(), you write many chunks per read</a:t>
            </a:r>
            <a:r>
              <a:rPr lang="en-US" sz="1800" dirty="0" smtClean="0">
                <a:solidFill>
                  <a:schemeClr val="tx2"/>
                </a:solidFill>
              </a:rPr>
              <a:t>.</a:t>
            </a:r>
            <a:endParaRPr lang="en-US" sz="1800" dirty="0">
              <a:solidFill>
                <a:schemeClr val="tx2"/>
              </a:solidFill>
            </a:endParaRPr>
          </a:p>
        </p:txBody>
      </p:sp>
      <p:sp>
        <p:nvSpPr>
          <p:cNvPr id="15" name="Text Box 23"/>
          <p:cNvSpPr txBox="1">
            <a:spLocks noChangeArrowheads="1"/>
          </p:cNvSpPr>
          <p:nvPr/>
        </p:nvSpPr>
        <p:spPr bwMode="auto">
          <a:xfrm>
            <a:off x="7620000" y="57134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OUTPUT</a:t>
            </a:r>
          </a:p>
        </p:txBody>
      </p:sp>
      <p:grpSp>
        <p:nvGrpSpPr>
          <p:cNvPr id="6" name="Group 5"/>
          <p:cNvGrpSpPr/>
          <p:nvPr/>
        </p:nvGrpSpPr>
        <p:grpSpPr>
          <a:xfrm>
            <a:off x="762000" y="5232378"/>
            <a:ext cx="7575665" cy="1395435"/>
            <a:chOff x="762000" y="5232378"/>
            <a:chExt cx="7575665" cy="1395435"/>
          </a:xfrm>
        </p:grpSpPr>
        <p:sp>
          <p:nvSpPr>
            <p:cNvPr id="12" name="Text Box 16"/>
            <p:cNvSpPr txBox="1">
              <a:spLocks noChangeArrowheads="1"/>
            </p:cNvSpPr>
            <p:nvPr/>
          </p:nvSpPr>
          <p:spPr bwMode="auto">
            <a:xfrm>
              <a:off x="5638800" y="6170613"/>
              <a:ext cx="912813" cy="45720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2400" dirty="0">
                  <a:solidFill>
                    <a:srgbClr val="000000"/>
                  </a:solidFill>
                  <a:latin typeface="Arial" charset="0"/>
                  <a:cs typeface="Osaka" charset="0"/>
                </a:rPr>
                <a:t>RAM</a:t>
              </a:r>
            </a:p>
          </p:txBody>
        </p:sp>
        <p:grpSp>
          <p:nvGrpSpPr>
            <p:cNvPr id="2" name="Group 1"/>
            <p:cNvGrpSpPr/>
            <p:nvPr/>
          </p:nvGrpSpPr>
          <p:grpSpPr>
            <a:xfrm>
              <a:off x="762000" y="5232378"/>
              <a:ext cx="7575665" cy="1319235"/>
              <a:chOff x="762000" y="5232378"/>
              <a:chExt cx="7575665" cy="1319235"/>
            </a:xfrm>
          </p:grpSpPr>
          <p:sp>
            <p:nvSpPr>
              <p:cNvPr id="11" name="Rectangle 12"/>
              <p:cNvSpPr>
                <a:spLocks noChangeArrowheads="1"/>
              </p:cNvSpPr>
              <p:nvPr/>
            </p:nvSpPr>
            <p:spPr bwMode="auto">
              <a:xfrm>
                <a:off x="2743200" y="5256213"/>
                <a:ext cx="3733800" cy="1295400"/>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cxnSp>
            <p:nvCxnSpPr>
              <p:cNvPr id="13" name="AutoShape 19"/>
              <p:cNvCxnSpPr>
                <a:cxnSpLocks noChangeShapeType="1"/>
              </p:cNvCxnSpPr>
              <p:nvPr/>
            </p:nvCxnSpPr>
            <p:spPr bwMode="auto">
              <a:xfrm>
                <a:off x="1828800" y="5722938"/>
                <a:ext cx="1143000" cy="295275"/>
              </a:xfrm>
              <a:prstGeom prst="curvedConnector3">
                <a:avLst>
                  <a:gd name="adj1" fmla="val 50000"/>
                </a:avLst>
              </a:prstGeom>
              <a:noFill/>
              <a:ln w="28575">
                <a:solidFill>
                  <a:schemeClr val="tx1"/>
                </a:solidFill>
                <a:round/>
                <a:headEnd type="none" w="sm" len="sm"/>
                <a:tailEnd type="triangle" w="sm" len="sm"/>
              </a:ln>
            </p:spPr>
          </p:cxnSp>
          <p:cxnSp>
            <p:nvCxnSpPr>
              <p:cNvPr id="14" name="AutoShape 22"/>
              <p:cNvCxnSpPr>
                <a:cxnSpLocks noChangeShapeType="1"/>
              </p:cNvCxnSpPr>
              <p:nvPr/>
            </p:nvCxnSpPr>
            <p:spPr bwMode="auto">
              <a:xfrm flipV="1">
                <a:off x="6324600" y="5748440"/>
                <a:ext cx="1067373" cy="269773"/>
              </a:xfrm>
              <a:prstGeom prst="curvedConnector3">
                <a:avLst>
                  <a:gd name="adj1" fmla="val 50000"/>
                </a:avLst>
              </a:prstGeom>
              <a:noFill/>
              <a:ln w="28575">
                <a:solidFill>
                  <a:schemeClr val="tx1"/>
                </a:solidFill>
                <a:round/>
                <a:headEnd type="none" w="sm" len="sm"/>
                <a:tailEnd type="triangle" w="sm" len="sm"/>
              </a:ln>
            </p:spPr>
          </p:cxnSp>
          <p:sp>
            <p:nvSpPr>
              <p:cNvPr id="16" name="Text Box 24"/>
              <p:cNvSpPr txBox="1">
                <a:spLocks noChangeArrowheads="1"/>
              </p:cNvSpPr>
              <p:nvPr/>
            </p:nvSpPr>
            <p:spPr bwMode="auto">
              <a:xfrm>
                <a:off x="762000" y="5637213"/>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INPUT</a:t>
                </a:r>
              </a:p>
            </p:txBody>
          </p:sp>
          <p:pic>
            <p:nvPicPr>
              <p:cNvPr id="1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82535" y="5232378"/>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467600" y="5265367"/>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3" name="Group 2"/>
          <p:cNvGrpSpPr/>
          <p:nvPr/>
        </p:nvGrpSpPr>
        <p:grpSpPr>
          <a:xfrm>
            <a:off x="2971800" y="5307013"/>
            <a:ext cx="790575" cy="863600"/>
            <a:chOff x="2971800" y="5307013"/>
            <a:chExt cx="790575" cy="863600"/>
          </a:xfrm>
        </p:grpSpPr>
        <p:sp>
          <p:nvSpPr>
            <p:cNvPr id="19" name="Rectangle 13"/>
            <p:cNvSpPr>
              <a:spLocks noChangeArrowheads="1"/>
            </p:cNvSpPr>
            <p:nvPr/>
          </p:nvSpPr>
          <p:spPr bwMode="auto">
            <a:xfrm>
              <a:off x="29718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25" name="Text Box 17"/>
            <p:cNvSpPr txBox="1">
              <a:spLocks noChangeArrowheads="1"/>
            </p:cNvSpPr>
            <p:nvPr/>
          </p:nvSpPr>
          <p:spPr bwMode="auto">
            <a:xfrm>
              <a:off x="3017838" y="5307013"/>
              <a:ext cx="744537" cy="581025"/>
            </a:xfrm>
            <a:prstGeom prst="rect">
              <a:avLst/>
            </a:prstGeom>
            <a:noFill/>
            <a:ln w="12700">
              <a:no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1600" dirty="0">
                  <a:solidFill>
                    <a:srgbClr val="5B9BD5"/>
                  </a:solidFill>
                  <a:latin typeface="Arial" charset="0"/>
                  <a:cs typeface="Osaka" charset="0"/>
                </a:rPr>
                <a:t>Input</a:t>
              </a:r>
            </a:p>
            <a:p>
              <a:pPr algn="ctr" fontAlgn="base">
                <a:spcBef>
                  <a:spcPct val="0"/>
                </a:spcBef>
                <a:spcAft>
                  <a:spcPct val="0"/>
                </a:spcAft>
              </a:pPr>
              <a:r>
                <a:rPr lang="en-US" sz="1600" dirty="0">
                  <a:solidFill>
                    <a:srgbClr val="5B9BD5"/>
                  </a:solidFill>
                  <a:latin typeface="Arial" charset="0"/>
                  <a:cs typeface="Osaka" charset="0"/>
                </a:rPr>
                <a:t>Buffer</a:t>
              </a:r>
            </a:p>
          </p:txBody>
        </p:sp>
      </p:grpSp>
      <p:grpSp>
        <p:nvGrpSpPr>
          <p:cNvPr id="4" name="Group 3"/>
          <p:cNvGrpSpPr/>
          <p:nvPr/>
        </p:nvGrpSpPr>
        <p:grpSpPr>
          <a:xfrm>
            <a:off x="3733800" y="5561013"/>
            <a:ext cx="1384300" cy="774700"/>
            <a:chOff x="3733800" y="5561013"/>
            <a:chExt cx="1384300" cy="774700"/>
          </a:xfrm>
        </p:grpSpPr>
        <p:sp>
          <p:nvSpPr>
            <p:cNvPr id="24" name="Text Box 15"/>
            <p:cNvSpPr txBox="1">
              <a:spLocks noChangeArrowheads="1"/>
            </p:cNvSpPr>
            <p:nvPr/>
          </p:nvSpPr>
          <p:spPr bwMode="auto">
            <a:xfrm>
              <a:off x="4114800" y="5561013"/>
              <a:ext cx="1003300" cy="774700"/>
            </a:xfrm>
            <a:prstGeom prst="rect">
              <a:avLst/>
            </a:prstGeom>
            <a:noFill/>
            <a:ln w="12700">
              <a:solidFill>
                <a:schemeClr val="folHlink"/>
              </a:solid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4400" i="1" dirty="0">
                  <a:solidFill>
                    <a:srgbClr val="000000"/>
                  </a:solidFill>
                  <a:latin typeface="Arial" charset="0"/>
                  <a:cs typeface="Osaka" charset="0"/>
                </a:rPr>
                <a:t>f(x)</a:t>
              </a:r>
            </a:p>
          </p:txBody>
        </p:sp>
        <p:cxnSp>
          <p:nvCxnSpPr>
            <p:cNvPr id="27" name="AutoShape 20"/>
            <p:cNvCxnSpPr>
              <a:cxnSpLocks noChangeShapeType="1"/>
            </p:cNvCxnSpPr>
            <p:nvPr/>
          </p:nvCxnSpPr>
          <p:spPr bwMode="auto">
            <a:xfrm flipV="1">
              <a:off x="3733800" y="5561013"/>
              <a:ext cx="882650" cy="457200"/>
            </a:xfrm>
            <a:prstGeom prst="curvedConnector4">
              <a:avLst>
                <a:gd name="adj1" fmla="val 21583"/>
                <a:gd name="adj2" fmla="val 150000"/>
              </a:avLst>
            </a:prstGeom>
            <a:noFill/>
            <a:ln w="28575">
              <a:solidFill>
                <a:schemeClr val="folHlink"/>
              </a:solidFill>
              <a:round/>
              <a:headEnd type="none" w="sm" len="sm"/>
              <a:tailEnd type="triangle" w="lg" len="med"/>
            </a:ln>
          </p:spPr>
        </p:cxnSp>
      </p:grpSp>
      <p:grpSp>
        <p:nvGrpSpPr>
          <p:cNvPr id="5" name="Group 4"/>
          <p:cNvGrpSpPr/>
          <p:nvPr/>
        </p:nvGrpSpPr>
        <p:grpSpPr>
          <a:xfrm>
            <a:off x="4616450" y="5307013"/>
            <a:ext cx="1795463" cy="1028700"/>
            <a:chOff x="4616450" y="5307013"/>
            <a:chExt cx="1795463" cy="1028700"/>
          </a:xfrm>
        </p:grpSpPr>
        <p:sp>
          <p:nvSpPr>
            <p:cNvPr id="23" name="Rectangle 14"/>
            <p:cNvSpPr>
              <a:spLocks noChangeArrowheads="1"/>
            </p:cNvSpPr>
            <p:nvPr/>
          </p:nvSpPr>
          <p:spPr bwMode="auto">
            <a:xfrm>
              <a:off x="55626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26" name="Text Box 18"/>
            <p:cNvSpPr txBox="1">
              <a:spLocks noChangeArrowheads="1"/>
            </p:cNvSpPr>
            <p:nvPr/>
          </p:nvSpPr>
          <p:spPr bwMode="auto">
            <a:xfrm>
              <a:off x="5568950" y="5307013"/>
              <a:ext cx="842963" cy="581025"/>
            </a:xfrm>
            <a:prstGeom prst="rect">
              <a:avLst/>
            </a:prstGeom>
            <a:noFill/>
            <a:ln w="12700">
              <a:no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1600">
                  <a:solidFill>
                    <a:srgbClr val="5B9BD5"/>
                  </a:solidFill>
                  <a:latin typeface="Arial" charset="0"/>
                  <a:cs typeface="Osaka" charset="0"/>
                </a:rPr>
                <a:t>Output</a:t>
              </a:r>
            </a:p>
            <a:p>
              <a:pPr algn="ctr" fontAlgn="base">
                <a:spcBef>
                  <a:spcPct val="0"/>
                </a:spcBef>
                <a:spcAft>
                  <a:spcPct val="0"/>
                </a:spcAft>
              </a:pPr>
              <a:r>
                <a:rPr lang="en-US" sz="1600">
                  <a:solidFill>
                    <a:srgbClr val="5B9BD5"/>
                  </a:solidFill>
                  <a:latin typeface="Arial" charset="0"/>
                  <a:cs typeface="Osaka" charset="0"/>
                </a:rPr>
                <a:t>Buffer</a:t>
              </a:r>
            </a:p>
          </p:txBody>
        </p:sp>
        <p:cxnSp>
          <p:nvCxnSpPr>
            <p:cNvPr id="28" name="AutoShape 21"/>
            <p:cNvCxnSpPr>
              <a:cxnSpLocks noChangeShapeType="1"/>
            </p:cNvCxnSpPr>
            <p:nvPr/>
          </p:nvCxnSpPr>
          <p:spPr bwMode="auto">
            <a:xfrm rot="5400000" flipH="1" flipV="1">
              <a:off x="4930775" y="5703888"/>
              <a:ext cx="317500" cy="946150"/>
            </a:xfrm>
            <a:prstGeom prst="curvedConnector4">
              <a:avLst>
                <a:gd name="adj1" fmla="val -72000"/>
                <a:gd name="adj2" fmla="val 76509"/>
              </a:avLst>
            </a:prstGeom>
            <a:noFill/>
            <a:ln w="28575">
              <a:solidFill>
                <a:schemeClr val="folHlink"/>
              </a:solidFill>
              <a:round/>
              <a:headEnd type="none" w="sm" len="sm"/>
              <a:tailEnd type="triangle" w="lg" len="med"/>
            </a:ln>
          </p:spPr>
        </p:cxnSp>
      </p:grpSp>
      <p:sp>
        <p:nvSpPr>
          <p:cNvPr id="7" name="TextBox 6"/>
          <p:cNvSpPr txBox="1"/>
          <p:nvPr/>
        </p:nvSpPr>
        <p:spPr>
          <a:xfrm>
            <a:off x="3128211" y="401854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5259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4">
                                            <p:txEl>
                                              <p:pRg st="3" end="3"/>
                                            </p:txEl>
                                          </p:spTgt>
                                        </p:tgtEl>
                                        <p:attrNameLst>
                                          <p:attrName>style.visibility</p:attrName>
                                        </p:attrNameLst>
                                      </p:cBhvr>
                                      <p:to>
                                        <p:strVal val="visible"/>
                                      </p:to>
                                    </p:set>
                                    <p:animEffect transition="in" filter="fade">
                                      <p:cBhvr>
                                        <p:cTn id="27" dur="500"/>
                                        <p:tgtEl>
                                          <p:spTgt spid="64">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xEl>
                                              <p:pRg st="4" end="4"/>
                                            </p:txEl>
                                          </p:spTgt>
                                        </p:tgtEl>
                                        <p:attrNameLst>
                                          <p:attrName>style.visibility</p:attrName>
                                        </p:attrNameLst>
                                      </p:cBhvr>
                                      <p:to>
                                        <p:strVal val="visible"/>
                                      </p:to>
                                    </p:set>
                                    <p:animEffect transition="in" filter="fade">
                                      <p:cBhvr>
                                        <p:cTn id="30" dur="500"/>
                                        <p:tgtEl>
                                          <p:spTgt spid="64">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4">
                                            <p:txEl>
                                              <p:pRg st="5" end="5"/>
                                            </p:txEl>
                                          </p:spTgt>
                                        </p:tgtEl>
                                        <p:attrNameLst>
                                          <p:attrName>style.visibility</p:attrName>
                                        </p:attrNameLst>
                                      </p:cBhvr>
                                      <p:to>
                                        <p:strVal val="visible"/>
                                      </p:to>
                                    </p:set>
                                    <p:animEffect transition="in" filter="fade">
                                      <p:cBhvr>
                                        <p:cTn id="33" dur="500"/>
                                        <p:tgtEl>
                                          <p:spTgt spid="64">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4">
                                            <p:txEl>
                                              <p:pRg st="6" end="6"/>
                                            </p:txEl>
                                          </p:spTgt>
                                        </p:tgtEl>
                                        <p:attrNameLst>
                                          <p:attrName>style.visibility</p:attrName>
                                        </p:attrNameLst>
                                      </p:cBhvr>
                                      <p:to>
                                        <p:strVal val="visible"/>
                                      </p:to>
                                    </p:set>
                                    <p:animEffect transition="in" filter="fade">
                                      <p:cBhvr>
                                        <p:cTn id="36" dur="500"/>
                                        <p:tgtEl>
                                          <p:spTgt spid="64">
                                            <p:txEl>
                                              <p:pRg st="6" end="6"/>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4">
                                            <p:txEl>
                                              <p:pRg st="7" end="7"/>
                                            </p:txEl>
                                          </p:spTgt>
                                        </p:tgtEl>
                                        <p:attrNameLst>
                                          <p:attrName>style.visibility</p:attrName>
                                        </p:attrNameLst>
                                      </p:cBhvr>
                                      <p:to>
                                        <p:strVal val="visible"/>
                                      </p:to>
                                    </p:set>
                                    <p:animEffect transition="in" filter="fade">
                                      <p:cBhvr>
                                        <p:cTn id="39" dur="500"/>
                                        <p:tgtEl>
                                          <p:spTgt spid="64">
                                            <p:txEl>
                                              <p:pRg st="7" end="7"/>
                                            </p:txEl>
                                          </p:spTgt>
                                        </p:tgtEl>
                                      </p:cBhvr>
                                    </p:animEffect>
                                  </p:childTnLst>
                                </p:cTn>
                              </p:par>
                            </p:childTnLst>
                          </p:cTn>
                        </p:par>
                        <p:par>
                          <p:cTn id="40" fill="hold">
                            <p:stCondLst>
                              <p:cond delay="2000"/>
                            </p:stCondLst>
                            <p:childTnLst>
                              <p:par>
                                <p:cTn id="41" presetID="9"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dissolve">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dissolv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dissolve">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64">
                                            <p:txEl>
                                              <p:pRg st="8" end="8"/>
                                            </p:txEl>
                                          </p:spTgt>
                                        </p:tgtEl>
                                        <p:attrNameLst>
                                          <p:attrName>style.visibility</p:attrName>
                                        </p:attrNameLst>
                                      </p:cBhvr>
                                      <p:to>
                                        <p:strVal val="visible"/>
                                      </p:to>
                                    </p:set>
                                    <p:animEffect transition="in" filter="dissolve">
                                      <p:cBhvr>
                                        <p:cTn id="63" dur="500"/>
                                        <p:tgtEl>
                                          <p:spTgt spid="64">
                                            <p:txEl>
                                              <p:pRg st="8" end="8"/>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64">
                                            <p:txEl>
                                              <p:pRg st="9" end="9"/>
                                            </p:txEl>
                                          </p:spTgt>
                                        </p:tgtEl>
                                        <p:attrNameLst>
                                          <p:attrName>style.visibility</p:attrName>
                                        </p:attrNameLst>
                                      </p:cBhvr>
                                      <p:to>
                                        <p:strVal val="visible"/>
                                      </p:to>
                                    </p:set>
                                    <p:animEffect transition="in" filter="dissolve">
                                      <p:cBhvr>
                                        <p:cTn id="66" dur="500"/>
                                        <p:tgtEl>
                                          <p:spTgt spid="64">
                                            <p:txEl>
                                              <p:pRg st="9" end="9"/>
                                            </p:txEl>
                                          </p:spTgt>
                                        </p:tgtEl>
                                      </p:cBhvr>
                                    </p:animEffect>
                                  </p:childTnLst>
                                </p:cTn>
                              </p:par>
                              <p:par>
                                <p:cTn id="67" presetID="9" presetClass="entr" presetSubtype="0" fill="hold" nodeType="withEffect">
                                  <p:stCondLst>
                                    <p:cond delay="0"/>
                                  </p:stCondLst>
                                  <p:childTnLst>
                                    <p:set>
                                      <p:cBhvr>
                                        <p:cTn id="68" dur="1" fill="hold">
                                          <p:stCondLst>
                                            <p:cond delay="0"/>
                                          </p:stCondLst>
                                        </p:cTn>
                                        <p:tgtEl>
                                          <p:spTgt spid="64">
                                            <p:txEl>
                                              <p:pRg st="10" end="10"/>
                                            </p:txEl>
                                          </p:spTgt>
                                        </p:tgtEl>
                                        <p:attrNameLst>
                                          <p:attrName>style.visibility</p:attrName>
                                        </p:attrNameLst>
                                      </p:cBhvr>
                                      <p:to>
                                        <p:strVal val="visible"/>
                                      </p:to>
                                    </p:set>
                                    <p:animEffect transition="in" filter="dissolve">
                                      <p:cBhvr>
                                        <p:cTn id="69" dur="500"/>
                                        <p:tgtEl>
                                          <p:spTgt spid="6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78</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Parallelize Me</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295400"/>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smtClean="0">
                <a:solidFill>
                  <a:schemeClr val="tx2"/>
                </a:solidFill>
              </a:rPr>
              <a:t> </a:t>
            </a:r>
            <a:endParaRPr lang="en-US" sz="1800" dirty="0">
              <a:solidFill>
                <a:schemeClr val="tx2"/>
              </a:solidFill>
            </a:endParaRPr>
          </a:p>
        </p:txBody>
      </p:sp>
      <p:grpSp>
        <p:nvGrpSpPr>
          <p:cNvPr id="2" name="Group 1"/>
          <p:cNvGrpSpPr/>
          <p:nvPr/>
        </p:nvGrpSpPr>
        <p:grpSpPr>
          <a:xfrm>
            <a:off x="762000" y="1447800"/>
            <a:ext cx="7889875" cy="1395435"/>
            <a:chOff x="762000" y="5232378"/>
            <a:chExt cx="7889875" cy="1395435"/>
          </a:xfrm>
        </p:grpSpPr>
        <p:sp>
          <p:nvSpPr>
            <p:cNvPr id="11" name="Rectangle 12"/>
            <p:cNvSpPr>
              <a:spLocks noChangeArrowheads="1"/>
            </p:cNvSpPr>
            <p:nvPr/>
          </p:nvSpPr>
          <p:spPr bwMode="auto">
            <a:xfrm>
              <a:off x="2743200" y="5256213"/>
              <a:ext cx="3733800" cy="1295400"/>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12" name="Text Box 16"/>
            <p:cNvSpPr txBox="1">
              <a:spLocks noChangeArrowheads="1"/>
            </p:cNvSpPr>
            <p:nvPr/>
          </p:nvSpPr>
          <p:spPr bwMode="auto">
            <a:xfrm>
              <a:off x="5638800" y="6170613"/>
              <a:ext cx="912813" cy="45720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2400">
                  <a:solidFill>
                    <a:srgbClr val="000000"/>
                  </a:solidFill>
                  <a:latin typeface="Arial" charset="0"/>
                  <a:cs typeface="Osaka" charset="0"/>
                </a:rPr>
                <a:t>RAM</a:t>
              </a:r>
            </a:p>
          </p:txBody>
        </p:sp>
        <p:cxnSp>
          <p:nvCxnSpPr>
            <p:cNvPr id="13" name="AutoShape 19"/>
            <p:cNvCxnSpPr>
              <a:cxnSpLocks noChangeShapeType="1"/>
            </p:cNvCxnSpPr>
            <p:nvPr/>
          </p:nvCxnSpPr>
          <p:spPr bwMode="auto">
            <a:xfrm>
              <a:off x="1828800" y="5722938"/>
              <a:ext cx="1143000" cy="295275"/>
            </a:xfrm>
            <a:prstGeom prst="curvedConnector3">
              <a:avLst>
                <a:gd name="adj1" fmla="val 50000"/>
              </a:avLst>
            </a:prstGeom>
            <a:noFill/>
            <a:ln w="28575">
              <a:solidFill>
                <a:schemeClr val="tx1"/>
              </a:solidFill>
              <a:round/>
              <a:headEnd type="none" w="sm" len="sm"/>
              <a:tailEnd type="triangle" w="sm" len="sm"/>
            </a:ln>
          </p:spPr>
        </p:cxnSp>
        <p:cxnSp>
          <p:nvCxnSpPr>
            <p:cNvPr id="14" name="AutoShape 22"/>
            <p:cNvCxnSpPr>
              <a:cxnSpLocks noChangeShapeType="1"/>
            </p:cNvCxnSpPr>
            <p:nvPr/>
          </p:nvCxnSpPr>
          <p:spPr bwMode="auto">
            <a:xfrm flipV="1">
              <a:off x="6324600" y="5748440"/>
              <a:ext cx="1067373" cy="269773"/>
            </a:xfrm>
            <a:prstGeom prst="curvedConnector3">
              <a:avLst>
                <a:gd name="adj1" fmla="val 50000"/>
              </a:avLst>
            </a:prstGeom>
            <a:noFill/>
            <a:ln w="28575">
              <a:solidFill>
                <a:schemeClr val="tx1"/>
              </a:solidFill>
              <a:round/>
              <a:headEnd type="none" w="sm" len="sm"/>
              <a:tailEnd type="triangle" w="sm" len="sm"/>
            </a:ln>
          </p:spPr>
        </p:cxnSp>
        <p:sp>
          <p:nvSpPr>
            <p:cNvPr id="15" name="Text Box 23"/>
            <p:cNvSpPr txBox="1">
              <a:spLocks noChangeArrowheads="1"/>
            </p:cNvSpPr>
            <p:nvPr/>
          </p:nvSpPr>
          <p:spPr bwMode="auto">
            <a:xfrm>
              <a:off x="7620000" y="57134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OUTPUT</a:t>
              </a:r>
            </a:p>
          </p:txBody>
        </p:sp>
        <p:sp>
          <p:nvSpPr>
            <p:cNvPr id="16" name="Text Box 24"/>
            <p:cNvSpPr txBox="1">
              <a:spLocks noChangeArrowheads="1"/>
            </p:cNvSpPr>
            <p:nvPr/>
          </p:nvSpPr>
          <p:spPr bwMode="auto">
            <a:xfrm>
              <a:off x="762000" y="5637213"/>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INPUT</a:t>
              </a:r>
            </a:p>
          </p:txBody>
        </p:sp>
        <p:pic>
          <p:nvPicPr>
            <p:cNvPr id="17"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82535" y="5232378"/>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467600" y="5265367"/>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3"/>
            <p:cNvSpPr>
              <a:spLocks noChangeArrowheads="1"/>
            </p:cNvSpPr>
            <p:nvPr/>
          </p:nvSpPr>
          <p:spPr bwMode="auto">
            <a:xfrm>
              <a:off x="29718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23" name="Rectangle 14"/>
            <p:cNvSpPr>
              <a:spLocks noChangeArrowheads="1"/>
            </p:cNvSpPr>
            <p:nvPr/>
          </p:nvSpPr>
          <p:spPr bwMode="auto">
            <a:xfrm>
              <a:off x="55626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24" name="Text Box 15"/>
            <p:cNvSpPr txBox="1">
              <a:spLocks noChangeArrowheads="1"/>
            </p:cNvSpPr>
            <p:nvPr/>
          </p:nvSpPr>
          <p:spPr bwMode="auto">
            <a:xfrm>
              <a:off x="4114800" y="5561013"/>
              <a:ext cx="1003300" cy="774700"/>
            </a:xfrm>
            <a:prstGeom prst="rect">
              <a:avLst/>
            </a:prstGeom>
            <a:noFill/>
            <a:ln w="12700">
              <a:solidFill>
                <a:schemeClr val="folHlink"/>
              </a:solid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4400" i="1">
                  <a:solidFill>
                    <a:srgbClr val="000000"/>
                  </a:solidFill>
                  <a:latin typeface="Arial" charset="0"/>
                  <a:cs typeface="Osaka" charset="0"/>
                </a:rPr>
                <a:t>f(x)</a:t>
              </a:r>
            </a:p>
          </p:txBody>
        </p:sp>
        <p:sp>
          <p:nvSpPr>
            <p:cNvPr id="25" name="Text Box 17"/>
            <p:cNvSpPr txBox="1">
              <a:spLocks noChangeArrowheads="1"/>
            </p:cNvSpPr>
            <p:nvPr/>
          </p:nvSpPr>
          <p:spPr bwMode="auto">
            <a:xfrm>
              <a:off x="3017838" y="5307013"/>
              <a:ext cx="744537" cy="581025"/>
            </a:xfrm>
            <a:prstGeom prst="rect">
              <a:avLst/>
            </a:prstGeom>
            <a:noFill/>
            <a:ln w="12700">
              <a:no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1600" dirty="0">
                  <a:solidFill>
                    <a:srgbClr val="5B9BD5"/>
                  </a:solidFill>
                  <a:latin typeface="Arial" charset="0"/>
                  <a:cs typeface="Osaka" charset="0"/>
                </a:rPr>
                <a:t>Input</a:t>
              </a:r>
            </a:p>
            <a:p>
              <a:pPr algn="ctr" fontAlgn="base">
                <a:spcBef>
                  <a:spcPct val="0"/>
                </a:spcBef>
                <a:spcAft>
                  <a:spcPct val="0"/>
                </a:spcAft>
              </a:pPr>
              <a:r>
                <a:rPr lang="en-US" sz="1600" dirty="0">
                  <a:solidFill>
                    <a:srgbClr val="5B9BD5"/>
                  </a:solidFill>
                  <a:latin typeface="Arial" charset="0"/>
                  <a:cs typeface="Osaka" charset="0"/>
                </a:rPr>
                <a:t>Buffer</a:t>
              </a:r>
            </a:p>
          </p:txBody>
        </p:sp>
        <p:sp>
          <p:nvSpPr>
            <p:cNvPr id="26" name="Text Box 18"/>
            <p:cNvSpPr txBox="1">
              <a:spLocks noChangeArrowheads="1"/>
            </p:cNvSpPr>
            <p:nvPr/>
          </p:nvSpPr>
          <p:spPr bwMode="auto">
            <a:xfrm>
              <a:off x="5568950" y="5307013"/>
              <a:ext cx="842963" cy="581025"/>
            </a:xfrm>
            <a:prstGeom prst="rect">
              <a:avLst/>
            </a:prstGeom>
            <a:noFill/>
            <a:ln w="12700">
              <a:no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1600">
                  <a:solidFill>
                    <a:srgbClr val="5B9BD5"/>
                  </a:solidFill>
                  <a:latin typeface="Arial" charset="0"/>
                  <a:cs typeface="Osaka" charset="0"/>
                </a:rPr>
                <a:t>Output</a:t>
              </a:r>
            </a:p>
            <a:p>
              <a:pPr algn="ctr" fontAlgn="base">
                <a:spcBef>
                  <a:spcPct val="0"/>
                </a:spcBef>
                <a:spcAft>
                  <a:spcPct val="0"/>
                </a:spcAft>
              </a:pPr>
              <a:r>
                <a:rPr lang="en-US" sz="1600">
                  <a:solidFill>
                    <a:srgbClr val="5B9BD5"/>
                  </a:solidFill>
                  <a:latin typeface="Arial" charset="0"/>
                  <a:cs typeface="Osaka" charset="0"/>
                </a:rPr>
                <a:t>Buffer</a:t>
              </a:r>
            </a:p>
          </p:txBody>
        </p:sp>
        <p:cxnSp>
          <p:nvCxnSpPr>
            <p:cNvPr id="27" name="AutoShape 20"/>
            <p:cNvCxnSpPr>
              <a:cxnSpLocks noChangeShapeType="1"/>
            </p:cNvCxnSpPr>
            <p:nvPr/>
          </p:nvCxnSpPr>
          <p:spPr bwMode="auto">
            <a:xfrm flipV="1">
              <a:off x="3733800" y="5561013"/>
              <a:ext cx="882650" cy="457200"/>
            </a:xfrm>
            <a:prstGeom prst="curvedConnector4">
              <a:avLst>
                <a:gd name="adj1" fmla="val 21583"/>
                <a:gd name="adj2" fmla="val 150000"/>
              </a:avLst>
            </a:prstGeom>
            <a:noFill/>
            <a:ln w="28575">
              <a:solidFill>
                <a:schemeClr val="folHlink"/>
              </a:solidFill>
              <a:round/>
              <a:headEnd type="none" w="sm" len="sm"/>
              <a:tailEnd type="triangle" w="lg" len="med"/>
            </a:ln>
          </p:spPr>
        </p:cxnSp>
        <p:cxnSp>
          <p:nvCxnSpPr>
            <p:cNvPr id="28" name="AutoShape 21"/>
            <p:cNvCxnSpPr>
              <a:cxnSpLocks noChangeShapeType="1"/>
            </p:cNvCxnSpPr>
            <p:nvPr/>
          </p:nvCxnSpPr>
          <p:spPr bwMode="auto">
            <a:xfrm rot="5400000" flipH="1" flipV="1">
              <a:off x="4930775" y="5703888"/>
              <a:ext cx="317500" cy="946150"/>
            </a:xfrm>
            <a:prstGeom prst="curvedConnector4">
              <a:avLst>
                <a:gd name="adj1" fmla="val -72000"/>
                <a:gd name="adj2" fmla="val 76509"/>
              </a:avLst>
            </a:prstGeom>
            <a:noFill/>
            <a:ln w="28575">
              <a:solidFill>
                <a:schemeClr val="folHlink"/>
              </a:solidFill>
              <a:round/>
              <a:headEnd type="none" w="sm" len="sm"/>
              <a:tailEnd type="triangle" w="lg" len="med"/>
            </a:ln>
          </p:spPr>
        </p:cxnSp>
      </p:grpSp>
    </p:spTree>
    <p:extLst>
      <p:ext uri="{BB962C8B-B14F-4D97-AF65-F5344CB8AC3E}">
        <p14:creationId xmlns:p14="http://schemas.microsoft.com/office/powerpoint/2010/main" val="6523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79</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Parallelize Me</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295400"/>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smtClean="0">
                <a:solidFill>
                  <a:schemeClr val="tx2"/>
                </a:solidFill>
              </a:rPr>
              <a:t> </a:t>
            </a:r>
            <a:endParaRPr lang="en-US" sz="1800" dirty="0">
              <a:solidFill>
                <a:schemeClr val="tx2"/>
              </a:solidFill>
            </a:endParaRPr>
          </a:p>
        </p:txBody>
      </p:sp>
      <p:grpSp>
        <p:nvGrpSpPr>
          <p:cNvPr id="2" name="Group 1"/>
          <p:cNvGrpSpPr/>
          <p:nvPr/>
        </p:nvGrpSpPr>
        <p:grpSpPr>
          <a:xfrm>
            <a:off x="762000" y="1447800"/>
            <a:ext cx="7889875" cy="1395435"/>
            <a:chOff x="762000" y="5232378"/>
            <a:chExt cx="7889875" cy="1395435"/>
          </a:xfrm>
        </p:grpSpPr>
        <p:sp>
          <p:nvSpPr>
            <p:cNvPr id="11" name="Rectangle 12"/>
            <p:cNvSpPr>
              <a:spLocks noChangeArrowheads="1"/>
            </p:cNvSpPr>
            <p:nvPr/>
          </p:nvSpPr>
          <p:spPr bwMode="auto">
            <a:xfrm>
              <a:off x="2743200" y="5256213"/>
              <a:ext cx="3733800" cy="1295400"/>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12" name="Text Box 16"/>
            <p:cNvSpPr txBox="1">
              <a:spLocks noChangeArrowheads="1"/>
            </p:cNvSpPr>
            <p:nvPr/>
          </p:nvSpPr>
          <p:spPr bwMode="auto">
            <a:xfrm>
              <a:off x="5638800" y="6170613"/>
              <a:ext cx="912813" cy="45720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2400">
                  <a:solidFill>
                    <a:srgbClr val="000000"/>
                  </a:solidFill>
                  <a:latin typeface="Arial" charset="0"/>
                  <a:cs typeface="Osaka" charset="0"/>
                </a:rPr>
                <a:t>RAM</a:t>
              </a:r>
            </a:p>
          </p:txBody>
        </p:sp>
        <p:cxnSp>
          <p:nvCxnSpPr>
            <p:cNvPr id="13" name="AutoShape 19"/>
            <p:cNvCxnSpPr>
              <a:cxnSpLocks noChangeShapeType="1"/>
            </p:cNvCxnSpPr>
            <p:nvPr/>
          </p:nvCxnSpPr>
          <p:spPr bwMode="auto">
            <a:xfrm>
              <a:off x="1828800" y="5722938"/>
              <a:ext cx="1143000" cy="295275"/>
            </a:xfrm>
            <a:prstGeom prst="curvedConnector3">
              <a:avLst>
                <a:gd name="adj1" fmla="val 50000"/>
              </a:avLst>
            </a:prstGeom>
            <a:noFill/>
            <a:ln w="28575">
              <a:solidFill>
                <a:schemeClr val="tx1"/>
              </a:solidFill>
              <a:round/>
              <a:headEnd type="none" w="sm" len="sm"/>
              <a:tailEnd type="triangle" w="sm" len="sm"/>
            </a:ln>
          </p:spPr>
        </p:cxnSp>
        <p:cxnSp>
          <p:nvCxnSpPr>
            <p:cNvPr id="14" name="AutoShape 22"/>
            <p:cNvCxnSpPr>
              <a:cxnSpLocks noChangeShapeType="1"/>
            </p:cNvCxnSpPr>
            <p:nvPr/>
          </p:nvCxnSpPr>
          <p:spPr bwMode="auto">
            <a:xfrm flipV="1">
              <a:off x="6324600" y="5748440"/>
              <a:ext cx="1067373" cy="269773"/>
            </a:xfrm>
            <a:prstGeom prst="curvedConnector3">
              <a:avLst>
                <a:gd name="adj1" fmla="val 50000"/>
              </a:avLst>
            </a:prstGeom>
            <a:noFill/>
            <a:ln w="28575">
              <a:solidFill>
                <a:schemeClr val="tx1"/>
              </a:solidFill>
              <a:round/>
              <a:headEnd type="none" w="sm" len="sm"/>
              <a:tailEnd type="triangle" w="sm" len="sm"/>
            </a:ln>
          </p:spPr>
        </p:cxnSp>
        <p:sp>
          <p:nvSpPr>
            <p:cNvPr id="15" name="Text Box 23"/>
            <p:cNvSpPr txBox="1">
              <a:spLocks noChangeArrowheads="1"/>
            </p:cNvSpPr>
            <p:nvPr/>
          </p:nvSpPr>
          <p:spPr bwMode="auto">
            <a:xfrm>
              <a:off x="7620000" y="57134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OUTPUT</a:t>
              </a:r>
            </a:p>
          </p:txBody>
        </p:sp>
        <p:sp>
          <p:nvSpPr>
            <p:cNvPr id="16" name="Text Box 24"/>
            <p:cNvSpPr txBox="1">
              <a:spLocks noChangeArrowheads="1"/>
            </p:cNvSpPr>
            <p:nvPr/>
          </p:nvSpPr>
          <p:spPr bwMode="auto">
            <a:xfrm>
              <a:off x="762000" y="5637213"/>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INPUT</a:t>
              </a:r>
            </a:p>
          </p:txBody>
        </p:sp>
        <p:pic>
          <p:nvPicPr>
            <p:cNvPr id="17"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82535" y="5232378"/>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467600" y="5265367"/>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3"/>
            <p:cNvSpPr>
              <a:spLocks noChangeArrowheads="1"/>
            </p:cNvSpPr>
            <p:nvPr/>
          </p:nvSpPr>
          <p:spPr bwMode="auto">
            <a:xfrm>
              <a:off x="29718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23" name="Rectangle 14"/>
            <p:cNvSpPr>
              <a:spLocks noChangeArrowheads="1"/>
            </p:cNvSpPr>
            <p:nvPr/>
          </p:nvSpPr>
          <p:spPr bwMode="auto">
            <a:xfrm>
              <a:off x="55626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24" name="Text Box 15"/>
            <p:cNvSpPr txBox="1">
              <a:spLocks noChangeArrowheads="1"/>
            </p:cNvSpPr>
            <p:nvPr/>
          </p:nvSpPr>
          <p:spPr bwMode="auto">
            <a:xfrm>
              <a:off x="4114800" y="5561013"/>
              <a:ext cx="1003300" cy="774700"/>
            </a:xfrm>
            <a:prstGeom prst="rect">
              <a:avLst/>
            </a:prstGeom>
            <a:noFill/>
            <a:ln w="12700">
              <a:solidFill>
                <a:schemeClr val="folHlink"/>
              </a:solid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4400" i="1">
                  <a:solidFill>
                    <a:srgbClr val="000000"/>
                  </a:solidFill>
                  <a:latin typeface="Arial" charset="0"/>
                  <a:cs typeface="Osaka" charset="0"/>
                </a:rPr>
                <a:t>f(x)</a:t>
              </a:r>
            </a:p>
          </p:txBody>
        </p:sp>
        <p:sp>
          <p:nvSpPr>
            <p:cNvPr id="25" name="Text Box 17"/>
            <p:cNvSpPr txBox="1">
              <a:spLocks noChangeArrowheads="1"/>
            </p:cNvSpPr>
            <p:nvPr/>
          </p:nvSpPr>
          <p:spPr bwMode="auto">
            <a:xfrm>
              <a:off x="3017838" y="5307013"/>
              <a:ext cx="744537" cy="581025"/>
            </a:xfrm>
            <a:prstGeom prst="rect">
              <a:avLst/>
            </a:prstGeom>
            <a:noFill/>
            <a:ln w="12700">
              <a:no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1600" dirty="0">
                  <a:solidFill>
                    <a:srgbClr val="5B9BD5"/>
                  </a:solidFill>
                  <a:latin typeface="Arial" charset="0"/>
                  <a:cs typeface="Osaka" charset="0"/>
                </a:rPr>
                <a:t>Input</a:t>
              </a:r>
            </a:p>
            <a:p>
              <a:pPr algn="ctr" fontAlgn="base">
                <a:spcBef>
                  <a:spcPct val="0"/>
                </a:spcBef>
                <a:spcAft>
                  <a:spcPct val="0"/>
                </a:spcAft>
              </a:pPr>
              <a:r>
                <a:rPr lang="en-US" sz="1600" dirty="0">
                  <a:solidFill>
                    <a:srgbClr val="5B9BD5"/>
                  </a:solidFill>
                  <a:latin typeface="Arial" charset="0"/>
                  <a:cs typeface="Osaka" charset="0"/>
                </a:rPr>
                <a:t>Buffer</a:t>
              </a:r>
            </a:p>
          </p:txBody>
        </p:sp>
        <p:sp>
          <p:nvSpPr>
            <p:cNvPr id="26" name="Text Box 18"/>
            <p:cNvSpPr txBox="1">
              <a:spLocks noChangeArrowheads="1"/>
            </p:cNvSpPr>
            <p:nvPr/>
          </p:nvSpPr>
          <p:spPr bwMode="auto">
            <a:xfrm>
              <a:off x="5568950" y="5307013"/>
              <a:ext cx="842963" cy="581025"/>
            </a:xfrm>
            <a:prstGeom prst="rect">
              <a:avLst/>
            </a:prstGeom>
            <a:noFill/>
            <a:ln w="12700">
              <a:no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1600">
                  <a:solidFill>
                    <a:srgbClr val="5B9BD5"/>
                  </a:solidFill>
                  <a:latin typeface="Arial" charset="0"/>
                  <a:cs typeface="Osaka" charset="0"/>
                </a:rPr>
                <a:t>Output</a:t>
              </a:r>
            </a:p>
            <a:p>
              <a:pPr algn="ctr" fontAlgn="base">
                <a:spcBef>
                  <a:spcPct val="0"/>
                </a:spcBef>
                <a:spcAft>
                  <a:spcPct val="0"/>
                </a:spcAft>
              </a:pPr>
              <a:r>
                <a:rPr lang="en-US" sz="1600">
                  <a:solidFill>
                    <a:srgbClr val="5B9BD5"/>
                  </a:solidFill>
                  <a:latin typeface="Arial" charset="0"/>
                  <a:cs typeface="Osaka" charset="0"/>
                </a:rPr>
                <a:t>Buffer</a:t>
              </a:r>
            </a:p>
          </p:txBody>
        </p:sp>
        <p:cxnSp>
          <p:nvCxnSpPr>
            <p:cNvPr id="27" name="AutoShape 20"/>
            <p:cNvCxnSpPr>
              <a:cxnSpLocks noChangeShapeType="1"/>
            </p:cNvCxnSpPr>
            <p:nvPr/>
          </p:nvCxnSpPr>
          <p:spPr bwMode="auto">
            <a:xfrm flipV="1">
              <a:off x="3733800" y="5561013"/>
              <a:ext cx="882650" cy="457200"/>
            </a:xfrm>
            <a:prstGeom prst="curvedConnector4">
              <a:avLst>
                <a:gd name="adj1" fmla="val 21583"/>
                <a:gd name="adj2" fmla="val 150000"/>
              </a:avLst>
            </a:prstGeom>
            <a:noFill/>
            <a:ln w="28575">
              <a:solidFill>
                <a:schemeClr val="folHlink"/>
              </a:solidFill>
              <a:round/>
              <a:headEnd type="none" w="sm" len="sm"/>
              <a:tailEnd type="triangle" w="lg" len="med"/>
            </a:ln>
          </p:spPr>
        </p:cxnSp>
        <p:cxnSp>
          <p:nvCxnSpPr>
            <p:cNvPr id="28" name="AutoShape 21"/>
            <p:cNvCxnSpPr>
              <a:cxnSpLocks noChangeShapeType="1"/>
            </p:cNvCxnSpPr>
            <p:nvPr/>
          </p:nvCxnSpPr>
          <p:spPr bwMode="auto">
            <a:xfrm rot="5400000" flipH="1" flipV="1">
              <a:off x="4930775" y="5703888"/>
              <a:ext cx="317500" cy="946150"/>
            </a:xfrm>
            <a:prstGeom prst="curvedConnector4">
              <a:avLst>
                <a:gd name="adj1" fmla="val -72000"/>
                <a:gd name="adj2" fmla="val 76509"/>
              </a:avLst>
            </a:prstGeom>
            <a:noFill/>
            <a:ln w="28575">
              <a:solidFill>
                <a:schemeClr val="folHlink"/>
              </a:solidFill>
              <a:round/>
              <a:headEnd type="none" w="sm" len="sm"/>
              <a:tailEnd type="triangle" w="lg" len="med"/>
            </a:ln>
          </p:spPr>
        </p:cxnSp>
      </p:grpSp>
      <p:grpSp>
        <p:nvGrpSpPr>
          <p:cNvPr id="29" name="Group 28"/>
          <p:cNvGrpSpPr/>
          <p:nvPr/>
        </p:nvGrpSpPr>
        <p:grpSpPr>
          <a:xfrm>
            <a:off x="762000" y="3048000"/>
            <a:ext cx="7889875" cy="1395435"/>
            <a:chOff x="762000" y="5232378"/>
            <a:chExt cx="7889875" cy="1395435"/>
          </a:xfrm>
        </p:grpSpPr>
        <p:sp>
          <p:nvSpPr>
            <p:cNvPr id="30" name="Rectangle 12"/>
            <p:cNvSpPr>
              <a:spLocks noChangeArrowheads="1"/>
            </p:cNvSpPr>
            <p:nvPr/>
          </p:nvSpPr>
          <p:spPr bwMode="auto">
            <a:xfrm>
              <a:off x="2743200" y="5256213"/>
              <a:ext cx="3733800" cy="1295400"/>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31" name="Text Box 16"/>
            <p:cNvSpPr txBox="1">
              <a:spLocks noChangeArrowheads="1"/>
            </p:cNvSpPr>
            <p:nvPr/>
          </p:nvSpPr>
          <p:spPr bwMode="auto">
            <a:xfrm>
              <a:off x="5638800" y="6170613"/>
              <a:ext cx="912813" cy="45720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2400">
                  <a:solidFill>
                    <a:srgbClr val="000000"/>
                  </a:solidFill>
                  <a:latin typeface="Arial" charset="0"/>
                  <a:cs typeface="Osaka" charset="0"/>
                </a:rPr>
                <a:t>RAM</a:t>
              </a:r>
            </a:p>
          </p:txBody>
        </p:sp>
        <p:cxnSp>
          <p:nvCxnSpPr>
            <p:cNvPr id="32" name="AutoShape 19"/>
            <p:cNvCxnSpPr>
              <a:cxnSpLocks noChangeShapeType="1"/>
            </p:cNvCxnSpPr>
            <p:nvPr/>
          </p:nvCxnSpPr>
          <p:spPr bwMode="auto">
            <a:xfrm>
              <a:off x="1828800" y="5722938"/>
              <a:ext cx="1143000" cy="295275"/>
            </a:xfrm>
            <a:prstGeom prst="curvedConnector3">
              <a:avLst>
                <a:gd name="adj1" fmla="val 50000"/>
              </a:avLst>
            </a:prstGeom>
            <a:noFill/>
            <a:ln w="28575">
              <a:solidFill>
                <a:schemeClr val="tx1"/>
              </a:solidFill>
              <a:round/>
              <a:headEnd type="none" w="sm" len="sm"/>
              <a:tailEnd type="triangle" w="sm" len="sm"/>
            </a:ln>
          </p:spPr>
        </p:cxnSp>
        <p:cxnSp>
          <p:nvCxnSpPr>
            <p:cNvPr id="33" name="AutoShape 22"/>
            <p:cNvCxnSpPr>
              <a:cxnSpLocks noChangeShapeType="1"/>
            </p:cNvCxnSpPr>
            <p:nvPr/>
          </p:nvCxnSpPr>
          <p:spPr bwMode="auto">
            <a:xfrm flipV="1">
              <a:off x="6324600" y="5748440"/>
              <a:ext cx="1067373" cy="269773"/>
            </a:xfrm>
            <a:prstGeom prst="curvedConnector3">
              <a:avLst>
                <a:gd name="adj1" fmla="val 50000"/>
              </a:avLst>
            </a:prstGeom>
            <a:noFill/>
            <a:ln w="28575">
              <a:solidFill>
                <a:schemeClr val="tx1"/>
              </a:solidFill>
              <a:round/>
              <a:headEnd type="none" w="sm" len="sm"/>
              <a:tailEnd type="triangle" w="sm" len="sm"/>
            </a:ln>
          </p:spPr>
        </p:cxnSp>
        <p:sp>
          <p:nvSpPr>
            <p:cNvPr id="34" name="Text Box 23"/>
            <p:cNvSpPr txBox="1">
              <a:spLocks noChangeArrowheads="1"/>
            </p:cNvSpPr>
            <p:nvPr/>
          </p:nvSpPr>
          <p:spPr bwMode="auto">
            <a:xfrm>
              <a:off x="7620000" y="57134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OUTPUT</a:t>
              </a:r>
            </a:p>
          </p:txBody>
        </p:sp>
        <p:sp>
          <p:nvSpPr>
            <p:cNvPr id="35" name="Text Box 24"/>
            <p:cNvSpPr txBox="1">
              <a:spLocks noChangeArrowheads="1"/>
            </p:cNvSpPr>
            <p:nvPr/>
          </p:nvSpPr>
          <p:spPr bwMode="auto">
            <a:xfrm>
              <a:off x="762000" y="5637213"/>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INPUT</a:t>
              </a:r>
            </a:p>
          </p:txBody>
        </p:sp>
        <p:pic>
          <p:nvPicPr>
            <p:cNvPr id="3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82535" y="5232378"/>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467600" y="5265367"/>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Rectangle 13"/>
            <p:cNvSpPr>
              <a:spLocks noChangeArrowheads="1"/>
            </p:cNvSpPr>
            <p:nvPr/>
          </p:nvSpPr>
          <p:spPr bwMode="auto">
            <a:xfrm>
              <a:off x="29718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39" name="Rectangle 14"/>
            <p:cNvSpPr>
              <a:spLocks noChangeArrowheads="1"/>
            </p:cNvSpPr>
            <p:nvPr/>
          </p:nvSpPr>
          <p:spPr bwMode="auto">
            <a:xfrm>
              <a:off x="55626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40" name="Text Box 15"/>
            <p:cNvSpPr txBox="1">
              <a:spLocks noChangeArrowheads="1"/>
            </p:cNvSpPr>
            <p:nvPr/>
          </p:nvSpPr>
          <p:spPr bwMode="auto">
            <a:xfrm>
              <a:off x="4114800" y="5561013"/>
              <a:ext cx="1003300" cy="774700"/>
            </a:xfrm>
            <a:prstGeom prst="rect">
              <a:avLst/>
            </a:prstGeom>
            <a:noFill/>
            <a:ln w="12700">
              <a:solidFill>
                <a:schemeClr val="folHlink"/>
              </a:solid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4400" i="1">
                  <a:solidFill>
                    <a:srgbClr val="000000"/>
                  </a:solidFill>
                  <a:latin typeface="Arial" charset="0"/>
                  <a:cs typeface="Osaka" charset="0"/>
                </a:rPr>
                <a:t>f(x)</a:t>
              </a:r>
            </a:p>
          </p:txBody>
        </p:sp>
        <p:sp>
          <p:nvSpPr>
            <p:cNvPr id="41" name="Text Box 17"/>
            <p:cNvSpPr txBox="1">
              <a:spLocks noChangeArrowheads="1"/>
            </p:cNvSpPr>
            <p:nvPr/>
          </p:nvSpPr>
          <p:spPr bwMode="auto">
            <a:xfrm>
              <a:off x="3017838" y="5307013"/>
              <a:ext cx="744537" cy="581025"/>
            </a:xfrm>
            <a:prstGeom prst="rect">
              <a:avLst/>
            </a:prstGeom>
            <a:noFill/>
            <a:ln w="12700">
              <a:no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1600" dirty="0">
                  <a:solidFill>
                    <a:srgbClr val="5B9BD5"/>
                  </a:solidFill>
                  <a:latin typeface="Arial" charset="0"/>
                  <a:cs typeface="Osaka" charset="0"/>
                </a:rPr>
                <a:t>Input</a:t>
              </a:r>
            </a:p>
            <a:p>
              <a:pPr algn="ctr" fontAlgn="base">
                <a:spcBef>
                  <a:spcPct val="0"/>
                </a:spcBef>
                <a:spcAft>
                  <a:spcPct val="0"/>
                </a:spcAft>
              </a:pPr>
              <a:r>
                <a:rPr lang="en-US" sz="1600" dirty="0">
                  <a:solidFill>
                    <a:srgbClr val="5B9BD5"/>
                  </a:solidFill>
                  <a:latin typeface="Arial" charset="0"/>
                  <a:cs typeface="Osaka" charset="0"/>
                </a:rPr>
                <a:t>Buffer</a:t>
              </a:r>
            </a:p>
          </p:txBody>
        </p:sp>
        <p:sp>
          <p:nvSpPr>
            <p:cNvPr id="42" name="Text Box 18"/>
            <p:cNvSpPr txBox="1">
              <a:spLocks noChangeArrowheads="1"/>
            </p:cNvSpPr>
            <p:nvPr/>
          </p:nvSpPr>
          <p:spPr bwMode="auto">
            <a:xfrm>
              <a:off x="5568950" y="5307013"/>
              <a:ext cx="842963" cy="581025"/>
            </a:xfrm>
            <a:prstGeom prst="rect">
              <a:avLst/>
            </a:prstGeom>
            <a:noFill/>
            <a:ln w="12700">
              <a:no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1600">
                  <a:solidFill>
                    <a:srgbClr val="5B9BD5"/>
                  </a:solidFill>
                  <a:latin typeface="Arial" charset="0"/>
                  <a:cs typeface="Osaka" charset="0"/>
                </a:rPr>
                <a:t>Output</a:t>
              </a:r>
            </a:p>
            <a:p>
              <a:pPr algn="ctr" fontAlgn="base">
                <a:spcBef>
                  <a:spcPct val="0"/>
                </a:spcBef>
                <a:spcAft>
                  <a:spcPct val="0"/>
                </a:spcAft>
              </a:pPr>
              <a:r>
                <a:rPr lang="en-US" sz="1600">
                  <a:solidFill>
                    <a:srgbClr val="5B9BD5"/>
                  </a:solidFill>
                  <a:latin typeface="Arial" charset="0"/>
                  <a:cs typeface="Osaka" charset="0"/>
                </a:rPr>
                <a:t>Buffer</a:t>
              </a:r>
            </a:p>
          </p:txBody>
        </p:sp>
        <p:cxnSp>
          <p:nvCxnSpPr>
            <p:cNvPr id="43" name="AutoShape 20"/>
            <p:cNvCxnSpPr>
              <a:cxnSpLocks noChangeShapeType="1"/>
            </p:cNvCxnSpPr>
            <p:nvPr/>
          </p:nvCxnSpPr>
          <p:spPr bwMode="auto">
            <a:xfrm flipV="1">
              <a:off x="3733800" y="5561013"/>
              <a:ext cx="882650" cy="457200"/>
            </a:xfrm>
            <a:prstGeom prst="curvedConnector4">
              <a:avLst>
                <a:gd name="adj1" fmla="val 21583"/>
                <a:gd name="adj2" fmla="val 150000"/>
              </a:avLst>
            </a:prstGeom>
            <a:noFill/>
            <a:ln w="28575">
              <a:solidFill>
                <a:schemeClr val="folHlink"/>
              </a:solidFill>
              <a:round/>
              <a:headEnd type="none" w="sm" len="sm"/>
              <a:tailEnd type="triangle" w="lg" len="med"/>
            </a:ln>
          </p:spPr>
        </p:cxnSp>
        <p:cxnSp>
          <p:nvCxnSpPr>
            <p:cNvPr id="44" name="AutoShape 21"/>
            <p:cNvCxnSpPr>
              <a:cxnSpLocks noChangeShapeType="1"/>
            </p:cNvCxnSpPr>
            <p:nvPr/>
          </p:nvCxnSpPr>
          <p:spPr bwMode="auto">
            <a:xfrm rot="5400000" flipH="1" flipV="1">
              <a:off x="4930775" y="5703888"/>
              <a:ext cx="317500" cy="946150"/>
            </a:xfrm>
            <a:prstGeom prst="curvedConnector4">
              <a:avLst>
                <a:gd name="adj1" fmla="val -72000"/>
                <a:gd name="adj2" fmla="val 76509"/>
              </a:avLst>
            </a:prstGeom>
            <a:noFill/>
            <a:ln w="28575">
              <a:solidFill>
                <a:schemeClr val="folHlink"/>
              </a:solidFill>
              <a:round/>
              <a:headEnd type="none" w="sm" len="sm"/>
              <a:tailEnd type="triangle" w="lg" len="med"/>
            </a:ln>
          </p:spPr>
        </p:cxnSp>
      </p:grpSp>
      <p:grpSp>
        <p:nvGrpSpPr>
          <p:cNvPr id="45" name="Group 44"/>
          <p:cNvGrpSpPr/>
          <p:nvPr/>
        </p:nvGrpSpPr>
        <p:grpSpPr>
          <a:xfrm>
            <a:off x="762000" y="4624365"/>
            <a:ext cx="7889875" cy="1395435"/>
            <a:chOff x="762000" y="5232378"/>
            <a:chExt cx="7889875" cy="1395435"/>
          </a:xfrm>
        </p:grpSpPr>
        <p:sp>
          <p:nvSpPr>
            <p:cNvPr id="46" name="Rectangle 12"/>
            <p:cNvSpPr>
              <a:spLocks noChangeArrowheads="1"/>
            </p:cNvSpPr>
            <p:nvPr/>
          </p:nvSpPr>
          <p:spPr bwMode="auto">
            <a:xfrm>
              <a:off x="2743200" y="5256213"/>
              <a:ext cx="3733800" cy="1295400"/>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47" name="Text Box 16"/>
            <p:cNvSpPr txBox="1">
              <a:spLocks noChangeArrowheads="1"/>
            </p:cNvSpPr>
            <p:nvPr/>
          </p:nvSpPr>
          <p:spPr bwMode="auto">
            <a:xfrm>
              <a:off x="5638800" y="6170613"/>
              <a:ext cx="912813" cy="45720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2400">
                  <a:solidFill>
                    <a:srgbClr val="000000"/>
                  </a:solidFill>
                  <a:latin typeface="Arial" charset="0"/>
                  <a:cs typeface="Osaka" charset="0"/>
                </a:rPr>
                <a:t>RAM</a:t>
              </a:r>
            </a:p>
          </p:txBody>
        </p:sp>
        <p:cxnSp>
          <p:nvCxnSpPr>
            <p:cNvPr id="48" name="AutoShape 19"/>
            <p:cNvCxnSpPr>
              <a:cxnSpLocks noChangeShapeType="1"/>
            </p:cNvCxnSpPr>
            <p:nvPr/>
          </p:nvCxnSpPr>
          <p:spPr bwMode="auto">
            <a:xfrm>
              <a:off x="1828800" y="5722938"/>
              <a:ext cx="1143000" cy="295275"/>
            </a:xfrm>
            <a:prstGeom prst="curvedConnector3">
              <a:avLst>
                <a:gd name="adj1" fmla="val 50000"/>
              </a:avLst>
            </a:prstGeom>
            <a:noFill/>
            <a:ln w="28575">
              <a:solidFill>
                <a:schemeClr val="tx1"/>
              </a:solidFill>
              <a:round/>
              <a:headEnd type="none" w="sm" len="sm"/>
              <a:tailEnd type="triangle" w="sm" len="sm"/>
            </a:ln>
          </p:spPr>
        </p:cxnSp>
        <p:cxnSp>
          <p:nvCxnSpPr>
            <p:cNvPr id="49" name="AutoShape 22"/>
            <p:cNvCxnSpPr>
              <a:cxnSpLocks noChangeShapeType="1"/>
            </p:cNvCxnSpPr>
            <p:nvPr/>
          </p:nvCxnSpPr>
          <p:spPr bwMode="auto">
            <a:xfrm flipV="1">
              <a:off x="6324600" y="5748440"/>
              <a:ext cx="1067373" cy="269773"/>
            </a:xfrm>
            <a:prstGeom prst="curvedConnector3">
              <a:avLst>
                <a:gd name="adj1" fmla="val 50000"/>
              </a:avLst>
            </a:prstGeom>
            <a:noFill/>
            <a:ln w="28575">
              <a:solidFill>
                <a:schemeClr val="tx1"/>
              </a:solidFill>
              <a:round/>
              <a:headEnd type="none" w="sm" len="sm"/>
              <a:tailEnd type="triangle" w="sm" len="sm"/>
            </a:ln>
          </p:spPr>
        </p:cxnSp>
        <p:sp>
          <p:nvSpPr>
            <p:cNvPr id="50" name="Text Box 23"/>
            <p:cNvSpPr txBox="1">
              <a:spLocks noChangeArrowheads="1"/>
            </p:cNvSpPr>
            <p:nvPr/>
          </p:nvSpPr>
          <p:spPr bwMode="auto">
            <a:xfrm>
              <a:off x="7620000" y="57134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OUTPUT</a:t>
              </a:r>
            </a:p>
          </p:txBody>
        </p:sp>
        <p:sp>
          <p:nvSpPr>
            <p:cNvPr id="51" name="Text Box 24"/>
            <p:cNvSpPr txBox="1">
              <a:spLocks noChangeArrowheads="1"/>
            </p:cNvSpPr>
            <p:nvPr/>
          </p:nvSpPr>
          <p:spPr bwMode="auto">
            <a:xfrm>
              <a:off x="762000" y="5637213"/>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INPUT</a:t>
              </a:r>
            </a:p>
          </p:txBody>
        </p:sp>
        <p:pic>
          <p:nvPicPr>
            <p:cNvPr id="52"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82535" y="5232378"/>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467600" y="5265367"/>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 name="Rectangle 13"/>
            <p:cNvSpPr>
              <a:spLocks noChangeArrowheads="1"/>
            </p:cNvSpPr>
            <p:nvPr/>
          </p:nvSpPr>
          <p:spPr bwMode="auto">
            <a:xfrm>
              <a:off x="29718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55" name="Rectangle 14"/>
            <p:cNvSpPr>
              <a:spLocks noChangeArrowheads="1"/>
            </p:cNvSpPr>
            <p:nvPr/>
          </p:nvSpPr>
          <p:spPr bwMode="auto">
            <a:xfrm>
              <a:off x="55626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fontAlgn="base">
                <a:spcBef>
                  <a:spcPct val="0"/>
                </a:spcBef>
                <a:spcAft>
                  <a:spcPct val="0"/>
                </a:spcAft>
              </a:pPr>
              <a:endParaRPr lang="en-US" sz="1200">
                <a:solidFill>
                  <a:srgbClr val="000000"/>
                </a:solidFill>
                <a:latin typeface="Arial" charset="0"/>
                <a:cs typeface="Osaka" charset="0"/>
              </a:endParaRPr>
            </a:p>
          </p:txBody>
        </p:sp>
        <p:sp>
          <p:nvSpPr>
            <p:cNvPr id="56" name="Text Box 15"/>
            <p:cNvSpPr txBox="1">
              <a:spLocks noChangeArrowheads="1"/>
            </p:cNvSpPr>
            <p:nvPr/>
          </p:nvSpPr>
          <p:spPr bwMode="auto">
            <a:xfrm>
              <a:off x="4114800" y="5561013"/>
              <a:ext cx="1003300" cy="774700"/>
            </a:xfrm>
            <a:prstGeom prst="rect">
              <a:avLst/>
            </a:prstGeom>
            <a:noFill/>
            <a:ln w="12700">
              <a:solidFill>
                <a:schemeClr val="folHlink"/>
              </a:solid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4400" i="1">
                  <a:solidFill>
                    <a:srgbClr val="000000"/>
                  </a:solidFill>
                  <a:latin typeface="Arial" charset="0"/>
                  <a:cs typeface="Osaka" charset="0"/>
                </a:rPr>
                <a:t>f(x)</a:t>
              </a:r>
            </a:p>
          </p:txBody>
        </p:sp>
        <p:sp>
          <p:nvSpPr>
            <p:cNvPr id="57" name="Text Box 17"/>
            <p:cNvSpPr txBox="1">
              <a:spLocks noChangeArrowheads="1"/>
            </p:cNvSpPr>
            <p:nvPr/>
          </p:nvSpPr>
          <p:spPr bwMode="auto">
            <a:xfrm>
              <a:off x="3017838" y="5307013"/>
              <a:ext cx="744537" cy="581025"/>
            </a:xfrm>
            <a:prstGeom prst="rect">
              <a:avLst/>
            </a:prstGeom>
            <a:noFill/>
            <a:ln w="12700">
              <a:no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1600" dirty="0">
                  <a:solidFill>
                    <a:srgbClr val="5B9BD5"/>
                  </a:solidFill>
                  <a:latin typeface="Arial" charset="0"/>
                  <a:cs typeface="Osaka" charset="0"/>
                </a:rPr>
                <a:t>Input</a:t>
              </a:r>
            </a:p>
            <a:p>
              <a:pPr algn="ctr" fontAlgn="base">
                <a:spcBef>
                  <a:spcPct val="0"/>
                </a:spcBef>
                <a:spcAft>
                  <a:spcPct val="0"/>
                </a:spcAft>
              </a:pPr>
              <a:r>
                <a:rPr lang="en-US" sz="1600" dirty="0">
                  <a:solidFill>
                    <a:srgbClr val="5B9BD5"/>
                  </a:solidFill>
                  <a:latin typeface="Arial" charset="0"/>
                  <a:cs typeface="Osaka" charset="0"/>
                </a:rPr>
                <a:t>Buffer</a:t>
              </a:r>
            </a:p>
          </p:txBody>
        </p:sp>
        <p:sp>
          <p:nvSpPr>
            <p:cNvPr id="58" name="Text Box 18"/>
            <p:cNvSpPr txBox="1">
              <a:spLocks noChangeArrowheads="1"/>
            </p:cNvSpPr>
            <p:nvPr/>
          </p:nvSpPr>
          <p:spPr bwMode="auto">
            <a:xfrm>
              <a:off x="5568950" y="5307013"/>
              <a:ext cx="842963" cy="581025"/>
            </a:xfrm>
            <a:prstGeom prst="rect">
              <a:avLst/>
            </a:prstGeom>
            <a:noFill/>
            <a:ln w="12700">
              <a:noFill/>
              <a:miter lim="800000"/>
              <a:headEnd type="none" w="sm" len="sm"/>
              <a:tailEnd type="none" w="sm" len="sm"/>
            </a:ln>
          </p:spPr>
          <p:txBody>
            <a:bodyPr wrap="none">
              <a:prstTxWarp prst="textNoShape">
                <a:avLst/>
              </a:prstTxWarp>
              <a:spAutoFit/>
            </a:bodyPr>
            <a:lstStyle/>
            <a:p>
              <a:pPr algn="ctr" fontAlgn="base">
                <a:spcBef>
                  <a:spcPct val="0"/>
                </a:spcBef>
                <a:spcAft>
                  <a:spcPct val="0"/>
                </a:spcAft>
              </a:pPr>
              <a:r>
                <a:rPr lang="en-US" sz="1600">
                  <a:solidFill>
                    <a:srgbClr val="5B9BD5"/>
                  </a:solidFill>
                  <a:latin typeface="Arial" charset="0"/>
                  <a:cs typeface="Osaka" charset="0"/>
                </a:rPr>
                <a:t>Output</a:t>
              </a:r>
            </a:p>
            <a:p>
              <a:pPr algn="ctr" fontAlgn="base">
                <a:spcBef>
                  <a:spcPct val="0"/>
                </a:spcBef>
                <a:spcAft>
                  <a:spcPct val="0"/>
                </a:spcAft>
              </a:pPr>
              <a:r>
                <a:rPr lang="en-US" sz="1600">
                  <a:solidFill>
                    <a:srgbClr val="5B9BD5"/>
                  </a:solidFill>
                  <a:latin typeface="Arial" charset="0"/>
                  <a:cs typeface="Osaka" charset="0"/>
                </a:rPr>
                <a:t>Buffer</a:t>
              </a:r>
            </a:p>
          </p:txBody>
        </p:sp>
        <p:cxnSp>
          <p:nvCxnSpPr>
            <p:cNvPr id="59" name="AutoShape 20"/>
            <p:cNvCxnSpPr>
              <a:cxnSpLocks noChangeShapeType="1"/>
            </p:cNvCxnSpPr>
            <p:nvPr/>
          </p:nvCxnSpPr>
          <p:spPr bwMode="auto">
            <a:xfrm flipV="1">
              <a:off x="3733800" y="5561013"/>
              <a:ext cx="882650" cy="457200"/>
            </a:xfrm>
            <a:prstGeom prst="curvedConnector4">
              <a:avLst>
                <a:gd name="adj1" fmla="val 21583"/>
                <a:gd name="adj2" fmla="val 150000"/>
              </a:avLst>
            </a:prstGeom>
            <a:noFill/>
            <a:ln w="28575">
              <a:solidFill>
                <a:schemeClr val="folHlink"/>
              </a:solidFill>
              <a:round/>
              <a:headEnd type="none" w="sm" len="sm"/>
              <a:tailEnd type="triangle" w="lg" len="med"/>
            </a:ln>
          </p:spPr>
        </p:cxnSp>
        <p:cxnSp>
          <p:nvCxnSpPr>
            <p:cNvPr id="60" name="AutoShape 21"/>
            <p:cNvCxnSpPr>
              <a:cxnSpLocks noChangeShapeType="1"/>
            </p:cNvCxnSpPr>
            <p:nvPr/>
          </p:nvCxnSpPr>
          <p:spPr bwMode="auto">
            <a:xfrm rot="5400000" flipH="1" flipV="1">
              <a:off x="4930775" y="5703888"/>
              <a:ext cx="317500" cy="946150"/>
            </a:xfrm>
            <a:prstGeom prst="curvedConnector4">
              <a:avLst>
                <a:gd name="adj1" fmla="val -72000"/>
                <a:gd name="adj2" fmla="val 76509"/>
              </a:avLst>
            </a:prstGeom>
            <a:noFill/>
            <a:ln w="28575">
              <a:solidFill>
                <a:schemeClr val="folHlink"/>
              </a:solidFill>
              <a:round/>
              <a:headEnd type="none" w="sm" len="sm"/>
              <a:tailEnd type="triangle" w="lg" len="med"/>
            </a:ln>
          </p:spPr>
        </p:cxnSp>
      </p:grpSp>
    </p:spTree>
    <p:extLst>
      <p:ext uri="{BB962C8B-B14F-4D97-AF65-F5344CB8AC3E}">
        <p14:creationId xmlns:p14="http://schemas.microsoft.com/office/powerpoint/2010/main" val="4108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par>
                          <p:cTn id="22" fill="hold">
                            <p:stCondLst>
                              <p:cond delay="2000"/>
                            </p:stCondLst>
                            <p:childTnLst>
                              <p:par>
                                <p:cTn id="23" presetID="9"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dissolve">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0"/>
            <a:ext cx="9142408" cy="47498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a:stretch>
            <a:fillRect/>
          </a:stretch>
        </p:blipFill>
        <p:spPr>
          <a:xfrm>
            <a:off x="146463" y="2136139"/>
            <a:ext cx="4357727" cy="2919677"/>
          </a:xfrm>
          <a:prstGeom prst="rect">
            <a:avLst/>
          </a:prstGeom>
        </p:spPr>
      </p:pic>
      <p:grpSp>
        <p:nvGrpSpPr>
          <p:cNvPr id="8" name="Group 7"/>
          <p:cNvGrpSpPr/>
          <p:nvPr/>
        </p:nvGrpSpPr>
        <p:grpSpPr>
          <a:xfrm>
            <a:off x="8606669" y="304800"/>
            <a:ext cx="242375" cy="247141"/>
            <a:chOff x="8606668" y="267642"/>
            <a:chExt cx="242375"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606668" y="267642"/>
              <a:ext cx="242375" cy="230428"/>
            </a:xfrm>
            <a:prstGeom prst="rect">
              <a:avLst/>
            </a:prstGeom>
            <a:noFill/>
          </p:spPr>
          <p:txBody>
            <a:bodyPr wrap="none" rtlCol="0">
              <a:spAutoFit/>
            </a:bodyPr>
            <a:lstStyle/>
            <a:p>
              <a:pPr algn="ctr"/>
              <a:fld id="{1E138122-54C5-CF48-A410-653F848BE97D}" type="slidenum">
                <a:rPr lang="en-US" sz="900" b="1" smtClean="0">
                  <a:solidFill>
                    <a:schemeClr val="bg1"/>
                  </a:solidFill>
                </a:rPr>
                <a:t>8</a:t>
              </a:fld>
              <a:endParaRPr lang="en-US" sz="900" b="1" dirty="0">
                <a:solidFill>
                  <a:schemeClr val="bg1"/>
                </a:solidFill>
              </a:endParaRPr>
            </a:p>
          </p:txBody>
        </p:sp>
      </p:grpSp>
      <p:sp>
        <p:nvSpPr>
          <p:cNvPr id="1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Creating successful video content</a:t>
            </a:r>
            <a:endParaRPr lang="en-US" dirty="0">
              <a:solidFill>
                <a:schemeClr val="tx2"/>
              </a:solidFill>
            </a:endParaRPr>
          </a:p>
        </p:txBody>
      </p:sp>
      <p:sp>
        <p:nvSpPr>
          <p:cNvPr id="121" name="Content Placeholder 2"/>
          <p:cNvSpPr>
            <a:spLocks noGrp="1"/>
          </p:cNvSpPr>
          <p:nvPr>
            <p:ph idx="1"/>
          </p:nvPr>
        </p:nvSpPr>
        <p:spPr>
          <a:xfrm>
            <a:off x="457199" y="1336672"/>
            <a:ext cx="8382001" cy="338554"/>
          </a:xfrm>
        </p:spPr>
        <p:txBody>
          <a:bodyPr wrap="square">
            <a:spAutoFit/>
          </a:bodyPr>
          <a:lstStyle/>
          <a:p>
            <a:pPr marL="0" indent="0" algn="ctr">
              <a:buNone/>
            </a:pPr>
            <a:r>
              <a:rPr lang="en-US" dirty="0" smtClean="0">
                <a:solidFill>
                  <a:schemeClr val="tx2"/>
                </a:solidFill>
              </a:rPr>
              <a:t>Netflix uses data to estimate the potential market size for an original series before green lighting it!  </a:t>
            </a:r>
            <a:endParaRPr lang="en-US" dirty="0">
              <a:solidFill>
                <a:schemeClr val="tx2"/>
              </a:solidFill>
            </a:endParaRPr>
          </a:p>
        </p:txBody>
      </p:sp>
      <p:sp>
        <p:nvSpPr>
          <p:cNvPr id="122" name="Rectangle 1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Content Placeholder 2"/>
          <p:cNvSpPr txBox="1">
            <a:spLocks/>
          </p:cNvSpPr>
          <p:nvPr/>
        </p:nvSpPr>
        <p:spPr>
          <a:xfrm>
            <a:off x="4800600" y="2130173"/>
            <a:ext cx="3736088" cy="457542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dirty="0" smtClean="0">
                <a:solidFill>
                  <a:schemeClr val="tx2"/>
                </a:solidFill>
              </a:rPr>
              <a:t>What titles have I watched? Where did I leave off in a given title?</a:t>
            </a:r>
          </a:p>
          <a:p>
            <a:pPr>
              <a:lnSpc>
                <a:spcPct val="150000"/>
              </a:lnSpc>
            </a:pPr>
            <a:r>
              <a:rPr lang="en-US" dirty="0" smtClean="0">
                <a:solidFill>
                  <a:schemeClr val="tx2"/>
                </a:solidFill>
              </a:rPr>
              <a:t>How large a time gap was there between watching one episode and the next?</a:t>
            </a:r>
          </a:p>
          <a:p>
            <a:pPr>
              <a:lnSpc>
                <a:spcPct val="150000"/>
              </a:lnSpc>
            </a:pPr>
            <a:r>
              <a:rPr lang="en-US" dirty="0" smtClean="0">
                <a:solidFill>
                  <a:schemeClr val="tx2"/>
                </a:solidFill>
              </a:rPr>
              <a:t>Recommend </a:t>
            </a:r>
            <a:r>
              <a:rPr lang="en-US" dirty="0">
                <a:solidFill>
                  <a:schemeClr val="tx2"/>
                </a:solidFill>
              </a:rPr>
              <a:t>new movies based on viewing habits</a:t>
            </a:r>
          </a:p>
          <a:p>
            <a:pPr>
              <a:lnSpc>
                <a:spcPct val="150000"/>
              </a:lnSpc>
            </a:pPr>
            <a:r>
              <a:rPr lang="en-US" dirty="0" smtClean="0">
                <a:solidFill>
                  <a:schemeClr val="tx2"/>
                </a:solidFill>
              </a:rPr>
              <a:t>Infer how much content users need to watch to be less likely to cancel?</a:t>
            </a:r>
          </a:p>
        </p:txBody>
      </p:sp>
    </p:spTree>
    <p:extLst>
      <p:ext uri="{BB962C8B-B14F-4D97-AF65-F5344CB8AC3E}">
        <p14:creationId xmlns:p14="http://schemas.microsoft.com/office/powerpoint/2010/main" val="40888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1000"/>
                                        <p:tgtEl>
                                          <p:spTgt spid="1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1">
                                            <p:txEl>
                                              <p:pRg st="0" end="0"/>
                                            </p:txEl>
                                          </p:spTgt>
                                        </p:tgtEl>
                                        <p:attrNameLst>
                                          <p:attrName>style.visibility</p:attrName>
                                        </p:attrNameLst>
                                      </p:cBhvr>
                                      <p:to>
                                        <p:strVal val="visible"/>
                                      </p:to>
                                    </p:set>
                                    <p:animEffect transition="in" filter="fade">
                                      <p:cBhvr>
                                        <p:cTn id="14" dur="500"/>
                                        <p:tgtEl>
                                          <p:spTgt spid="121">
                                            <p:txEl>
                                              <p:pRg st="0" end="0"/>
                                            </p:txEl>
                                          </p:spTgt>
                                        </p:tgtEl>
                                      </p:cBhvr>
                                    </p:animEffect>
                                  </p:childTnLst>
                                </p:cTn>
                              </p:par>
                            </p:childTnLst>
                          </p:cTn>
                        </p:par>
                        <p:par>
                          <p:cTn id="15" fill="hold">
                            <p:stCondLst>
                              <p:cond delay="1500"/>
                            </p:stCondLst>
                            <p:childTnLst>
                              <p:par>
                                <p:cTn id="16" presetID="9"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26">
                                            <p:txEl>
                                              <p:pRg st="0" end="0"/>
                                            </p:txEl>
                                          </p:spTgt>
                                        </p:tgtEl>
                                        <p:attrNameLst>
                                          <p:attrName>style.visibility</p:attrName>
                                        </p:attrNameLst>
                                      </p:cBhvr>
                                      <p:to>
                                        <p:strVal val="visible"/>
                                      </p:to>
                                    </p:set>
                                    <p:animEffect transition="in" filter="fade">
                                      <p:cBhvr>
                                        <p:cTn id="22" dur="500"/>
                                        <p:tgtEl>
                                          <p:spTgt spid="126">
                                            <p:txEl>
                                              <p:pRg st="0" end="0"/>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26">
                                            <p:txEl>
                                              <p:pRg st="1" end="1"/>
                                            </p:txEl>
                                          </p:spTgt>
                                        </p:tgtEl>
                                        <p:attrNameLst>
                                          <p:attrName>style.visibility</p:attrName>
                                        </p:attrNameLst>
                                      </p:cBhvr>
                                      <p:to>
                                        <p:strVal val="visible"/>
                                      </p:to>
                                    </p:set>
                                    <p:animEffect transition="in" filter="fade">
                                      <p:cBhvr>
                                        <p:cTn id="26" dur="500"/>
                                        <p:tgtEl>
                                          <p:spTgt spid="126">
                                            <p:txEl>
                                              <p:pRg st="1" end="1"/>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26">
                                            <p:txEl>
                                              <p:pRg st="2" end="2"/>
                                            </p:txEl>
                                          </p:spTgt>
                                        </p:tgtEl>
                                        <p:attrNameLst>
                                          <p:attrName>style.visibility</p:attrName>
                                        </p:attrNameLst>
                                      </p:cBhvr>
                                      <p:to>
                                        <p:strVal val="visible"/>
                                      </p:to>
                                    </p:set>
                                    <p:animEffect transition="in" filter="fade">
                                      <p:cBhvr>
                                        <p:cTn id="30" dur="500"/>
                                        <p:tgtEl>
                                          <p:spTgt spid="126">
                                            <p:txEl>
                                              <p:pRg st="2" end="2"/>
                                            </p:txEl>
                                          </p:spTgt>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126">
                                            <p:txEl>
                                              <p:pRg st="3" end="3"/>
                                            </p:txEl>
                                          </p:spTgt>
                                        </p:tgtEl>
                                        <p:attrNameLst>
                                          <p:attrName>style.visibility</p:attrName>
                                        </p:attrNameLst>
                                      </p:cBhvr>
                                      <p:to>
                                        <p:strVal val="visible"/>
                                      </p:to>
                                    </p:set>
                                    <p:animEffect transition="in" filter="fade">
                                      <p:cBhvr>
                                        <p:cTn id="34" dur="500"/>
                                        <p:tgtEl>
                                          <p:spTgt spid="1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build="p"/>
      <p:bldP spid="122" grpId="0" animBg="1"/>
      <p:bldP spid="126"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80</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Unix Pipes</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a:solidFill>
                  <a:schemeClr val="tx2"/>
                </a:solidFill>
              </a:rPr>
              <a:t>STDIN and STDOUT streams</a:t>
            </a:r>
          </a:p>
          <a:p>
            <a:pPr>
              <a:lnSpc>
                <a:spcPct val="150000"/>
              </a:lnSpc>
            </a:pPr>
            <a:r>
              <a:rPr lang="en-US" sz="2000" dirty="0">
                <a:solidFill>
                  <a:schemeClr val="tx2"/>
                </a:solidFill>
              </a:rPr>
              <a:t>streaming UNIX utilities get/put lines</a:t>
            </a:r>
          </a:p>
          <a:p>
            <a:pPr>
              <a:lnSpc>
                <a:spcPct val="150000"/>
              </a:lnSpc>
            </a:pPr>
            <a:r>
              <a:rPr lang="en-US" sz="2000" dirty="0">
                <a:solidFill>
                  <a:schemeClr val="tx2"/>
                </a:solidFill>
              </a:rPr>
              <a:t>Connect </a:t>
            </a:r>
            <a:r>
              <a:rPr lang="en-US" sz="2000" dirty="0" smtClean="0">
                <a:solidFill>
                  <a:schemeClr val="tx2"/>
                </a:solidFill>
              </a:rPr>
              <a:t>them </a:t>
            </a:r>
            <a:r>
              <a:rPr lang="en-US" sz="2000" dirty="0">
                <a:solidFill>
                  <a:schemeClr val="tx2"/>
                </a:solidFill>
              </a:rPr>
              <a:t>up with |</a:t>
            </a:r>
          </a:p>
          <a:p>
            <a:pPr lvl="1">
              <a:lnSpc>
                <a:spcPct val="150000"/>
              </a:lnSpc>
            </a:pPr>
            <a:r>
              <a:rPr lang="en-US" sz="1800" dirty="0">
                <a:solidFill>
                  <a:schemeClr val="tx2"/>
                </a:solidFill>
              </a:rPr>
              <a:t>OS will do chunking for you</a:t>
            </a:r>
          </a:p>
          <a:p>
            <a:pPr>
              <a:lnSpc>
                <a:spcPct val="150000"/>
              </a:lnSpc>
            </a:pPr>
            <a:endParaRPr lang="en-US" sz="2000" dirty="0">
              <a:solidFill>
                <a:schemeClr val="tx2"/>
              </a:solidFill>
            </a:endParaRPr>
          </a:p>
          <a:p>
            <a:pPr>
              <a:lnSpc>
                <a:spcPct val="150000"/>
              </a:lnSpc>
            </a:pPr>
            <a:r>
              <a:rPr lang="en-US" sz="2000" dirty="0">
                <a:solidFill>
                  <a:schemeClr val="tx2"/>
                </a:solidFill>
              </a:rPr>
              <a:t>e.g. “find students who got 100 on one assignment, and got 0 on no assignments” </a:t>
            </a:r>
          </a:p>
          <a:p>
            <a:pPr>
              <a:lnSpc>
                <a:spcPct val="150000"/>
              </a:lnSpc>
            </a:pPr>
            <a:endParaRPr lang="en-US" sz="2000" dirty="0">
              <a:solidFill>
                <a:schemeClr val="tx2"/>
              </a:solidFill>
            </a:endParaRPr>
          </a:p>
        </p:txBody>
      </p:sp>
      <p:sp>
        <p:nvSpPr>
          <p:cNvPr id="11" name="TextBox 10"/>
          <p:cNvSpPr txBox="1"/>
          <p:nvPr/>
        </p:nvSpPr>
        <p:spPr>
          <a:xfrm>
            <a:off x="890711" y="5334000"/>
            <a:ext cx="7567489" cy="830997"/>
          </a:xfrm>
          <a:prstGeom prst="rect">
            <a:avLst/>
          </a:prstGeom>
          <a:solidFill>
            <a:schemeClr val="bg2">
              <a:lumMod val="40000"/>
              <a:lumOff val="60000"/>
            </a:schemeClr>
          </a:solidFill>
          <a:ln>
            <a:solidFill>
              <a:schemeClr val="tx1"/>
            </a:solidFill>
          </a:ln>
        </p:spPr>
        <p:txBody>
          <a:bodyPr wrap="square" rtlCol="0">
            <a:spAutoFit/>
          </a:bodyPr>
          <a:lstStyle/>
          <a:p>
            <a:pPr fontAlgn="base">
              <a:spcBef>
                <a:spcPct val="0"/>
              </a:spcBef>
              <a:spcAft>
                <a:spcPct val="0"/>
              </a:spcAft>
            </a:pPr>
            <a:r>
              <a:rPr lang="en-US" sz="2400" dirty="0" smtClean="0">
                <a:solidFill>
                  <a:srgbClr val="000000"/>
                </a:solidFill>
                <a:latin typeface="Courier"/>
                <a:cs typeface="Courier"/>
              </a:rPr>
              <a:t>% </a:t>
            </a:r>
            <a:r>
              <a:rPr lang="en-US" sz="2400" dirty="0" err="1" smtClean="0">
                <a:solidFill>
                  <a:srgbClr val="000000"/>
                </a:solidFill>
                <a:latin typeface="Courier"/>
                <a:cs typeface="Courier"/>
              </a:rPr>
              <a:t>sed</a:t>
            </a:r>
            <a:r>
              <a:rPr lang="en-US" sz="2400" dirty="0" smtClean="0">
                <a:solidFill>
                  <a:srgbClr val="000000"/>
                </a:solidFill>
                <a:latin typeface="Courier"/>
                <a:cs typeface="Courier"/>
              </a:rPr>
              <a:t> 1d grades.csv | grep ',100'| </a:t>
            </a:r>
            <a:br>
              <a:rPr lang="en-US" sz="2400" dirty="0" smtClean="0">
                <a:solidFill>
                  <a:srgbClr val="000000"/>
                </a:solidFill>
                <a:latin typeface="Courier"/>
                <a:cs typeface="Courier"/>
              </a:rPr>
            </a:br>
            <a:r>
              <a:rPr lang="en-US" sz="2400" dirty="0" smtClean="0">
                <a:solidFill>
                  <a:srgbClr val="000000"/>
                </a:solidFill>
                <a:latin typeface="Courier"/>
                <a:cs typeface="Courier"/>
              </a:rPr>
              <a:t>  grep -v ',0' | cut -f 1 -d ','</a:t>
            </a:r>
          </a:p>
        </p:txBody>
      </p:sp>
    </p:spTree>
    <p:extLst>
      <p:ext uri="{BB962C8B-B14F-4D97-AF65-F5344CB8AC3E}">
        <p14:creationId xmlns:p14="http://schemas.microsoft.com/office/powerpoint/2010/main" val="39652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xEl>
                                              <p:pRg st="3" end="3"/>
                                            </p:txEl>
                                          </p:spTgt>
                                        </p:tgtEl>
                                        <p:attrNameLst>
                                          <p:attrName>style.visibility</p:attrName>
                                        </p:attrNameLst>
                                      </p:cBhvr>
                                      <p:to>
                                        <p:strVal val="visible"/>
                                      </p:to>
                                    </p:set>
                                    <p:animEffect transition="in" filter="fade">
                                      <p:cBhvr>
                                        <p:cTn id="26" dur="500"/>
                                        <p:tgtEl>
                                          <p:spTgt spid="64">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xEl>
                                              <p:pRg st="5" end="5"/>
                                            </p:txEl>
                                          </p:spTgt>
                                        </p:tgtEl>
                                        <p:attrNameLst>
                                          <p:attrName>style.visibility</p:attrName>
                                        </p:attrNameLst>
                                      </p:cBhvr>
                                      <p:to>
                                        <p:strVal val="visible"/>
                                      </p:to>
                                    </p:set>
                                    <p:animEffect transition="in" filter="fade">
                                      <p:cBhvr>
                                        <p:cTn id="29" dur="500"/>
                                        <p:tgtEl>
                                          <p:spTgt spid="64">
                                            <p:txEl>
                                              <p:pRg st="5" end="5"/>
                                            </p:txEl>
                                          </p:spTgt>
                                        </p:tgtEl>
                                      </p:cBhvr>
                                    </p:animEffect>
                                  </p:childTnLst>
                                </p:cTn>
                              </p:par>
                            </p:childTnLst>
                          </p:cTn>
                        </p:par>
                        <p:par>
                          <p:cTn id="30" fill="hold">
                            <p:stCondLst>
                              <p:cond delay="15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81</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Rendezvous</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2"/>
                </a:solidFill>
              </a:rPr>
              <a:t>Streaming: one chunk at a time. Easy.</a:t>
            </a:r>
          </a:p>
          <a:p>
            <a:r>
              <a:rPr lang="en-US" sz="2000" dirty="0">
                <a:solidFill>
                  <a:schemeClr val="tx2"/>
                </a:solidFill>
              </a:rPr>
              <a:t>But some algorithms need certain items to be co-resident in memory</a:t>
            </a:r>
          </a:p>
          <a:p>
            <a:pPr lvl="1"/>
            <a:r>
              <a:rPr lang="en-US" sz="1800" dirty="0">
                <a:solidFill>
                  <a:schemeClr val="tx2"/>
                </a:solidFill>
              </a:rPr>
              <a:t>not guaranteed to appear in the same input chunk</a:t>
            </a:r>
          </a:p>
          <a:p>
            <a:endParaRPr lang="en-US" sz="2000" dirty="0">
              <a:solidFill>
                <a:schemeClr val="tx2"/>
              </a:solidFill>
            </a:endParaRPr>
          </a:p>
          <a:p>
            <a:r>
              <a:rPr lang="en-US" sz="2000" i="1" dirty="0">
                <a:solidFill>
                  <a:schemeClr val="tx2"/>
                </a:solidFill>
              </a:rPr>
              <a:t>Time-space Rendezvous</a:t>
            </a:r>
          </a:p>
          <a:p>
            <a:pPr lvl="1"/>
            <a:r>
              <a:rPr lang="en-US" sz="1800" dirty="0">
                <a:solidFill>
                  <a:schemeClr val="tx2"/>
                </a:solidFill>
              </a:rPr>
              <a:t>in the same place (RAM) at the same time</a:t>
            </a:r>
          </a:p>
          <a:p>
            <a:pPr lvl="1"/>
            <a:r>
              <a:rPr lang="en-US" sz="1800" dirty="0">
                <a:solidFill>
                  <a:schemeClr val="tx2"/>
                </a:solidFill>
              </a:rPr>
              <a:t>most of computing (and life?) is about </a:t>
            </a:r>
            <a:r>
              <a:rPr lang="en-US" sz="1800" dirty="0" smtClean="0">
                <a:solidFill>
                  <a:schemeClr val="tx2"/>
                </a:solidFill>
              </a:rPr>
              <a:t>this</a:t>
            </a:r>
            <a:endParaRPr lang="en-US" sz="2000" dirty="0">
              <a:solidFill>
                <a:schemeClr val="tx2"/>
              </a:solidFill>
            </a:endParaRPr>
          </a:p>
          <a:p>
            <a:endParaRPr lang="en-US" sz="2000" dirty="0" smtClean="0">
              <a:solidFill>
                <a:schemeClr val="tx2"/>
              </a:solidFill>
            </a:endParaRPr>
          </a:p>
          <a:p>
            <a:r>
              <a:rPr lang="en-US" sz="2000" dirty="0" smtClean="0">
                <a:solidFill>
                  <a:schemeClr val="tx2"/>
                </a:solidFill>
              </a:rPr>
              <a:t>There </a:t>
            </a:r>
            <a:r>
              <a:rPr lang="en-US" sz="2000" dirty="0">
                <a:solidFill>
                  <a:schemeClr val="tx2"/>
                </a:solidFill>
              </a:rPr>
              <a:t>may be many combos of such items</a:t>
            </a:r>
          </a:p>
        </p:txBody>
      </p:sp>
    </p:spTree>
    <p:extLst>
      <p:ext uri="{BB962C8B-B14F-4D97-AF65-F5344CB8AC3E}">
        <p14:creationId xmlns:p14="http://schemas.microsoft.com/office/powerpoint/2010/main" val="108254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xEl>
                                              <p:pRg st="4" end="4"/>
                                            </p:txEl>
                                          </p:spTgt>
                                        </p:tgtEl>
                                        <p:attrNameLst>
                                          <p:attrName>style.visibility</p:attrName>
                                        </p:attrNameLst>
                                      </p:cBhvr>
                                      <p:to>
                                        <p:strVal val="visible"/>
                                      </p:to>
                                    </p:set>
                                    <p:animEffect transition="in" filter="fade">
                                      <p:cBhvr>
                                        <p:cTn id="26" dur="500"/>
                                        <p:tgtEl>
                                          <p:spTgt spid="64">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xEl>
                                              <p:pRg st="5" end="5"/>
                                            </p:txEl>
                                          </p:spTgt>
                                        </p:tgtEl>
                                        <p:attrNameLst>
                                          <p:attrName>style.visibility</p:attrName>
                                        </p:attrNameLst>
                                      </p:cBhvr>
                                      <p:to>
                                        <p:strVal val="visible"/>
                                      </p:to>
                                    </p:set>
                                    <p:animEffect transition="in" filter="fade">
                                      <p:cBhvr>
                                        <p:cTn id="29" dur="500"/>
                                        <p:tgtEl>
                                          <p:spTgt spid="64">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4">
                                            <p:txEl>
                                              <p:pRg st="6" end="6"/>
                                            </p:txEl>
                                          </p:spTgt>
                                        </p:tgtEl>
                                        <p:attrNameLst>
                                          <p:attrName>style.visibility</p:attrName>
                                        </p:attrNameLst>
                                      </p:cBhvr>
                                      <p:to>
                                        <p:strVal val="visible"/>
                                      </p:to>
                                    </p:set>
                                    <p:animEffect transition="in" filter="fade">
                                      <p:cBhvr>
                                        <p:cTn id="32" dur="500"/>
                                        <p:tgtEl>
                                          <p:spTgt spid="64">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xEl>
                                              <p:pRg st="8" end="8"/>
                                            </p:txEl>
                                          </p:spTgt>
                                        </p:tgtEl>
                                        <p:attrNameLst>
                                          <p:attrName>style.visibility</p:attrName>
                                        </p:attrNameLst>
                                      </p:cBhvr>
                                      <p:to>
                                        <p:strVal val="visible"/>
                                      </p:to>
                                    </p:set>
                                    <p:animEffect transition="in" filter="fade">
                                      <p:cBhvr>
                                        <p:cTn id="35" dur="500"/>
                                        <p:tgtEl>
                                          <p:spTgt spid="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82</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Divide and Conquer</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i="1" dirty="0">
                <a:solidFill>
                  <a:schemeClr val="tx2"/>
                </a:solidFill>
              </a:rPr>
              <a:t>Out-of-core</a:t>
            </a:r>
            <a:r>
              <a:rPr lang="en-US" sz="2000" dirty="0">
                <a:solidFill>
                  <a:schemeClr val="tx2"/>
                </a:solidFill>
              </a:rPr>
              <a:t> algorithms </a:t>
            </a:r>
            <a:r>
              <a:rPr lang="en-US" sz="2000" b="1" dirty="0">
                <a:solidFill>
                  <a:schemeClr val="tx2"/>
                </a:solidFill>
              </a:rPr>
              <a:t>orchestrate rendezvous</a:t>
            </a:r>
            <a:r>
              <a:rPr lang="en-US" sz="2000" dirty="0">
                <a:solidFill>
                  <a:schemeClr val="tx2"/>
                </a:solidFill>
              </a:rPr>
              <a:t>.</a:t>
            </a:r>
          </a:p>
          <a:p>
            <a:r>
              <a:rPr lang="en-US" sz="2000" dirty="0">
                <a:solidFill>
                  <a:schemeClr val="tx2"/>
                </a:solidFill>
              </a:rPr>
              <a:t>Typical RAM Allocation:</a:t>
            </a:r>
          </a:p>
          <a:p>
            <a:pPr lvl="1"/>
            <a:r>
              <a:rPr lang="en-US" sz="1800" dirty="0">
                <a:solidFill>
                  <a:schemeClr val="tx2"/>
                </a:solidFill>
              </a:rPr>
              <a:t>Assume B chunks worth of RAM available</a:t>
            </a:r>
          </a:p>
          <a:p>
            <a:pPr lvl="1"/>
            <a:r>
              <a:rPr lang="en-US" sz="1800" dirty="0">
                <a:solidFill>
                  <a:schemeClr val="tx2"/>
                </a:solidFill>
              </a:rPr>
              <a:t>Use 1 chunk of RAM to read into</a:t>
            </a:r>
          </a:p>
          <a:p>
            <a:pPr lvl="1"/>
            <a:r>
              <a:rPr lang="en-US" sz="1800" dirty="0">
                <a:solidFill>
                  <a:schemeClr val="tx2"/>
                </a:solidFill>
              </a:rPr>
              <a:t>Use 1 chunk of RAM to write into</a:t>
            </a:r>
          </a:p>
          <a:p>
            <a:pPr lvl="1"/>
            <a:r>
              <a:rPr lang="en-US" sz="1800" b="1" dirty="0" smtClean="0">
                <a:solidFill>
                  <a:schemeClr val="tx2"/>
                </a:solidFill>
              </a:rPr>
              <a:t>B – 2 </a:t>
            </a:r>
            <a:r>
              <a:rPr lang="en-US" sz="1800" dirty="0">
                <a:solidFill>
                  <a:schemeClr val="tx2"/>
                </a:solidFill>
              </a:rPr>
              <a:t>chunks of RAM left as space for rendezvous</a:t>
            </a:r>
          </a:p>
        </p:txBody>
      </p:sp>
      <p:sp>
        <p:nvSpPr>
          <p:cNvPr id="11" name="Rectangle 12"/>
          <p:cNvSpPr>
            <a:spLocks noChangeArrowheads="1"/>
          </p:cNvSpPr>
          <p:nvPr/>
        </p:nvSpPr>
        <p:spPr bwMode="auto">
          <a:xfrm>
            <a:off x="2743200" y="3962400"/>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3200" dirty="0" smtClean="0">
                <a:solidFill>
                  <a:srgbClr val="FFFFFF"/>
                </a:solidFill>
                <a:latin typeface="Arial" charset="0"/>
                <a:cs typeface="Osaka" charset="0"/>
              </a:rPr>
              <a:t>B</a:t>
            </a:r>
            <a:endParaRPr lang="en-US" sz="3200" dirty="0">
              <a:solidFill>
                <a:srgbClr val="FFFFFF"/>
              </a:solidFill>
              <a:latin typeface="Arial" charset="0"/>
              <a:cs typeface="Osaka" charset="0"/>
            </a:endParaRPr>
          </a:p>
        </p:txBody>
      </p:sp>
      <p:sp>
        <p:nvSpPr>
          <p:cNvPr id="13" name="Rectangle 13"/>
          <p:cNvSpPr>
            <a:spLocks noChangeArrowheads="1"/>
          </p:cNvSpPr>
          <p:nvPr/>
        </p:nvSpPr>
        <p:spPr bwMode="auto">
          <a:xfrm>
            <a:off x="2787264" y="5931067"/>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1200" dirty="0" smtClean="0">
                <a:solidFill>
                  <a:srgbClr val="FFFFFF"/>
                </a:solidFill>
                <a:latin typeface="Arial" charset="0"/>
                <a:cs typeface="Osaka" charset="0"/>
              </a:rPr>
              <a:t>IN</a:t>
            </a:r>
            <a:endParaRPr lang="en-US" sz="1200" dirty="0">
              <a:solidFill>
                <a:srgbClr val="FFFFFF"/>
              </a:solidFill>
              <a:latin typeface="Arial" charset="0"/>
              <a:cs typeface="Osaka" charset="0"/>
            </a:endParaRPr>
          </a:p>
        </p:txBody>
      </p:sp>
      <p:sp>
        <p:nvSpPr>
          <p:cNvPr id="14" name="Rectangle 14"/>
          <p:cNvSpPr>
            <a:spLocks noChangeArrowheads="1"/>
          </p:cNvSpPr>
          <p:nvPr/>
        </p:nvSpPr>
        <p:spPr bwMode="auto">
          <a:xfrm>
            <a:off x="5660295" y="5931068"/>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1200" dirty="0" smtClean="0">
                <a:solidFill>
                  <a:srgbClr val="FFFFFF"/>
                </a:solidFill>
                <a:latin typeface="Arial" charset="0"/>
                <a:cs typeface="Osaka" charset="0"/>
              </a:rPr>
              <a:t>OUT</a:t>
            </a:r>
            <a:endParaRPr lang="en-US" sz="1200" dirty="0">
              <a:solidFill>
                <a:srgbClr val="FFFFFF"/>
              </a:solidFill>
              <a:latin typeface="Arial" charset="0"/>
              <a:cs typeface="Osaka" charset="0"/>
            </a:endParaRPr>
          </a:p>
        </p:txBody>
      </p:sp>
      <p:sp>
        <p:nvSpPr>
          <p:cNvPr id="17" name="Text Box 23"/>
          <p:cNvSpPr txBox="1">
            <a:spLocks noChangeArrowheads="1"/>
          </p:cNvSpPr>
          <p:nvPr/>
        </p:nvSpPr>
        <p:spPr bwMode="auto">
          <a:xfrm>
            <a:off x="7620000" y="5442145"/>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OUTPUT</a:t>
            </a:r>
          </a:p>
        </p:txBody>
      </p:sp>
      <p:sp>
        <p:nvSpPr>
          <p:cNvPr id="18" name="Text Box 24"/>
          <p:cNvSpPr txBox="1">
            <a:spLocks noChangeArrowheads="1"/>
          </p:cNvSpPr>
          <p:nvPr/>
        </p:nvSpPr>
        <p:spPr bwMode="auto">
          <a:xfrm>
            <a:off x="762000" y="5365945"/>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INPUT</a:t>
            </a:r>
          </a:p>
        </p:txBody>
      </p:sp>
      <p:grpSp>
        <p:nvGrpSpPr>
          <p:cNvPr id="3" name="Group 2"/>
          <p:cNvGrpSpPr/>
          <p:nvPr/>
        </p:nvGrpSpPr>
        <p:grpSpPr>
          <a:xfrm>
            <a:off x="730135" y="3962821"/>
            <a:ext cx="7607530" cy="2317945"/>
            <a:chOff x="730135" y="3962821"/>
            <a:chExt cx="7607530" cy="2317945"/>
          </a:xfrm>
        </p:grpSpPr>
        <p:cxnSp>
          <p:nvCxnSpPr>
            <p:cNvPr id="15" name="AutoShape 19"/>
            <p:cNvCxnSpPr>
              <a:cxnSpLocks noChangeShapeType="1"/>
              <a:endCxn id="14" idx="1"/>
            </p:cNvCxnSpPr>
            <p:nvPr/>
          </p:nvCxnSpPr>
          <p:spPr bwMode="auto">
            <a:xfrm>
              <a:off x="1628253" y="5818701"/>
              <a:ext cx="1159011" cy="264766"/>
            </a:xfrm>
            <a:prstGeom prst="curvedConnector3">
              <a:avLst>
                <a:gd name="adj1" fmla="val 50000"/>
              </a:avLst>
            </a:prstGeom>
            <a:noFill/>
            <a:ln w="28575">
              <a:solidFill>
                <a:schemeClr val="tx1"/>
              </a:solidFill>
              <a:round/>
              <a:headEnd type="none" w="sm" len="sm"/>
              <a:tailEnd type="triangle" w="lg" len="lg"/>
            </a:ln>
          </p:spPr>
        </p:cxnSp>
        <p:cxnSp>
          <p:nvCxnSpPr>
            <p:cNvPr id="16" name="AutoShape 22"/>
            <p:cNvCxnSpPr>
              <a:cxnSpLocks noChangeShapeType="1"/>
              <a:stCxn id="15" idx="3"/>
            </p:cNvCxnSpPr>
            <p:nvPr/>
          </p:nvCxnSpPr>
          <p:spPr bwMode="auto">
            <a:xfrm flipV="1">
              <a:off x="6422295" y="5477172"/>
              <a:ext cx="969678" cy="606296"/>
            </a:xfrm>
            <a:prstGeom prst="curvedConnector3">
              <a:avLst>
                <a:gd name="adj1" fmla="val 50000"/>
              </a:avLst>
            </a:prstGeom>
            <a:noFill/>
            <a:ln w="28575">
              <a:solidFill>
                <a:schemeClr val="tx1"/>
              </a:solidFill>
              <a:round/>
              <a:headEnd type="none" w="sm" len="sm"/>
              <a:tailEnd type="triangle" w="lg" len="lg"/>
            </a:ln>
          </p:spPr>
        </p:cxnSp>
        <p:grpSp>
          <p:nvGrpSpPr>
            <p:cNvPr id="2" name="Group 1"/>
            <p:cNvGrpSpPr/>
            <p:nvPr/>
          </p:nvGrpSpPr>
          <p:grpSpPr>
            <a:xfrm>
              <a:off x="730135" y="3962821"/>
              <a:ext cx="7607530" cy="2317945"/>
              <a:chOff x="730135" y="3962821"/>
              <a:chExt cx="7607530" cy="2317945"/>
            </a:xfrm>
          </p:grpSpPr>
          <p:sp>
            <p:nvSpPr>
              <p:cNvPr id="12" name="Rectangle 12"/>
              <p:cNvSpPr>
                <a:spLocks noChangeArrowheads="1"/>
              </p:cNvSpPr>
              <p:nvPr/>
            </p:nvSpPr>
            <p:spPr bwMode="auto">
              <a:xfrm>
                <a:off x="2743629" y="3962821"/>
                <a:ext cx="3733800" cy="2317945"/>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noFill/>
                  <a:latin typeface="Arial" charset="0"/>
                  <a:cs typeface="Osaka" charset="0"/>
                </a:endParaRPr>
              </a:p>
            </p:txBody>
          </p:sp>
          <p:pic>
            <p:nvPicPr>
              <p:cNvPr id="19"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30135" y="5265066"/>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467600" y="4994099"/>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p:cNvSpPr txBox="1"/>
              <p:nvPr/>
            </p:nvSpPr>
            <p:spPr>
              <a:xfrm>
                <a:off x="765516" y="4629438"/>
                <a:ext cx="834684" cy="338554"/>
              </a:xfrm>
              <a:prstGeom prst="rect">
                <a:avLst/>
              </a:prstGeom>
              <a:noFill/>
            </p:spPr>
            <p:txBody>
              <a:bodyPr wrap="none" rtlCol="0">
                <a:spAutoFit/>
              </a:bodyPr>
              <a:lstStyle/>
              <a:p>
                <a:pPr fontAlgn="base">
                  <a:spcBef>
                    <a:spcPct val="0"/>
                  </a:spcBef>
                  <a:spcAft>
                    <a:spcPct val="0"/>
                  </a:spcAft>
                </a:pPr>
                <a:r>
                  <a:rPr lang="en-US" sz="1600" dirty="0" smtClean="0">
                    <a:solidFill>
                      <a:srgbClr val="000000"/>
                    </a:solidFill>
                    <a:latin typeface="Arial" charset="0"/>
                    <a:cs typeface="Osaka" charset="0"/>
                  </a:rPr>
                  <a:t>DISK 1</a:t>
                </a:r>
                <a:endParaRPr lang="en-US" sz="1600" dirty="0">
                  <a:solidFill>
                    <a:srgbClr val="000000"/>
                  </a:solidFill>
                  <a:latin typeface="Arial" charset="0"/>
                  <a:cs typeface="Osaka" charset="0"/>
                </a:endParaRPr>
              </a:p>
            </p:txBody>
          </p:sp>
          <p:sp>
            <p:nvSpPr>
              <p:cNvPr id="25" name="TextBox 24"/>
              <p:cNvSpPr txBox="1"/>
              <p:nvPr/>
            </p:nvSpPr>
            <p:spPr>
              <a:xfrm>
                <a:off x="7467600" y="4468073"/>
                <a:ext cx="834684" cy="338554"/>
              </a:xfrm>
              <a:prstGeom prst="rect">
                <a:avLst/>
              </a:prstGeom>
              <a:noFill/>
            </p:spPr>
            <p:txBody>
              <a:bodyPr wrap="none" rtlCol="0">
                <a:spAutoFit/>
              </a:bodyPr>
              <a:lstStyle/>
              <a:p>
                <a:pPr fontAlgn="base">
                  <a:spcBef>
                    <a:spcPct val="0"/>
                  </a:spcBef>
                  <a:spcAft>
                    <a:spcPct val="0"/>
                  </a:spcAft>
                </a:pPr>
                <a:r>
                  <a:rPr lang="en-US" sz="1600" dirty="0" smtClean="0">
                    <a:solidFill>
                      <a:srgbClr val="000000"/>
                    </a:solidFill>
                    <a:latin typeface="Arial" charset="0"/>
                    <a:cs typeface="Osaka" charset="0"/>
                  </a:rPr>
                  <a:t>DISK 2</a:t>
                </a:r>
                <a:endParaRPr lang="en-US" sz="1600" dirty="0">
                  <a:solidFill>
                    <a:srgbClr val="000000"/>
                  </a:solidFill>
                  <a:latin typeface="Arial" charset="0"/>
                  <a:cs typeface="Osaka" charset="0"/>
                </a:endParaRPr>
              </a:p>
            </p:txBody>
          </p:sp>
        </p:grpSp>
      </p:grpSp>
    </p:spTree>
    <p:extLst>
      <p:ext uri="{BB962C8B-B14F-4D97-AF65-F5344CB8AC3E}">
        <p14:creationId xmlns:p14="http://schemas.microsoft.com/office/powerpoint/2010/main" val="59542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xEl>
                                              <p:pRg st="3" end="3"/>
                                            </p:txEl>
                                          </p:spTgt>
                                        </p:tgtEl>
                                        <p:attrNameLst>
                                          <p:attrName>style.visibility</p:attrName>
                                        </p:attrNameLst>
                                      </p:cBhvr>
                                      <p:to>
                                        <p:strVal val="visible"/>
                                      </p:to>
                                    </p:set>
                                    <p:animEffect transition="in" filter="fade">
                                      <p:cBhvr>
                                        <p:cTn id="26" dur="500"/>
                                        <p:tgtEl>
                                          <p:spTgt spid="64">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xEl>
                                              <p:pRg st="4" end="4"/>
                                            </p:txEl>
                                          </p:spTgt>
                                        </p:tgtEl>
                                        <p:attrNameLst>
                                          <p:attrName>style.visibility</p:attrName>
                                        </p:attrNameLst>
                                      </p:cBhvr>
                                      <p:to>
                                        <p:strVal val="visible"/>
                                      </p:to>
                                    </p:set>
                                    <p:animEffect transition="in" filter="fade">
                                      <p:cBhvr>
                                        <p:cTn id="29" dur="500"/>
                                        <p:tgtEl>
                                          <p:spTgt spid="64">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4">
                                            <p:txEl>
                                              <p:pRg st="5" end="5"/>
                                            </p:txEl>
                                          </p:spTgt>
                                        </p:tgtEl>
                                        <p:attrNameLst>
                                          <p:attrName>style.visibility</p:attrName>
                                        </p:attrNameLst>
                                      </p:cBhvr>
                                      <p:to>
                                        <p:strVal val="visible"/>
                                      </p:to>
                                    </p:set>
                                    <p:animEffect transition="in" filter="fade">
                                      <p:cBhvr>
                                        <p:cTn id="32" dur="500"/>
                                        <p:tgtEl>
                                          <p:spTgt spid="64">
                                            <p:txEl>
                                              <p:pRg st="5" end="5"/>
                                            </p:txEl>
                                          </p:spTgt>
                                        </p:tgtEl>
                                      </p:cBhvr>
                                    </p:animEffect>
                                  </p:childTnLst>
                                </p:cTn>
                              </p:par>
                            </p:childTnLst>
                          </p:cTn>
                        </p:par>
                        <p:par>
                          <p:cTn id="33" fill="hold">
                            <p:stCondLst>
                              <p:cond delay="1500"/>
                            </p:stCondLst>
                            <p:childTnLst>
                              <p:par>
                                <p:cTn id="34" presetID="9"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11" grpId="0" animBg="1"/>
      <p:bldP spid="13" grpId="0" animBg="1"/>
      <p:bldP spid="1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83</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Divide and Conquer</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2"/>
                </a:solidFill>
              </a:rPr>
              <a:t>Phase 1</a:t>
            </a:r>
          </a:p>
          <a:p>
            <a:pPr lvl="1"/>
            <a:r>
              <a:rPr lang="en-US" sz="1800" dirty="0">
                <a:solidFill>
                  <a:schemeClr val="tx2"/>
                </a:solidFill>
              </a:rPr>
              <a:t>“</a:t>
            </a:r>
            <a:r>
              <a:rPr lang="en-US" sz="1800" dirty="0" err="1">
                <a:solidFill>
                  <a:schemeClr val="tx2"/>
                </a:solidFill>
              </a:rPr>
              <a:t>streamwise</a:t>
            </a:r>
            <a:r>
              <a:rPr lang="en-US" sz="1800" dirty="0">
                <a:solidFill>
                  <a:schemeClr val="tx2"/>
                </a:solidFill>
              </a:rPr>
              <a:t>” </a:t>
            </a:r>
            <a:r>
              <a:rPr lang="en-US" sz="1800" i="1" dirty="0">
                <a:solidFill>
                  <a:schemeClr val="tx2"/>
                </a:solidFill>
              </a:rPr>
              <a:t>divide</a:t>
            </a:r>
            <a:r>
              <a:rPr lang="en-US" sz="1800" dirty="0">
                <a:solidFill>
                  <a:schemeClr val="tx2"/>
                </a:solidFill>
              </a:rPr>
              <a:t> into N/(B-2) </a:t>
            </a:r>
            <a:r>
              <a:rPr lang="en-US" sz="1800" dirty="0" err="1">
                <a:solidFill>
                  <a:schemeClr val="tx2"/>
                </a:solidFill>
              </a:rPr>
              <a:t>megachunks</a:t>
            </a:r>
            <a:endParaRPr lang="en-US" sz="1800" dirty="0">
              <a:solidFill>
                <a:schemeClr val="tx2"/>
              </a:solidFill>
            </a:endParaRPr>
          </a:p>
          <a:p>
            <a:pPr lvl="1"/>
            <a:r>
              <a:rPr lang="en-US" sz="1800" i="1" dirty="0">
                <a:solidFill>
                  <a:schemeClr val="tx2"/>
                </a:solidFill>
              </a:rPr>
              <a:t>conquer</a:t>
            </a:r>
            <a:r>
              <a:rPr lang="en-US" sz="1800" dirty="0">
                <a:solidFill>
                  <a:schemeClr val="tx2"/>
                </a:solidFill>
              </a:rPr>
              <a:t> each and write to disk</a:t>
            </a:r>
          </a:p>
        </p:txBody>
      </p:sp>
      <p:sp>
        <p:nvSpPr>
          <p:cNvPr id="11" name="Rectangle 12"/>
          <p:cNvSpPr>
            <a:spLocks noChangeArrowheads="1"/>
          </p:cNvSpPr>
          <p:nvPr/>
        </p:nvSpPr>
        <p:spPr bwMode="auto">
          <a:xfrm>
            <a:off x="2743200" y="3962400"/>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3200" dirty="0" smtClean="0">
                <a:solidFill>
                  <a:srgbClr val="FFFFFF"/>
                </a:solidFill>
                <a:latin typeface="Arial" charset="0"/>
                <a:cs typeface="Osaka" charset="0"/>
              </a:rPr>
              <a:t>B</a:t>
            </a:r>
            <a:endParaRPr lang="en-US" sz="3200" dirty="0">
              <a:solidFill>
                <a:srgbClr val="FFFFFF"/>
              </a:solidFill>
              <a:latin typeface="Arial" charset="0"/>
              <a:cs typeface="Osaka" charset="0"/>
            </a:endParaRPr>
          </a:p>
        </p:txBody>
      </p:sp>
      <p:sp>
        <p:nvSpPr>
          <p:cNvPr id="13" name="Rectangle 13"/>
          <p:cNvSpPr>
            <a:spLocks noChangeArrowheads="1"/>
          </p:cNvSpPr>
          <p:nvPr/>
        </p:nvSpPr>
        <p:spPr bwMode="auto">
          <a:xfrm>
            <a:off x="2787264" y="5931067"/>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1200" dirty="0" smtClean="0">
                <a:solidFill>
                  <a:srgbClr val="FFFFFF"/>
                </a:solidFill>
                <a:latin typeface="Arial" charset="0"/>
                <a:cs typeface="Osaka" charset="0"/>
              </a:rPr>
              <a:t>IN</a:t>
            </a:r>
            <a:endParaRPr lang="en-US" sz="1200" dirty="0">
              <a:solidFill>
                <a:srgbClr val="FFFFFF"/>
              </a:solidFill>
              <a:latin typeface="Arial" charset="0"/>
              <a:cs typeface="Osaka" charset="0"/>
            </a:endParaRPr>
          </a:p>
        </p:txBody>
      </p:sp>
      <p:sp>
        <p:nvSpPr>
          <p:cNvPr id="14" name="Rectangle 14"/>
          <p:cNvSpPr>
            <a:spLocks noChangeArrowheads="1"/>
          </p:cNvSpPr>
          <p:nvPr/>
        </p:nvSpPr>
        <p:spPr bwMode="auto">
          <a:xfrm>
            <a:off x="5660295" y="5931068"/>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1200" dirty="0" smtClean="0">
                <a:solidFill>
                  <a:srgbClr val="FFFFFF"/>
                </a:solidFill>
                <a:latin typeface="Arial" charset="0"/>
                <a:cs typeface="Osaka" charset="0"/>
              </a:rPr>
              <a:t>OUT</a:t>
            </a:r>
            <a:endParaRPr lang="en-US" sz="1200" dirty="0">
              <a:solidFill>
                <a:srgbClr val="FFFFFF"/>
              </a:solidFill>
              <a:latin typeface="Arial" charset="0"/>
              <a:cs typeface="Osaka" charset="0"/>
            </a:endParaRPr>
          </a:p>
        </p:txBody>
      </p:sp>
      <p:sp>
        <p:nvSpPr>
          <p:cNvPr id="17" name="Text Box 23"/>
          <p:cNvSpPr txBox="1">
            <a:spLocks noChangeArrowheads="1"/>
          </p:cNvSpPr>
          <p:nvPr/>
        </p:nvSpPr>
        <p:spPr bwMode="auto">
          <a:xfrm>
            <a:off x="7620000" y="5442145"/>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OUTPUT</a:t>
            </a:r>
          </a:p>
        </p:txBody>
      </p:sp>
      <p:sp>
        <p:nvSpPr>
          <p:cNvPr id="18" name="Text Box 24"/>
          <p:cNvSpPr txBox="1">
            <a:spLocks noChangeArrowheads="1"/>
          </p:cNvSpPr>
          <p:nvPr/>
        </p:nvSpPr>
        <p:spPr bwMode="auto">
          <a:xfrm>
            <a:off x="762000" y="5365945"/>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INPUT</a:t>
            </a:r>
          </a:p>
        </p:txBody>
      </p:sp>
      <p:grpSp>
        <p:nvGrpSpPr>
          <p:cNvPr id="3" name="Group 2"/>
          <p:cNvGrpSpPr/>
          <p:nvPr/>
        </p:nvGrpSpPr>
        <p:grpSpPr>
          <a:xfrm>
            <a:off x="730135" y="3962821"/>
            <a:ext cx="7607530" cy="2317945"/>
            <a:chOff x="730135" y="3962821"/>
            <a:chExt cx="7607530" cy="2317945"/>
          </a:xfrm>
        </p:grpSpPr>
        <p:cxnSp>
          <p:nvCxnSpPr>
            <p:cNvPr id="15" name="AutoShape 19"/>
            <p:cNvCxnSpPr>
              <a:cxnSpLocks noChangeShapeType="1"/>
              <a:endCxn id="14" idx="1"/>
            </p:cNvCxnSpPr>
            <p:nvPr/>
          </p:nvCxnSpPr>
          <p:spPr bwMode="auto">
            <a:xfrm>
              <a:off x="1628253" y="5818701"/>
              <a:ext cx="1159011" cy="264766"/>
            </a:xfrm>
            <a:prstGeom prst="curvedConnector3">
              <a:avLst>
                <a:gd name="adj1" fmla="val 50000"/>
              </a:avLst>
            </a:prstGeom>
            <a:noFill/>
            <a:ln w="28575">
              <a:solidFill>
                <a:schemeClr val="tx1"/>
              </a:solidFill>
              <a:round/>
              <a:headEnd type="none" w="sm" len="sm"/>
              <a:tailEnd type="triangle" w="lg" len="lg"/>
            </a:ln>
          </p:spPr>
        </p:cxnSp>
        <p:cxnSp>
          <p:nvCxnSpPr>
            <p:cNvPr id="16" name="AutoShape 22"/>
            <p:cNvCxnSpPr>
              <a:cxnSpLocks noChangeShapeType="1"/>
              <a:stCxn id="15" idx="3"/>
            </p:cNvCxnSpPr>
            <p:nvPr/>
          </p:nvCxnSpPr>
          <p:spPr bwMode="auto">
            <a:xfrm flipV="1">
              <a:off x="6422295" y="5477172"/>
              <a:ext cx="969678" cy="606296"/>
            </a:xfrm>
            <a:prstGeom prst="curvedConnector3">
              <a:avLst>
                <a:gd name="adj1" fmla="val 50000"/>
              </a:avLst>
            </a:prstGeom>
            <a:noFill/>
            <a:ln w="28575">
              <a:solidFill>
                <a:schemeClr val="tx1"/>
              </a:solidFill>
              <a:round/>
              <a:headEnd type="none" w="sm" len="sm"/>
              <a:tailEnd type="triangle" w="lg" len="lg"/>
            </a:ln>
          </p:spPr>
        </p:cxnSp>
        <p:grpSp>
          <p:nvGrpSpPr>
            <p:cNvPr id="2" name="Group 1"/>
            <p:cNvGrpSpPr/>
            <p:nvPr/>
          </p:nvGrpSpPr>
          <p:grpSpPr>
            <a:xfrm>
              <a:off x="730135" y="3962821"/>
              <a:ext cx="7607530" cy="2317945"/>
              <a:chOff x="730135" y="3962821"/>
              <a:chExt cx="7607530" cy="2317945"/>
            </a:xfrm>
          </p:grpSpPr>
          <p:sp>
            <p:nvSpPr>
              <p:cNvPr id="12" name="Rectangle 12"/>
              <p:cNvSpPr>
                <a:spLocks noChangeArrowheads="1"/>
              </p:cNvSpPr>
              <p:nvPr/>
            </p:nvSpPr>
            <p:spPr bwMode="auto">
              <a:xfrm>
                <a:off x="2743629" y="3962821"/>
                <a:ext cx="3733800" cy="2317945"/>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noFill/>
                  <a:latin typeface="Arial" charset="0"/>
                  <a:cs typeface="Osaka" charset="0"/>
                </a:endParaRPr>
              </a:p>
            </p:txBody>
          </p:sp>
          <p:pic>
            <p:nvPicPr>
              <p:cNvPr id="19"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30135" y="5265066"/>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467600" y="4994099"/>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p:cNvSpPr txBox="1"/>
              <p:nvPr/>
            </p:nvSpPr>
            <p:spPr>
              <a:xfrm>
                <a:off x="765516" y="4629438"/>
                <a:ext cx="834684" cy="338554"/>
              </a:xfrm>
              <a:prstGeom prst="rect">
                <a:avLst/>
              </a:prstGeom>
              <a:noFill/>
            </p:spPr>
            <p:txBody>
              <a:bodyPr wrap="none" rtlCol="0">
                <a:spAutoFit/>
              </a:bodyPr>
              <a:lstStyle/>
              <a:p>
                <a:pPr fontAlgn="base">
                  <a:spcBef>
                    <a:spcPct val="0"/>
                  </a:spcBef>
                  <a:spcAft>
                    <a:spcPct val="0"/>
                  </a:spcAft>
                </a:pPr>
                <a:r>
                  <a:rPr lang="en-US" sz="1600" dirty="0" smtClean="0">
                    <a:solidFill>
                      <a:srgbClr val="000000"/>
                    </a:solidFill>
                    <a:latin typeface="Arial" charset="0"/>
                    <a:cs typeface="Osaka" charset="0"/>
                  </a:rPr>
                  <a:t>DISK 1</a:t>
                </a:r>
                <a:endParaRPr lang="en-US" sz="1600" dirty="0">
                  <a:solidFill>
                    <a:srgbClr val="000000"/>
                  </a:solidFill>
                  <a:latin typeface="Arial" charset="0"/>
                  <a:cs typeface="Osaka" charset="0"/>
                </a:endParaRPr>
              </a:p>
            </p:txBody>
          </p:sp>
          <p:sp>
            <p:nvSpPr>
              <p:cNvPr id="25" name="TextBox 24"/>
              <p:cNvSpPr txBox="1"/>
              <p:nvPr/>
            </p:nvSpPr>
            <p:spPr>
              <a:xfrm>
                <a:off x="7467600" y="4468073"/>
                <a:ext cx="834684" cy="338554"/>
              </a:xfrm>
              <a:prstGeom prst="rect">
                <a:avLst/>
              </a:prstGeom>
              <a:noFill/>
            </p:spPr>
            <p:txBody>
              <a:bodyPr wrap="none" rtlCol="0">
                <a:spAutoFit/>
              </a:bodyPr>
              <a:lstStyle/>
              <a:p>
                <a:pPr fontAlgn="base">
                  <a:spcBef>
                    <a:spcPct val="0"/>
                  </a:spcBef>
                  <a:spcAft>
                    <a:spcPct val="0"/>
                  </a:spcAft>
                </a:pPr>
                <a:r>
                  <a:rPr lang="en-US" sz="1600" dirty="0" smtClean="0">
                    <a:solidFill>
                      <a:srgbClr val="000000"/>
                    </a:solidFill>
                    <a:latin typeface="Arial" charset="0"/>
                    <a:cs typeface="Osaka" charset="0"/>
                  </a:rPr>
                  <a:t>DISK 2</a:t>
                </a:r>
                <a:endParaRPr lang="en-US" sz="1600" dirty="0">
                  <a:solidFill>
                    <a:srgbClr val="000000"/>
                  </a:solidFill>
                  <a:latin typeface="Arial" charset="0"/>
                  <a:cs typeface="Osaka" charset="0"/>
                </a:endParaRPr>
              </a:p>
            </p:txBody>
          </p:sp>
        </p:grpSp>
      </p:grpSp>
      <p:sp>
        <p:nvSpPr>
          <p:cNvPr id="26" name="TextBox 25"/>
          <p:cNvSpPr txBox="1"/>
          <p:nvPr/>
        </p:nvSpPr>
        <p:spPr>
          <a:xfrm>
            <a:off x="929709" y="5029200"/>
            <a:ext cx="482824" cy="646331"/>
          </a:xfrm>
          <a:prstGeom prst="rect">
            <a:avLst/>
          </a:prstGeom>
          <a:noFill/>
        </p:spPr>
        <p:txBody>
          <a:bodyPr wrap="none" rtlCol="0">
            <a:spAutoFit/>
          </a:bodyPr>
          <a:lstStyle/>
          <a:p>
            <a:r>
              <a:rPr lang="en-US" sz="3600" dirty="0" smtClean="0">
                <a:solidFill>
                  <a:schemeClr val="tx2"/>
                </a:solidFill>
              </a:rPr>
              <a:t>N</a:t>
            </a:r>
            <a:endParaRPr lang="en-US" sz="1800" dirty="0">
              <a:solidFill>
                <a:schemeClr val="tx2"/>
              </a:solidFill>
            </a:endParaRPr>
          </a:p>
        </p:txBody>
      </p:sp>
      <p:sp>
        <p:nvSpPr>
          <p:cNvPr id="27" name="Text Box 23"/>
          <p:cNvSpPr txBox="1">
            <a:spLocks noChangeArrowheads="1"/>
          </p:cNvSpPr>
          <p:nvPr/>
        </p:nvSpPr>
        <p:spPr bwMode="auto">
          <a:xfrm>
            <a:off x="7387234" y="54467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dirty="0">
                <a:solidFill>
                  <a:schemeClr val="tx2"/>
                </a:solidFill>
                <a:latin typeface="Arial" charset="0"/>
                <a:cs typeface="Osaka" charset="0"/>
              </a:rPr>
              <a:t>OUTPUT</a:t>
            </a:r>
          </a:p>
        </p:txBody>
      </p:sp>
      <p:grpSp>
        <p:nvGrpSpPr>
          <p:cNvPr id="28" name="Group 27"/>
          <p:cNvGrpSpPr/>
          <p:nvPr/>
        </p:nvGrpSpPr>
        <p:grpSpPr>
          <a:xfrm>
            <a:off x="7322329" y="5280913"/>
            <a:ext cx="412491" cy="256075"/>
            <a:chOff x="5218575" y="2062978"/>
            <a:chExt cx="3733800" cy="2317945"/>
          </a:xfrm>
        </p:grpSpPr>
        <p:sp>
          <p:nvSpPr>
            <p:cNvPr id="29" name="Rectangle 28"/>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30"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31"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32" name="Group 31"/>
          <p:cNvGrpSpPr/>
          <p:nvPr/>
        </p:nvGrpSpPr>
        <p:grpSpPr>
          <a:xfrm>
            <a:off x="7474729" y="5433313"/>
            <a:ext cx="412491" cy="256075"/>
            <a:chOff x="5218575" y="2062978"/>
            <a:chExt cx="3733800" cy="2317945"/>
          </a:xfrm>
        </p:grpSpPr>
        <p:sp>
          <p:nvSpPr>
            <p:cNvPr id="33" name="Rectangle 32"/>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34"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35"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36" name="Group 35"/>
          <p:cNvGrpSpPr/>
          <p:nvPr/>
        </p:nvGrpSpPr>
        <p:grpSpPr>
          <a:xfrm>
            <a:off x="7627129" y="5585713"/>
            <a:ext cx="412491" cy="256075"/>
            <a:chOff x="5218575" y="2062978"/>
            <a:chExt cx="3733800" cy="2317945"/>
          </a:xfrm>
        </p:grpSpPr>
        <p:sp>
          <p:nvSpPr>
            <p:cNvPr id="37" name="Rectangle 36"/>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38"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39"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40" name="Group 39"/>
          <p:cNvGrpSpPr/>
          <p:nvPr/>
        </p:nvGrpSpPr>
        <p:grpSpPr>
          <a:xfrm>
            <a:off x="7963205" y="5281335"/>
            <a:ext cx="412491" cy="256075"/>
            <a:chOff x="5218575" y="2062978"/>
            <a:chExt cx="3733800" cy="2317945"/>
          </a:xfrm>
        </p:grpSpPr>
        <p:sp>
          <p:nvSpPr>
            <p:cNvPr id="41" name="Rectangle 40"/>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42"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43"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44" name="Group 43"/>
          <p:cNvGrpSpPr/>
          <p:nvPr/>
        </p:nvGrpSpPr>
        <p:grpSpPr>
          <a:xfrm>
            <a:off x="8115605" y="5433735"/>
            <a:ext cx="412491" cy="256075"/>
            <a:chOff x="5218575" y="2062978"/>
            <a:chExt cx="3733800" cy="2317945"/>
          </a:xfrm>
        </p:grpSpPr>
        <p:sp>
          <p:nvSpPr>
            <p:cNvPr id="45" name="Rectangle 44"/>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46"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47"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48" name="Group 47"/>
          <p:cNvGrpSpPr/>
          <p:nvPr/>
        </p:nvGrpSpPr>
        <p:grpSpPr>
          <a:xfrm>
            <a:off x="8268005" y="5586135"/>
            <a:ext cx="412491" cy="256075"/>
            <a:chOff x="5218575" y="2062978"/>
            <a:chExt cx="3733800" cy="2317945"/>
          </a:xfrm>
        </p:grpSpPr>
        <p:sp>
          <p:nvSpPr>
            <p:cNvPr id="49" name="Rectangle 48"/>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50"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51"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sp>
        <p:nvSpPr>
          <p:cNvPr id="52" name="Line Callout 1 51"/>
          <p:cNvSpPr/>
          <p:nvPr/>
        </p:nvSpPr>
        <p:spPr bwMode="auto">
          <a:xfrm>
            <a:off x="6553200" y="3733800"/>
            <a:ext cx="1073929" cy="448000"/>
          </a:xfrm>
          <a:prstGeom prst="borderCallout1">
            <a:avLst>
              <a:gd name="adj1" fmla="val 101308"/>
              <a:gd name="adj2" fmla="val 89961"/>
              <a:gd name="adj3" fmla="val 364239"/>
              <a:gd name="adj4" fmla="val 86644"/>
            </a:avLst>
          </a:prstGeom>
          <a:solidFill>
            <a:schemeClr val="bg1"/>
          </a:solidFill>
          <a:ln w="12700" cap="flat" cmpd="sng" algn="ctr">
            <a:solidFill>
              <a:srgbClr val="004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004101"/>
                </a:solidFill>
                <a:latin typeface="Arial" charset="0"/>
                <a:cs typeface="Osaka" charset="0"/>
              </a:rPr>
              <a:t>B-2 chunks in each</a:t>
            </a:r>
          </a:p>
        </p:txBody>
      </p:sp>
    </p:spTree>
    <p:extLst>
      <p:ext uri="{BB962C8B-B14F-4D97-AF65-F5344CB8AC3E}">
        <p14:creationId xmlns:p14="http://schemas.microsoft.com/office/powerpoint/2010/main" val="67819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250"/>
                                  </p:stCondLst>
                                  <p:childTnLst>
                                    <p:set>
                                      <p:cBhvr>
                                        <p:cTn id="30" dur="1" fill="hold">
                                          <p:stCondLst>
                                            <p:cond delay="0"/>
                                          </p:stCondLst>
                                        </p:cTn>
                                        <p:tgtEl>
                                          <p:spTgt spid="44"/>
                                        </p:tgtEl>
                                        <p:attrNameLst>
                                          <p:attrName>style.visibility</p:attrName>
                                        </p:attrNameLst>
                                      </p:cBhvr>
                                      <p:to>
                                        <p:strVal val="visible"/>
                                      </p:to>
                                    </p:set>
                                  </p:childTnLst>
                                </p:cTn>
                              </p:par>
                            </p:childTnLst>
                          </p:cTn>
                        </p:par>
                        <p:par>
                          <p:cTn id="31" fill="hold">
                            <p:stCondLst>
                              <p:cond delay="250"/>
                            </p:stCondLst>
                            <p:childTnLst>
                              <p:par>
                                <p:cTn id="32" presetID="1" presetClass="entr" presetSubtype="0" fill="hold" nodeType="afterEffect">
                                  <p:stCondLst>
                                    <p:cond delay="250"/>
                                  </p:stCondLst>
                                  <p:childTnLst>
                                    <p:set>
                                      <p:cBhvr>
                                        <p:cTn id="33" dur="1" fill="hold">
                                          <p:stCondLst>
                                            <p:cond delay="0"/>
                                          </p:stCondLst>
                                        </p:cTn>
                                        <p:tgtEl>
                                          <p:spTgt spid="32"/>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250"/>
                                  </p:stCondLst>
                                  <p:childTnLst>
                                    <p:set>
                                      <p:cBhvr>
                                        <p:cTn id="36" dur="1" fill="hold">
                                          <p:stCondLst>
                                            <p:cond delay="0"/>
                                          </p:stCondLst>
                                        </p:cTn>
                                        <p:tgtEl>
                                          <p:spTgt spid="48"/>
                                        </p:tgtEl>
                                        <p:attrNameLst>
                                          <p:attrName>style.visibility</p:attrName>
                                        </p:attrNameLst>
                                      </p:cBhvr>
                                      <p:to>
                                        <p:strVal val="visible"/>
                                      </p:to>
                                    </p:set>
                                  </p:childTnLst>
                                </p:cTn>
                              </p:par>
                            </p:childTnLst>
                          </p:cTn>
                        </p:par>
                        <p:par>
                          <p:cTn id="37" fill="hold">
                            <p:stCondLst>
                              <p:cond delay="750"/>
                            </p:stCondLst>
                            <p:childTnLst>
                              <p:par>
                                <p:cTn id="38" presetID="1" presetClass="entr" presetSubtype="0" fill="hold" nodeType="afterEffect">
                                  <p:stCondLst>
                                    <p:cond delay="250"/>
                                  </p:stCondLst>
                                  <p:childTnLst>
                                    <p:set>
                                      <p:cBhvr>
                                        <p:cTn id="39" dur="1" fill="hold">
                                          <p:stCondLst>
                                            <p:cond delay="0"/>
                                          </p:stCondLst>
                                        </p:cTn>
                                        <p:tgtEl>
                                          <p:spTgt spid="36"/>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25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84</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Divide and Conquer</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2"/>
                </a:solidFill>
              </a:rPr>
              <a:t>Phase 2</a:t>
            </a:r>
          </a:p>
          <a:p>
            <a:pPr lvl="1"/>
            <a:r>
              <a:rPr lang="en-US" sz="1800" dirty="0">
                <a:solidFill>
                  <a:schemeClr val="tx2"/>
                </a:solidFill>
              </a:rPr>
              <a:t>a streaming algorithm over conquered </a:t>
            </a:r>
            <a:r>
              <a:rPr lang="en-US" sz="1800" dirty="0" err="1">
                <a:solidFill>
                  <a:schemeClr val="tx2"/>
                </a:solidFill>
              </a:rPr>
              <a:t>megachunks</a:t>
            </a:r>
            <a:r>
              <a:rPr lang="en-US" sz="1800" dirty="0">
                <a:solidFill>
                  <a:schemeClr val="tx2"/>
                </a:solidFill>
              </a:rPr>
              <a:t>.</a:t>
            </a:r>
          </a:p>
          <a:p>
            <a:pPr lvl="1"/>
            <a:r>
              <a:rPr lang="en-US" sz="1800" dirty="0">
                <a:solidFill>
                  <a:schemeClr val="tx2"/>
                </a:solidFill>
              </a:rPr>
              <a:t>the streaming must ensure rendezvous</a:t>
            </a:r>
          </a:p>
          <a:p>
            <a:pPr lvl="2"/>
            <a:r>
              <a:rPr lang="en-US" sz="1600" dirty="0">
                <a:solidFill>
                  <a:schemeClr val="tx2"/>
                </a:solidFill>
              </a:rPr>
              <a:t>but across rendezvous groups, order still immaterial!</a:t>
            </a:r>
          </a:p>
          <a:p>
            <a:r>
              <a:rPr lang="en-US" sz="2000" dirty="0">
                <a:solidFill>
                  <a:schemeClr val="tx2"/>
                </a:solidFill>
              </a:rPr>
              <a:t>We will see concrete examples shortly</a:t>
            </a:r>
          </a:p>
        </p:txBody>
      </p:sp>
      <p:sp>
        <p:nvSpPr>
          <p:cNvPr id="11" name="Rectangle 12"/>
          <p:cNvSpPr>
            <a:spLocks noChangeArrowheads="1"/>
          </p:cNvSpPr>
          <p:nvPr/>
        </p:nvSpPr>
        <p:spPr bwMode="auto">
          <a:xfrm>
            <a:off x="2743200" y="3962400"/>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3200" dirty="0" smtClean="0">
                <a:solidFill>
                  <a:srgbClr val="FFFFFF"/>
                </a:solidFill>
                <a:latin typeface="Arial" charset="0"/>
                <a:cs typeface="Osaka" charset="0"/>
              </a:rPr>
              <a:t>B</a:t>
            </a:r>
            <a:endParaRPr lang="en-US" sz="3200" dirty="0">
              <a:solidFill>
                <a:srgbClr val="FFFFFF"/>
              </a:solidFill>
              <a:latin typeface="Arial" charset="0"/>
              <a:cs typeface="Osaka" charset="0"/>
            </a:endParaRPr>
          </a:p>
        </p:txBody>
      </p:sp>
      <p:sp>
        <p:nvSpPr>
          <p:cNvPr id="13" name="Rectangle 13"/>
          <p:cNvSpPr>
            <a:spLocks noChangeArrowheads="1"/>
          </p:cNvSpPr>
          <p:nvPr/>
        </p:nvSpPr>
        <p:spPr bwMode="auto">
          <a:xfrm>
            <a:off x="2787264" y="5931067"/>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1200" dirty="0" smtClean="0">
                <a:solidFill>
                  <a:srgbClr val="FFFFFF"/>
                </a:solidFill>
                <a:latin typeface="Arial" charset="0"/>
                <a:cs typeface="Osaka" charset="0"/>
              </a:rPr>
              <a:t>IN</a:t>
            </a:r>
            <a:endParaRPr lang="en-US" sz="1200" dirty="0">
              <a:solidFill>
                <a:srgbClr val="FFFFFF"/>
              </a:solidFill>
              <a:latin typeface="Arial" charset="0"/>
              <a:cs typeface="Osaka" charset="0"/>
            </a:endParaRPr>
          </a:p>
        </p:txBody>
      </p:sp>
      <p:sp>
        <p:nvSpPr>
          <p:cNvPr id="14" name="Rectangle 14"/>
          <p:cNvSpPr>
            <a:spLocks noChangeArrowheads="1"/>
          </p:cNvSpPr>
          <p:nvPr/>
        </p:nvSpPr>
        <p:spPr bwMode="auto">
          <a:xfrm>
            <a:off x="5660295" y="5931068"/>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1200" dirty="0" smtClean="0">
                <a:solidFill>
                  <a:srgbClr val="FFFFFF"/>
                </a:solidFill>
                <a:latin typeface="Arial" charset="0"/>
                <a:cs typeface="Osaka" charset="0"/>
              </a:rPr>
              <a:t>OUT</a:t>
            </a:r>
            <a:endParaRPr lang="en-US" sz="1200" dirty="0">
              <a:solidFill>
                <a:srgbClr val="FFFFFF"/>
              </a:solidFill>
              <a:latin typeface="Arial" charset="0"/>
              <a:cs typeface="Osaka" charset="0"/>
            </a:endParaRPr>
          </a:p>
        </p:txBody>
      </p:sp>
      <p:sp>
        <p:nvSpPr>
          <p:cNvPr id="17" name="Text Box 23"/>
          <p:cNvSpPr txBox="1">
            <a:spLocks noChangeArrowheads="1"/>
          </p:cNvSpPr>
          <p:nvPr/>
        </p:nvSpPr>
        <p:spPr bwMode="auto">
          <a:xfrm>
            <a:off x="7620000" y="5442145"/>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OUTPUT</a:t>
            </a:r>
          </a:p>
        </p:txBody>
      </p:sp>
      <p:sp>
        <p:nvSpPr>
          <p:cNvPr id="18" name="Text Box 24"/>
          <p:cNvSpPr txBox="1">
            <a:spLocks noChangeArrowheads="1"/>
          </p:cNvSpPr>
          <p:nvPr/>
        </p:nvSpPr>
        <p:spPr bwMode="auto">
          <a:xfrm>
            <a:off x="762000" y="5365945"/>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a:solidFill>
                  <a:srgbClr val="FFFFFF"/>
                </a:solidFill>
                <a:latin typeface="Arial" charset="0"/>
                <a:cs typeface="Osaka" charset="0"/>
              </a:rPr>
              <a:t>INPUT</a:t>
            </a:r>
          </a:p>
        </p:txBody>
      </p:sp>
      <p:grpSp>
        <p:nvGrpSpPr>
          <p:cNvPr id="3" name="Group 2"/>
          <p:cNvGrpSpPr/>
          <p:nvPr/>
        </p:nvGrpSpPr>
        <p:grpSpPr>
          <a:xfrm>
            <a:off x="730135" y="3962821"/>
            <a:ext cx="7607530" cy="2317945"/>
            <a:chOff x="730135" y="3962821"/>
            <a:chExt cx="7607530" cy="2317945"/>
          </a:xfrm>
        </p:grpSpPr>
        <p:cxnSp>
          <p:nvCxnSpPr>
            <p:cNvPr id="15" name="AutoShape 19"/>
            <p:cNvCxnSpPr>
              <a:cxnSpLocks noChangeShapeType="1"/>
              <a:endCxn id="14" idx="1"/>
            </p:cNvCxnSpPr>
            <p:nvPr/>
          </p:nvCxnSpPr>
          <p:spPr bwMode="auto">
            <a:xfrm>
              <a:off x="1628253" y="5818701"/>
              <a:ext cx="1159011" cy="264766"/>
            </a:xfrm>
            <a:prstGeom prst="curvedConnector3">
              <a:avLst>
                <a:gd name="adj1" fmla="val 50000"/>
              </a:avLst>
            </a:prstGeom>
            <a:noFill/>
            <a:ln w="28575">
              <a:solidFill>
                <a:schemeClr val="tx1"/>
              </a:solidFill>
              <a:round/>
              <a:headEnd type="triangle" w="lg" len="lg"/>
              <a:tailEnd type="none" w="lg" len="lg"/>
            </a:ln>
          </p:spPr>
        </p:cxnSp>
        <p:cxnSp>
          <p:nvCxnSpPr>
            <p:cNvPr id="16" name="AutoShape 22"/>
            <p:cNvCxnSpPr>
              <a:cxnSpLocks noChangeShapeType="1"/>
              <a:stCxn id="15" idx="3"/>
            </p:cNvCxnSpPr>
            <p:nvPr/>
          </p:nvCxnSpPr>
          <p:spPr bwMode="auto">
            <a:xfrm flipV="1">
              <a:off x="6422295" y="5477172"/>
              <a:ext cx="969678" cy="606296"/>
            </a:xfrm>
            <a:prstGeom prst="curvedConnector3">
              <a:avLst>
                <a:gd name="adj1" fmla="val 50000"/>
              </a:avLst>
            </a:prstGeom>
            <a:noFill/>
            <a:ln w="28575">
              <a:solidFill>
                <a:schemeClr val="tx1"/>
              </a:solidFill>
              <a:round/>
              <a:headEnd type="triangle" w="lg" len="lg"/>
              <a:tailEnd type="none" w="lg" len="lg"/>
            </a:ln>
          </p:spPr>
        </p:cxnSp>
        <p:grpSp>
          <p:nvGrpSpPr>
            <p:cNvPr id="2" name="Group 1"/>
            <p:cNvGrpSpPr/>
            <p:nvPr/>
          </p:nvGrpSpPr>
          <p:grpSpPr>
            <a:xfrm>
              <a:off x="730135" y="3962821"/>
              <a:ext cx="7607530" cy="2317945"/>
              <a:chOff x="730135" y="3962821"/>
              <a:chExt cx="7607530" cy="2317945"/>
            </a:xfrm>
          </p:grpSpPr>
          <p:sp>
            <p:nvSpPr>
              <p:cNvPr id="12" name="Rectangle 12"/>
              <p:cNvSpPr>
                <a:spLocks noChangeArrowheads="1"/>
              </p:cNvSpPr>
              <p:nvPr/>
            </p:nvSpPr>
            <p:spPr bwMode="auto">
              <a:xfrm>
                <a:off x="2743629" y="3962821"/>
                <a:ext cx="3733800" cy="2317945"/>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noFill/>
                  <a:latin typeface="Arial" charset="0"/>
                  <a:cs typeface="Osaka" charset="0"/>
                </a:endParaRPr>
              </a:p>
            </p:txBody>
          </p:sp>
          <p:pic>
            <p:nvPicPr>
              <p:cNvPr id="19"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30135" y="5265066"/>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467600" y="4994099"/>
                <a:ext cx="870065" cy="96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p:cNvSpPr txBox="1"/>
              <p:nvPr/>
            </p:nvSpPr>
            <p:spPr>
              <a:xfrm>
                <a:off x="765516" y="4629438"/>
                <a:ext cx="834684" cy="338554"/>
              </a:xfrm>
              <a:prstGeom prst="rect">
                <a:avLst/>
              </a:prstGeom>
              <a:noFill/>
            </p:spPr>
            <p:txBody>
              <a:bodyPr wrap="none" rtlCol="0">
                <a:spAutoFit/>
              </a:bodyPr>
              <a:lstStyle/>
              <a:p>
                <a:pPr fontAlgn="base">
                  <a:spcBef>
                    <a:spcPct val="0"/>
                  </a:spcBef>
                  <a:spcAft>
                    <a:spcPct val="0"/>
                  </a:spcAft>
                </a:pPr>
                <a:r>
                  <a:rPr lang="en-US" sz="1600" dirty="0" smtClean="0">
                    <a:solidFill>
                      <a:srgbClr val="000000"/>
                    </a:solidFill>
                    <a:latin typeface="Arial" charset="0"/>
                    <a:cs typeface="Osaka" charset="0"/>
                  </a:rPr>
                  <a:t>DISK 1</a:t>
                </a:r>
                <a:endParaRPr lang="en-US" sz="1600" dirty="0">
                  <a:solidFill>
                    <a:srgbClr val="000000"/>
                  </a:solidFill>
                  <a:latin typeface="Arial" charset="0"/>
                  <a:cs typeface="Osaka" charset="0"/>
                </a:endParaRPr>
              </a:p>
            </p:txBody>
          </p:sp>
          <p:sp>
            <p:nvSpPr>
              <p:cNvPr id="25" name="TextBox 24"/>
              <p:cNvSpPr txBox="1"/>
              <p:nvPr/>
            </p:nvSpPr>
            <p:spPr>
              <a:xfrm>
                <a:off x="7467600" y="4468073"/>
                <a:ext cx="834684" cy="338554"/>
              </a:xfrm>
              <a:prstGeom prst="rect">
                <a:avLst/>
              </a:prstGeom>
              <a:noFill/>
            </p:spPr>
            <p:txBody>
              <a:bodyPr wrap="none" rtlCol="0">
                <a:spAutoFit/>
              </a:bodyPr>
              <a:lstStyle/>
              <a:p>
                <a:pPr fontAlgn="base">
                  <a:spcBef>
                    <a:spcPct val="0"/>
                  </a:spcBef>
                  <a:spcAft>
                    <a:spcPct val="0"/>
                  </a:spcAft>
                </a:pPr>
                <a:r>
                  <a:rPr lang="en-US" sz="1600" dirty="0" smtClean="0">
                    <a:solidFill>
                      <a:srgbClr val="000000"/>
                    </a:solidFill>
                    <a:latin typeface="Arial" charset="0"/>
                    <a:cs typeface="Osaka" charset="0"/>
                  </a:rPr>
                  <a:t>DISK 2</a:t>
                </a:r>
                <a:endParaRPr lang="en-US" sz="1600" dirty="0">
                  <a:solidFill>
                    <a:srgbClr val="000000"/>
                  </a:solidFill>
                  <a:latin typeface="Arial" charset="0"/>
                  <a:cs typeface="Osaka" charset="0"/>
                </a:endParaRPr>
              </a:p>
            </p:txBody>
          </p:sp>
        </p:grpSp>
      </p:grpSp>
      <p:sp>
        <p:nvSpPr>
          <p:cNvPr id="26" name="TextBox 25"/>
          <p:cNvSpPr txBox="1"/>
          <p:nvPr/>
        </p:nvSpPr>
        <p:spPr>
          <a:xfrm>
            <a:off x="929709" y="5029200"/>
            <a:ext cx="482824" cy="646331"/>
          </a:xfrm>
          <a:prstGeom prst="rect">
            <a:avLst/>
          </a:prstGeom>
          <a:noFill/>
        </p:spPr>
        <p:txBody>
          <a:bodyPr wrap="none" rtlCol="0">
            <a:spAutoFit/>
          </a:bodyPr>
          <a:lstStyle/>
          <a:p>
            <a:r>
              <a:rPr lang="en-US" sz="3600" dirty="0" smtClean="0">
                <a:solidFill>
                  <a:schemeClr val="tx2"/>
                </a:solidFill>
              </a:rPr>
              <a:t>N</a:t>
            </a:r>
            <a:endParaRPr lang="en-US" sz="1800" dirty="0">
              <a:solidFill>
                <a:schemeClr val="tx2"/>
              </a:solidFill>
            </a:endParaRPr>
          </a:p>
        </p:txBody>
      </p:sp>
      <p:sp>
        <p:nvSpPr>
          <p:cNvPr id="27" name="Text Box 23"/>
          <p:cNvSpPr txBox="1">
            <a:spLocks noChangeArrowheads="1"/>
          </p:cNvSpPr>
          <p:nvPr/>
        </p:nvSpPr>
        <p:spPr bwMode="auto">
          <a:xfrm>
            <a:off x="7387234" y="54467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pPr fontAlgn="base">
              <a:spcBef>
                <a:spcPct val="0"/>
              </a:spcBef>
              <a:spcAft>
                <a:spcPct val="0"/>
              </a:spcAft>
            </a:pPr>
            <a:r>
              <a:rPr lang="en-US" sz="1600" dirty="0">
                <a:solidFill>
                  <a:schemeClr val="tx2"/>
                </a:solidFill>
                <a:latin typeface="Arial" charset="0"/>
                <a:cs typeface="Osaka" charset="0"/>
              </a:rPr>
              <a:t>OUTPUT</a:t>
            </a:r>
          </a:p>
        </p:txBody>
      </p:sp>
      <p:grpSp>
        <p:nvGrpSpPr>
          <p:cNvPr id="28" name="Group 27"/>
          <p:cNvGrpSpPr/>
          <p:nvPr/>
        </p:nvGrpSpPr>
        <p:grpSpPr>
          <a:xfrm>
            <a:off x="7322329" y="5280913"/>
            <a:ext cx="412491" cy="256075"/>
            <a:chOff x="5218575" y="2062978"/>
            <a:chExt cx="3733800" cy="2317945"/>
          </a:xfrm>
        </p:grpSpPr>
        <p:sp>
          <p:nvSpPr>
            <p:cNvPr id="29" name="Rectangle 28"/>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30"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31"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32" name="Group 31"/>
          <p:cNvGrpSpPr/>
          <p:nvPr/>
        </p:nvGrpSpPr>
        <p:grpSpPr>
          <a:xfrm>
            <a:off x="7474729" y="5433313"/>
            <a:ext cx="412491" cy="256075"/>
            <a:chOff x="5218575" y="2062978"/>
            <a:chExt cx="3733800" cy="2317945"/>
          </a:xfrm>
        </p:grpSpPr>
        <p:sp>
          <p:nvSpPr>
            <p:cNvPr id="33" name="Rectangle 32"/>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34"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35"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36" name="Group 35"/>
          <p:cNvGrpSpPr/>
          <p:nvPr/>
        </p:nvGrpSpPr>
        <p:grpSpPr>
          <a:xfrm>
            <a:off x="7627129" y="5585713"/>
            <a:ext cx="412491" cy="256075"/>
            <a:chOff x="5218575" y="2062978"/>
            <a:chExt cx="3733800" cy="2317945"/>
          </a:xfrm>
        </p:grpSpPr>
        <p:sp>
          <p:nvSpPr>
            <p:cNvPr id="37" name="Rectangle 36"/>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38"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39"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40" name="Group 39"/>
          <p:cNvGrpSpPr/>
          <p:nvPr/>
        </p:nvGrpSpPr>
        <p:grpSpPr>
          <a:xfrm>
            <a:off x="7963205" y="5281335"/>
            <a:ext cx="412491" cy="256075"/>
            <a:chOff x="5218575" y="2062978"/>
            <a:chExt cx="3733800" cy="2317945"/>
          </a:xfrm>
        </p:grpSpPr>
        <p:sp>
          <p:nvSpPr>
            <p:cNvPr id="41" name="Rectangle 40"/>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42"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43"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44" name="Group 43"/>
          <p:cNvGrpSpPr/>
          <p:nvPr/>
        </p:nvGrpSpPr>
        <p:grpSpPr>
          <a:xfrm>
            <a:off x="8115605" y="5433735"/>
            <a:ext cx="412491" cy="256075"/>
            <a:chOff x="5218575" y="2062978"/>
            <a:chExt cx="3733800" cy="2317945"/>
          </a:xfrm>
        </p:grpSpPr>
        <p:sp>
          <p:nvSpPr>
            <p:cNvPr id="45" name="Rectangle 44"/>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46"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47"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48" name="Group 47"/>
          <p:cNvGrpSpPr/>
          <p:nvPr/>
        </p:nvGrpSpPr>
        <p:grpSpPr>
          <a:xfrm>
            <a:off x="8268005" y="5586135"/>
            <a:ext cx="412491" cy="256075"/>
            <a:chOff x="5218575" y="2062978"/>
            <a:chExt cx="3733800" cy="2317945"/>
          </a:xfrm>
        </p:grpSpPr>
        <p:sp>
          <p:nvSpPr>
            <p:cNvPr id="49" name="Rectangle 48"/>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50"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51"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sp>
        <p:nvSpPr>
          <p:cNvPr id="52" name="Line Callout 1 51"/>
          <p:cNvSpPr/>
          <p:nvPr/>
        </p:nvSpPr>
        <p:spPr bwMode="auto">
          <a:xfrm>
            <a:off x="6553200" y="3733800"/>
            <a:ext cx="1073929" cy="448000"/>
          </a:xfrm>
          <a:prstGeom prst="borderCallout1">
            <a:avLst>
              <a:gd name="adj1" fmla="val 101308"/>
              <a:gd name="adj2" fmla="val 89961"/>
              <a:gd name="adj3" fmla="val 364239"/>
              <a:gd name="adj4" fmla="val 86644"/>
            </a:avLst>
          </a:prstGeom>
          <a:solidFill>
            <a:schemeClr val="bg1"/>
          </a:solidFill>
          <a:ln w="12700" cap="flat" cmpd="sng" algn="ctr">
            <a:solidFill>
              <a:srgbClr val="004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rgbClr val="004101"/>
                </a:solidFill>
                <a:latin typeface="Arial" charset="0"/>
                <a:cs typeface="Osaka" charset="0"/>
              </a:rPr>
              <a:t>B-2 chunks in each</a:t>
            </a:r>
          </a:p>
        </p:txBody>
      </p:sp>
    </p:spTree>
    <p:extLst>
      <p:ext uri="{BB962C8B-B14F-4D97-AF65-F5344CB8AC3E}">
        <p14:creationId xmlns:p14="http://schemas.microsoft.com/office/powerpoint/2010/main" val="6716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xEl>
                                              <p:pRg st="3" end="3"/>
                                            </p:txEl>
                                          </p:spTgt>
                                        </p:tgtEl>
                                        <p:attrNameLst>
                                          <p:attrName>style.visibility</p:attrName>
                                        </p:attrNameLst>
                                      </p:cBhvr>
                                      <p:to>
                                        <p:strVal val="visible"/>
                                      </p:to>
                                    </p:set>
                                    <p:animEffect transition="in" filter="fade">
                                      <p:cBhvr>
                                        <p:cTn id="26" dur="500"/>
                                        <p:tgtEl>
                                          <p:spTgt spid="64">
                                            <p:txEl>
                                              <p:pRg st="3" end="3"/>
                                            </p:txEl>
                                          </p:spTgt>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64">
                                            <p:txEl>
                                              <p:pRg st="4" end="4"/>
                                            </p:txEl>
                                          </p:spTgt>
                                        </p:tgtEl>
                                        <p:attrNameLst>
                                          <p:attrName>style.visibility</p:attrName>
                                        </p:attrNameLst>
                                      </p:cBhvr>
                                      <p:to>
                                        <p:strVal val="visible"/>
                                      </p:to>
                                    </p:set>
                                    <p:animEffect transition="in" filter="fade">
                                      <p:cBhvr>
                                        <p:cTn id="30" dur="500"/>
                                        <p:tgtEl>
                                          <p:spTgt spid="64">
                                            <p:txEl>
                                              <p:pRg st="4" end="4"/>
                                            </p:txEl>
                                          </p:spTgt>
                                        </p:tgtEl>
                                      </p:cBhvr>
                                    </p:animEffec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5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2250"/>
                            </p:stCondLst>
                            <p:childTnLst>
                              <p:par>
                                <p:cTn id="41" presetID="1" presetClass="entr" presetSubtype="0" fill="hold" nodeType="afterEffect">
                                  <p:stCondLst>
                                    <p:cond delay="250"/>
                                  </p:stCondLst>
                                  <p:childTnLst>
                                    <p:set>
                                      <p:cBhvr>
                                        <p:cTn id="42" dur="1" fill="hold">
                                          <p:stCondLst>
                                            <p:cond delay="0"/>
                                          </p:stCondLst>
                                        </p:cTn>
                                        <p:tgtEl>
                                          <p:spTgt spid="48"/>
                                        </p:tgtEl>
                                        <p:attrNameLst>
                                          <p:attrName>style.visibility</p:attrName>
                                        </p:attrNameLst>
                                      </p:cBhvr>
                                      <p:to>
                                        <p:strVal val="visible"/>
                                      </p:to>
                                    </p:set>
                                  </p:childTnLst>
                                </p:cTn>
                              </p:par>
                            </p:childTnLst>
                          </p:cTn>
                        </p:par>
                        <p:par>
                          <p:cTn id="43" fill="hold">
                            <p:stCondLst>
                              <p:cond delay="2500"/>
                            </p:stCondLst>
                            <p:childTnLst>
                              <p:par>
                                <p:cTn id="44" presetID="1" presetClass="entr" presetSubtype="0" fill="hold" nodeType="afterEffect">
                                  <p:stCondLst>
                                    <p:cond delay="250"/>
                                  </p:stCondLst>
                                  <p:childTnLst>
                                    <p:set>
                                      <p:cBhvr>
                                        <p:cTn id="45" dur="1" fill="hold">
                                          <p:stCondLst>
                                            <p:cond delay="0"/>
                                          </p:stCondLst>
                                        </p:cTn>
                                        <p:tgtEl>
                                          <p:spTgt spid="36"/>
                                        </p:tgtEl>
                                        <p:attrNameLst>
                                          <p:attrName>style.visibility</p:attrName>
                                        </p:attrNameLst>
                                      </p:cBhvr>
                                      <p:to>
                                        <p:strVal val="visible"/>
                                      </p:to>
                                    </p:set>
                                  </p:childTnLst>
                                </p:cTn>
                              </p:par>
                            </p:childTnLst>
                          </p:cTn>
                        </p:par>
                        <p:par>
                          <p:cTn id="46" fill="hold">
                            <p:stCondLst>
                              <p:cond delay="2750"/>
                            </p:stCondLst>
                            <p:childTnLst>
                              <p:par>
                                <p:cTn id="47" presetID="1" presetClass="entr" presetSubtype="0" fill="hold" nodeType="afterEffect">
                                  <p:stCondLst>
                                    <p:cond delay="25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85</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Parallelize Me?</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solidFill>
                  <a:schemeClr val="tx2"/>
                </a:solidFill>
              </a:rPr>
              <a:t>Phase 1</a:t>
            </a:r>
            <a:endParaRPr lang="en-US" sz="2000" dirty="0">
              <a:solidFill>
                <a:schemeClr val="tx2"/>
              </a:solidFill>
            </a:endParaRPr>
          </a:p>
        </p:txBody>
      </p:sp>
      <p:grpSp>
        <p:nvGrpSpPr>
          <p:cNvPr id="4" name="Group 3"/>
          <p:cNvGrpSpPr/>
          <p:nvPr/>
        </p:nvGrpSpPr>
        <p:grpSpPr>
          <a:xfrm>
            <a:off x="159143" y="3726847"/>
            <a:ext cx="2178305" cy="836510"/>
            <a:chOff x="159143" y="4488847"/>
            <a:chExt cx="2178305" cy="836510"/>
          </a:xfrm>
        </p:grpSpPr>
        <p:sp>
          <p:nvSpPr>
            <p:cNvPr id="47" name="Rectangle 12"/>
            <p:cNvSpPr>
              <a:spLocks noChangeArrowheads="1"/>
            </p:cNvSpPr>
            <p:nvPr/>
          </p:nvSpPr>
          <p:spPr bwMode="auto">
            <a:xfrm>
              <a:off x="989978" y="4488847"/>
              <a:ext cx="1347470" cy="836510"/>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dirty="0" smtClean="0">
                  <a:solidFill>
                    <a:srgbClr val="FFFFFF"/>
                  </a:solidFill>
                  <a:latin typeface="Arial" charset="0"/>
                  <a:cs typeface="Osaka" charset="0"/>
                </a:rPr>
                <a:t>B</a:t>
              </a:r>
              <a:endParaRPr lang="en-US" dirty="0">
                <a:solidFill>
                  <a:srgbClr val="FFFFFF"/>
                </a:solidFill>
                <a:latin typeface="Arial" charset="0"/>
                <a:cs typeface="Osaka" charset="0"/>
              </a:endParaRPr>
            </a:p>
          </p:txBody>
        </p:sp>
        <p:sp>
          <p:nvSpPr>
            <p:cNvPr id="48" name="Rectangle 13"/>
            <p:cNvSpPr>
              <a:spLocks noChangeArrowheads="1"/>
            </p:cNvSpPr>
            <p:nvPr/>
          </p:nvSpPr>
          <p:spPr bwMode="auto">
            <a:xfrm>
              <a:off x="1005880" y="5199308"/>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IN</a:t>
              </a:r>
              <a:endParaRPr lang="en-US" sz="900" dirty="0">
                <a:solidFill>
                  <a:srgbClr val="FFFFFF"/>
                </a:solidFill>
                <a:latin typeface="Arial" charset="0"/>
                <a:cs typeface="Osaka" charset="0"/>
              </a:endParaRPr>
            </a:p>
          </p:txBody>
        </p:sp>
        <p:sp>
          <p:nvSpPr>
            <p:cNvPr id="49" name="Rectangle 14"/>
            <p:cNvSpPr>
              <a:spLocks noChangeArrowheads="1"/>
            </p:cNvSpPr>
            <p:nvPr/>
          </p:nvSpPr>
          <p:spPr bwMode="auto">
            <a:xfrm>
              <a:off x="2042712" y="5199308"/>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OUT</a:t>
              </a:r>
              <a:endParaRPr lang="en-US" sz="900" dirty="0">
                <a:solidFill>
                  <a:srgbClr val="FFFFFF"/>
                </a:solidFill>
                <a:latin typeface="Arial" charset="0"/>
                <a:cs typeface="Osaka" charset="0"/>
              </a:endParaRPr>
            </a:p>
          </p:txBody>
        </p:sp>
        <p:cxnSp>
          <p:nvCxnSpPr>
            <p:cNvPr id="50" name="AutoShape 19"/>
            <p:cNvCxnSpPr>
              <a:cxnSpLocks noChangeShapeType="1"/>
              <a:endCxn id="108" idx="1"/>
            </p:cNvCxnSpPr>
            <p:nvPr/>
          </p:nvCxnSpPr>
          <p:spPr bwMode="auto">
            <a:xfrm>
              <a:off x="587611" y="5085499"/>
              <a:ext cx="418269" cy="95550"/>
            </a:xfrm>
            <a:prstGeom prst="curvedConnector3">
              <a:avLst>
                <a:gd name="adj1" fmla="val 50000"/>
              </a:avLst>
            </a:prstGeom>
            <a:noFill/>
            <a:ln w="28575">
              <a:solidFill>
                <a:schemeClr val="tx1"/>
              </a:solidFill>
              <a:round/>
              <a:headEnd type="none" w="sm" len="sm"/>
              <a:tailEnd type="triangle" w="sm" len="sm"/>
            </a:ln>
          </p:spPr>
        </p:cxnSp>
        <p:pic>
          <p:nvPicPr>
            <p:cNvPr id="52"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59143" y="4958959"/>
              <a:ext cx="313992" cy="348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 name="Group 4"/>
          <p:cNvGrpSpPr/>
          <p:nvPr/>
        </p:nvGrpSpPr>
        <p:grpSpPr>
          <a:xfrm>
            <a:off x="159143" y="2362200"/>
            <a:ext cx="2178305" cy="836510"/>
            <a:chOff x="159143" y="3124200"/>
            <a:chExt cx="2178305" cy="836510"/>
          </a:xfrm>
        </p:grpSpPr>
        <p:sp>
          <p:nvSpPr>
            <p:cNvPr id="80" name="Rectangle 12"/>
            <p:cNvSpPr>
              <a:spLocks noChangeArrowheads="1"/>
            </p:cNvSpPr>
            <p:nvPr/>
          </p:nvSpPr>
          <p:spPr bwMode="auto">
            <a:xfrm>
              <a:off x="989978" y="3124200"/>
              <a:ext cx="1347470" cy="836510"/>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dirty="0" smtClean="0">
                  <a:solidFill>
                    <a:srgbClr val="FFFFFF"/>
                  </a:solidFill>
                  <a:latin typeface="Arial" charset="0"/>
                  <a:cs typeface="Osaka" charset="0"/>
                </a:rPr>
                <a:t>B</a:t>
              </a:r>
              <a:endParaRPr lang="en-US" dirty="0">
                <a:solidFill>
                  <a:srgbClr val="FFFFFF"/>
                </a:solidFill>
                <a:latin typeface="Arial" charset="0"/>
                <a:cs typeface="Osaka" charset="0"/>
              </a:endParaRPr>
            </a:p>
          </p:txBody>
        </p:sp>
        <p:sp>
          <p:nvSpPr>
            <p:cNvPr id="81" name="Rectangle 13"/>
            <p:cNvSpPr>
              <a:spLocks noChangeArrowheads="1"/>
            </p:cNvSpPr>
            <p:nvPr/>
          </p:nvSpPr>
          <p:spPr bwMode="auto">
            <a:xfrm>
              <a:off x="1005880" y="3834661"/>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IN</a:t>
              </a:r>
              <a:endParaRPr lang="en-US" sz="900" dirty="0">
                <a:solidFill>
                  <a:srgbClr val="FFFFFF"/>
                </a:solidFill>
                <a:latin typeface="Arial" charset="0"/>
                <a:cs typeface="Osaka" charset="0"/>
              </a:endParaRPr>
            </a:p>
          </p:txBody>
        </p:sp>
        <p:sp>
          <p:nvSpPr>
            <p:cNvPr id="82" name="Rectangle 14"/>
            <p:cNvSpPr>
              <a:spLocks noChangeArrowheads="1"/>
            </p:cNvSpPr>
            <p:nvPr/>
          </p:nvSpPr>
          <p:spPr bwMode="auto">
            <a:xfrm>
              <a:off x="2042712" y="3834661"/>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OUT</a:t>
              </a:r>
              <a:endParaRPr lang="en-US" sz="900" dirty="0">
                <a:solidFill>
                  <a:srgbClr val="FFFFFF"/>
                </a:solidFill>
                <a:latin typeface="Arial" charset="0"/>
                <a:cs typeface="Osaka" charset="0"/>
              </a:endParaRPr>
            </a:p>
          </p:txBody>
        </p:sp>
        <p:cxnSp>
          <p:nvCxnSpPr>
            <p:cNvPr id="83" name="AutoShape 19"/>
            <p:cNvCxnSpPr>
              <a:cxnSpLocks noChangeShapeType="1"/>
            </p:cNvCxnSpPr>
            <p:nvPr/>
          </p:nvCxnSpPr>
          <p:spPr bwMode="auto">
            <a:xfrm>
              <a:off x="587611" y="3794110"/>
              <a:ext cx="418269" cy="95550"/>
            </a:xfrm>
            <a:prstGeom prst="curvedConnector3">
              <a:avLst>
                <a:gd name="adj1" fmla="val 50000"/>
              </a:avLst>
            </a:prstGeom>
            <a:noFill/>
            <a:ln w="28575">
              <a:solidFill>
                <a:schemeClr val="tx1"/>
              </a:solidFill>
              <a:round/>
              <a:headEnd type="none" w="sm" len="sm"/>
              <a:tailEnd type="triangle" w="sm" len="sm"/>
            </a:ln>
          </p:spPr>
        </p:cxnSp>
        <p:pic>
          <p:nvPicPr>
            <p:cNvPr id="85"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59143" y="3594312"/>
              <a:ext cx="313992" cy="348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 name="Group 2"/>
          <p:cNvGrpSpPr/>
          <p:nvPr/>
        </p:nvGrpSpPr>
        <p:grpSpPr>
          <a:xfrm>
            <a:off x="152400" y="5030890"/>
            <a:ext cx="2178305" cy="836510"/>
            <a:chOff x="152400" y="5792890"/>
            <a:chExt cx="2178305" cy="836510"/>
          </a:xfrm>
        </p:grpSpPr>
        <p:sp>
          <p:nvSpPr>
            <p:cNvPr id="112" name="Rectangle 12"/>
            <p:cNvSpPr>
              <a:spLocks noChangeArrowheads="1"/>
            </p:cNvSpPr>
            <p:nvPr/>
          </p:nvSpPr>
          <p:spPr bwMode="auto">
            <a:xfrm>
              <a:off x="983235" y="5792890"/>
              <a:ext cx="1347470" cy="836510"/>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dirty="0" smtClean="0">
                  <a:solidFill>
                    <a:srgbClr val="FFFFFF"/>
                  </a:solidFill>
                  <a:latin typeface="Arial" charset="0"/>
                  <a:cs typeface="Osaka" charset="0"/>
                </a:rPr>
                <a:t>B</a:t>
              </a:r>
              <a:endParaRPr lang="en-US" dirty="0">
                <a:solidFill>
                  <a:srgbClr val="FFFFFF"/>
                </a:solidFill>
                <a:latin typeface="Arial" charset="0"/>
                <a:cs typeface="Osaka" charset="0"/>
              </a:endParaRPr>
            </a:p>
          </p:txBody>
        </p:sp>
        <p:sp>
          <p:nvSpPr>
            <p:cNvPr id="113" name="Rectangle 13"/>
            <p:cNvSpPr>
              <a:spLocks noChangeArrowheads="1"/>
            </p:cNvSpPr>
            <p:nvPr/>
          </p:nvSpPr>
          <p:spPr bwMode="auto">
            <a:xfrm>
              <a:off x="999137" y="6503351"/>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IN</a:t>
              </a:r>
              <a:endParaRPr lang="en-US" sz="900" dirty="0">
                <a:solidFill>
                  <a:srgbClr val="FFFFFF"/>
                </a:solidFill>
                <a:latin typeface="Arial" charset="0"/>
                <a:cs typeface="Osaka" charset="0"/>
              </a:endParaRPr>
            </a:p>
          </p:txBody>
        </p:sp>
        <p:sp>
          <p:nvSpPr>
            <p:cNvPr id="114" name="Rectangle 14"/>
            <p:cNvSpPr>
              <a:spLocks noChangeArrowheads="1"/>
            </p:cNvSpPr>
            <p:nvPr/>
          </p:nvSpPr>
          <p:spPr bwMode="auto">
            <a:xfrm>
              <a:off x="2035969" y="6503351"/>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OUT</a:t>
              </a:r>
              <a:endParaRPr lang="en-US" sz="900" dirty="0">
                <a:solidFill>
                  <a:srgbClr val="FFFFFF"/>
                </a:solidFill>
                <a:latin typeface="Arial" charset="0"/>
                <a:cs typeface="Osaka" charset="0"/>
              </a:endParaRPr>
            </a:p>
          </p:txBody>
        </p:sp>
        <p:cxnSp>
          <p:nvCxnSpPr>
            <p:cNvPr id="115" name="AutoShape 19"/>
            <p:cNvCxnSpPr>
              <a:cxnSpLocks noChangeShapeType="1"/>
            </p:cNvCxnSpPr>
            <p:nvPr/>
          </p:nvCxnSpPr>
          <p:spPr bwMode="auto">
            <a:xfrm>
              <a:off x="580868" y="6389542"/>
              <a:ext cx="418269" cy="95550"/>
            </a:xfrm>
            <a:prstGeom prst="curvedConnector3">
              <a:avLst>
                <a:gd name="adj1" fmla="val 50000"/>
              </a:avLst>
            </a:prstGeom>
            <a:noFill/>
            <a:ln w="28575">
              <a:solidFill>
                <a:schemeClr val="tx1"/>
              </a:solidFill>
              <a:round/>
              <a:headEnd type="none" w="sm" len="sm"/>
              <a:tailEnd type="triangle" w="sm" len="sm"/>
            </a:ln>
          </p:spPr>
        </p:cxnSp>
        <p:pic>
          <p:nvPicPr>
            <p:cNvPr id="116" name="Picture 1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52400" y="6263002"/>
              <a:ext cx="313992" cy="348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25302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par>
                                <p:cTn id="25" presetID="9"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86</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Parallelize Me?</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2"/>
                </a:solidFill>
              </a:rPr>
              <a:t>Phase 1+: partition data, communicate for rendezvous in space!</a:t>
            </a:r>
          </a:p>
        </p:txBody>
      </p:sp>
      <p:grpSp>
        <p:nvGrpSpPr>
          <p:cNvPr id="4" name="Group 3"/>
          <p:cNvGrpSpPr/>
          <p:nvPr/>
        </p:nvGrpSpPr>
        <p:grpSpPr>
          <a:xfrm>
            <a:off x="159143" y="3726847"/>
            <a:ext cx="2178305" cy="836510"/>
            <a:chOff x="159143" y="4488847"/>
            <a:chExt cx="2178305" cy="836510"/>
          </a:xfrm>
        </p:grpSpPr>
        <p:sp>
          <p:nvSpPr>
            <p:cNvPr id="47" name="Rectangle 12"/>
            <p:cNvSpPr>
              <a:spLocks noChangeArrowheads="1"/>
            </p:cNvSpPr>
            <p:nvPr/>
          </p:nvSpPr>
          <p:spPr bwMode="auto">
            <a:xfrm>
              <a:off x="989978" y="4488847"/>
              <a:ext cx="1347470" cy="836510"/>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dirty="0" smtClean="0">
                  <a:solidFill>
                    <a:srgbClr val="FFFFFF"/>
                  </a:solidFill>
                  <a:latin typeface="Arial" charset="0"/>
                  <a:cs typeface="Osaka" charset="0"/>
                </a:rPr>
                <a:t>B</a:t>
              </a:r>
              <a:endParaRPr lang="en-US" dirty="0">
                <a:solidFill>
                  <a:srgbClr val="FFFFFF"/>
                </a:solidFill>
                <a:latin typeface="Arial" charset="0"/>
                <a:cs typeface="Osaka" charset="0"/>
              </a:endParaRPr>
            </a:p>
          </p:txBody>
        </p:sp>
        <p:sp>
          <p:nvSpPr>
            <p:cNvPr id="48" name="Rectangle 13"/>
            <p:cNvSpPr>
              <a:spLocks noChangeArrowheads="1"/>
            </p:cNvSpPr>
            <p:nvPr/>
          </p:nvSpPr>
          <p:spPr bwMode="auto">
            <a:xfrm>
              <a:off x="1005880" y="5199308"/>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IN</a:t>
              </a:r>
              <a:endParaRPr lang="en-US" sz="900" dirty="0">
                <a:solidFill>
                  <a:srgbClr val="FFFFFF"/>
                </a:solidFill>
                <a:latin typeface="Arial" charset="0"/>
                <a:cs typeface="Osaka" charset="0"/>
              </a:endParaRPr>
            </a:p>
          </p:txBody>
        </p:sp>
        <p:sp>
          <p:nvSpPr>
            <p:cNvPr id="49" name="Rectangle 14"/>
            <p:cNvSpPr>
              <a:spLocks noChangeArrowheads="1"/>
            </p:cNvSpPr>
            <p:nvPr/>
          </p:nvSpPr>
          <p:spPr bwMode="auto">
            <a:xfrm>
              <a:off x="2042712" y="5199308"/>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OUT</a:t>
              </a:r>
              <a:endParaRPr lang="en-US" sz="900" dirty="0">
                <a:solidFill>
                  <a:srgbClr val="FFFFFF"/>
                </a:solidFill>
                <a:latin typeface="Arial" charset="0"/>
                <a:cs typeface="Osaka" charset="0"/>
              </a:endParaRPr>
            </a:p>
          </p:txBody>
        </p:sp>
        <p:cxnSp>
          <p:nvCxnSpPr>
            <p:cNvPr id="50" name="AutoShape 19"/>
            <p:cNvCxnSpPr>
              <a:cxnSpLocks noChangeShapeType="1"/>
            </p:cNvCxnSpPr>
            <p:nvPr/>
          </p:nvCxnSpPr>
          <p:spPr bwMode="auto">
            <a:xfrm>
              <a:off x="587611" y="5085499"/>
              <a:ext cx="418269" cy="95550"/>
            </a:xfrm>
            <a:prstGeom prst="curvedConnector3">
              <a:avLst>
                <a:gd name="adj1" fmla="val 50000"/>
              </a:avLst>
            </a:prstGeom>
            <a:noFill/>
            <a:ln w="28575">
              <a:solidFill>
                <a:schemeClr val="tx1"/>
              </a:solidFill>
              <a:round/>
              <a:headEnd type="none" w="sm" len="sm"/>
              <a:tailEnd type="triangle" w="sm" len="sm"/>
            </a:ln>
          </p:spPr>
        </p:cxnSp>
        <p:pic>
          <p:nvPicPr>
            <p:cNvPr id="52"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59143" y="4958959"/>
              <a:ext cx="313992" cy="348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 name="Group 4"/>
          <p:cNvGrpSpPr/>
          <p:nvPr/>
        </p:nvGrpSpPr>
        <p:grpSpPr>
          <a:xfrm>
            <a:off x="159143" y="2362200"/>
            <a:ext cx="2178305" cy="836510"/>
            <a:chOff x="159143" y="3124200"/>
            <a:chExt cx="2178305" cy="836510"/>
          </a:xfrm>
        </p:grpSpPr>
        <p:sp>
          <p:nvSpPr>
            <p:cNvPr id="80" name="Rectangle 12"/>
            <p:cNvSpPr>
              <a:spLocks noChangeArrowheads="1"/>
            </p:cNvSpPr>
            <p:nvPr/>
          </p:nvSpPr>
          <p:spPr bwMode="auto">
            <a:xfrm>
              <a:off x="989978" y="3124200"/>
              <a:ext cx="1347470" cy="836510"/>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dirty="0" smtClean="0">
                  <a:solidFill>
                    <a:srgbClr val="FFFFFF"/>
                  </a:solidFill>
                  <a:latin typeface="Arial" charset="0"/>
                  <a:cs typeface="Osaka" charset="0"/>
                </a:rPr>
                <a:t>B</a:t>
              </a:r>
              <a:endParaRPr lang="en-US" dirty="0">
                <a:solidFill>
                  <a:srgbClr val="FFFFFF"/>
                </a:solidFill>
                <a:latin typeface="Arial" charset="0"/>
                <a:cs typeface="Osaka" charset="0"/>
              </a:endParaRPr>
            </a:p>
          </p:txBody>
        </p:sp>
        <p:sp>
          <p:nvSpPr>
            <p:cNvPr id="81" name="Rectangle 13"/>
            <p:cNvSpPr>
              <a:spLocks noChangeArrowheads="1"/>
            </p:cNvSpPr>
            <p:nvPr/>
          </p:nvSpPr>
          <p:spPr bwMode="auto">
            <a:xfrm>
              <a:off x="1005880" y="3834661"/>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IN</a:t>
              </a:r>
              <a:endParaRPr lang="en-US" sz="900" dirty="0">
                <a:solidFill>
                  <a:srgbClr val="FFFFFF"/>
                </a:solidFill>
                <a:latin typeface="Arial" charset="0"/>
                <a:cs typeface="Osaka" charset="0"/>
              </a:endParaRPr>
            </a:p>
          </p:txBody>
        </p:sp>
        <p:sp>
          <p:nvSpPr>
            <p:cNvPr id="82" name="Rectangle 14"/>
            <p:cNvSpPr>
              <a:spLocks noChangeArrowheads="1"/>
            </p:cNvSpPr>
            <p:nvPr/>
          </p:nvSpPr>
          <p:spPr bwMode="auto">
            <a:xfrm>
              <a:off x="2042712" y="3834661"/>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OUT</a:t>
              </a:r>
              <a:endParaRPr lang="en-US" sz="900" dirty="0">
                <a:solidFill>
                  <a:srgbClr val="FFFFFF"/>
                </a:solidFill>
                <a:latin typeface="Arial" charset="0"/>
                <a:cs typeface="Osaka" charset="0"/>
              </a:endParaRPr>
            </a:p>
          </p:txBody>
        </p:sp>
        <p:cxnSp>
          <p:nvCxnSpPr>
            <p:cNvPr id="83" name="AutoShape 19"/>
            <p:cNvCxnSpPr>
              <a:cxnSpLocks noChangeShapeType="1"/>
            </p:cNvCxnSpPr>
            <p:nvPr/>
          </p:nvCxnSpPr>
          <p:spPr bwMode="auto">
            <a:xfrm>
              <a:off x="587611" y="3794110"/>
              <a:ext cx="418269" cy="95550"/>
            </a:xfrm>
            <a:prstGeom prst="curvedConnector3">
              <a:avLst>
                <a:gd name="adj1" fmla="val 50000"/>
              </a:avLst>
            </a:prstGeom>
            <a:noFill/>
            <a:ln w="28575">
              <a:solidFill>
                <a:schemeClr val="tx1"/>
              </a:solidFill>
              <a:round/>
              <a:headEnd type="none" w="sm" len="sm"/>
              <a:tailEnd type="triangle" w="sm" len="sm"/>
            </a:ln>
          </p:spPr>
        </p:cxnSp>
        <p:pic>
          <p:nvPicPr>
            <p:cNvPr id="85"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59143" y="3594312"/>
              <a:ext cx="313992" cy="348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 name="Group 2"/>
          <p:cNvGrpSpPr/>
          <p:nvPr/>
        </p:nvGrpSpPr>
        <p:grpSpPr>
          <a:xfrm>
            <a:off x="152400" y="5030890"/>
            <a:ext cx="2178305" cy="836510"/>
            <a:chOff x="152400" y="5792890"/>
            <a:chExt cx="2178305" cy="836510"/>
          </a:xfrm>
        </p:grpSpPr>
        <p:sp>
          <p:nvSpPr>
            <p:cNvPr id="112" name="Rectangle 12"/>
            <p:cNvSpPr>
              <a:spLocks noChangeArrowheads="1"/>
            </p:cNvSpPr>
            <p:nvPr/>
          </p:nvSpPr>
          <p:spPr bwMode="auto">
            <a:xfrm>
              <a:off x="983235" y="5792890"/>
              <a:ext cx="1347470" cy="836510"/>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dirty="0" smtClean="0">
                  <a:solidFill>
                    <a:srgbClr val="FFFFFF"/>
                  </a:solidFill>
                  <a:latin typeface="Arial" charset="0"/>
                  <a:cs typeface="Osaka" charset="0"/>
                </a:rPr>
                <a:t>B</a:t>
              </a:r>
              <a:endParaRPr lang="en-US" dirty="0">
                <a:solidFill>
                  <a:srgbClr val="FFFFFF"/>
                </a:solidFill>
                <a:latin typeface="Arial" charset="0"/>
                <a:cs typeface="Osaka" charset="0"/>
              </a:endParaRPr>
            </a:p>
          </p:txBody>
        </p:sp>
        <p:sp>
          <p:nvSpPr>
            <p:cNvPr id="113" name="Rectangle 13"/>
            <p:cNvSpPr>
              <a:spLocks noChangeArrowheads="1"/>
            </p:cNvSpPr>
            <p:nvPr/>
          </p:nvSpPr>
          <p:spPr bwMode="auto">
            <a:xfrm>
              <a:off x="999137" y="6503351"/>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IN</a:t>
              </a:r>
              <a:endParaRPr lang="en-US" sz="900" dirty="0">
                <a:solidFill>
                  <a:srgbClr val="FFFFFF"/>
                </a:solidFill>
                <a:latin typeface="Arial" charset="0"/>
                <a:cs typeface="Osaka" charset="0"/>
              </a:endParaRPr>
            </a:p>
          </p:txBody>
        </p:sp>
        <p:sp>
          <p:nvSpPr>
            <p:cNvPr id="114" name="Rectangle 14"/>
            <p:cNvSpPr>
              <a:spLocks noChangeArrowheads="1"/>
            </p:cNvSpPr>
            <p:nvPr/>
          </p:nvSpPr>
          <p:spPr bwMode="auto">
            <a:xfrm>
              <a:off x="2035969" y="6503351"/>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OUT</a:t>
              </a:r>
              <a:endParaRPr lang="en-US" sz="900" dirty="0">
                <a:solidFill>
                  <a:srgbClr val="FFFFFF"/>
                </a:solidFill>
                <a:latin typeface="Arial" charset="0"/>
                <a:cs typeface="Osaka" charset="0"/>
              </a:endParaRPr>
            </a:p>
          </p:txBody>
        </p:sp>
        <p:cxnSp>
          <p:nvCxnSpPr>
            <p:cNvPr id="115" name="AutoShape 19"/>
            <p:cNvCxnSpPr>
              <a:cxnSpLocks noChangeShapeType="1"/>
            </p:cNvCxnSpPr>
            <p:nvPr/>
          </p:nvCxnSpPr>
          <p:spPr bwMode="auto">
            <a:xfrm>
              <a:off x="580868" y="6389542"/>
              <a:ext cx="418269" cy="95550"/>
            </a:xfrm>
            <a:prstGeom prst="curvedConnector3">
              <a:avLst>
                <a:gd name="adj1" fmla="val 50000"/>
              </a:avLst>
            </a:prstGeom>
            <a:noFill/>
            <a:ln w="28575">
              <a:solidFill>
                <a:schemeClr val="tx1"/>
              </a:solidFill>
              <a:round/>
              <a:headEnd type="none" w="sm" len="sm"/>
              <a:tailEnd type="triangle" w="sm" len="sm"/>
            </a:ln>
          </p:spPr>
        </p:cxnSp>
        <p:pic>
          <p:nvPicPr>
            <p:cNvPr id="116" name="Picture 1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52400" y="6263002"/>
              <a:ext cx="313992" cy="348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 name="Group 5"/>
          <p:cNvGrpSpPr/>
          <p:nvPr/>
        </p:nvGrpSpPr>
        <p:grpSpPr>
          <a:xfrm>
            <a:off x="6472195" y="2362200"/>
            <a:ext cx="1347470" cy="3354155"/>
            <a:chOff x="6472195" y="2362200"/>
            <a:chExt cx="1347470" cy="3354155"/>
          </a:xfrm>
        </p:grpSpPr>
        <p:sp>
          <p:nvSpPr>
            <p:cNvPr id="58" name="Rectangle 12"/>
            <p:cNvSpPr>
              <a:spLocks noChangeArrowheads="1"/>
            </p:cNvSpPr>
            <p:nvPr/>
          </p:nvSpPr>
          <p:spPr bwMode="auto">
            <a:xfrm>
              <a:off x="6472195" y="4879845"/>
              <a:ext cx="1347470" cy="836510"/>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dirty="0" smtClean="0">
                  <a:solidFill>
                    <a:srgbClr val="FFFFFF"/>
                  </a:solidFill>
                  <a:latin typeface="Arial" charset="0"/>
                  <a:cs typeface="Osaka" charset="0"/>
                </a:rPr>
                <a:t>B</a:t>
              </a:r>
              <a:endParaRPr lang="en-US" dirty="0">
                <a:solidFill>
                  <a:srgbClr val="FFFFFF"/>
                </a:solidFill>
                <a:latin typeface="Arial" charset="0"/>
                <a:cs typeface="Osaka" charset="0"/>
              </a:endParaRPr>
            </a:p>
          </p:txBody>
        </p:sp>
        <p:sp>
          <p:nvSpPr>
            <p:cNvPr id="59" name="Rectangle 13"/>
            <p:cNvSpPr>
              <a:spLocks noChangeArrowheads="1"/>
            </p:cNvSpPr>
            <p:nvPr/>
          </p:nvSpPr>
          <p:spPr bwMode="auto">
            <a:xfrm>
              <a:off x="6488097" y="5590306"/>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IN</a:t>
              </a:r>
              <a:endParaRPr lang="en-US" sz="900" dirty="0">
                <a:solidFill>
                  <a:srgbClr val="FFFFFF"/>
                </a:solidFill>
                <a:latin typeface="Arial" charset="0"/>
                <a:cs typeface="Osaka" charset="0"/>
              </a:endParaRPr>
            </a:p>
          </p:txBody>
        </p:sp>
        <p:sp>
          <p:nvSpPr>
            <p:cNvPr id="60" name="Rectangle 14"/>
            <p:cNvSpPr>
              <a:spLocks noChangeArrowheads="1"/>
            </p:cNvSpPr>
            <p:nvPr/>
          </p:nvSpPr>
          <p:spPr bwMode="auto">
            <a:xfrm>
              <a:off x="7524929" y="5590306"/>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OUT</a:t>
              </a:r>
              <a:endParaRPr lang="en-US" sz="900" dirty="0">
                <a:solidFill>
                  <a:srgbClr val="FFFFFF"/>
                </a:solidFill>
                <a:latin typeface="Arial" charset="0"/>
                <a:cs typeface="Osaka" charset="0"/>
              </a:endParaRPr>
            </a:p>
          </p:txBody>
        </p:sp>
        <p:sp>
          <p:nvSpPr>
            <p:cNvPr id="93" name="Rectangle 12"/>
            <p:cNvSpPr>
              <a:spLocks noChangeArrowheads="1"/>
            </p:cNvSpPr>
            <p:nvPr/>
          </p:nvSpPr>
          <p:spPr bwMode="auto">
            <a:xfrm>
              <a:off x="6472195" y="3653589"/>
              <a:ext cx="1347470" cy="836510"/>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dirty="0" smtClean="0">
                  <a:solidFill>
                    <a:srgbClr val="FFFFFF"/>
                  </a:solidFill>
                  <a:latin typeface="Arial" charset="0"/>
                  <a:cs typeface="Osaka" charset="0"/>
                </a:rPr>
                <a:t>B</a:t>
              </a:r>
              <a:endParaRPr lang="en-US" dirty="0">
                <a:solidFill>
                  <a:srgbClr val="FFFFFF"/>
                </a:solidFill>
                <a:latin typeface="Arial" charset="0"/>
                <a:cs typeface="Osaka" charset="0"/>
              </a:endParaRPr>
            </a:p>
          </p:txBody>
        </p:sp>
        <p:sp>
          <p:nvSpPr>
            <p:cNvPr id="94" name="Rectangle 13"/>
            <p:cNvSpPr>
              <a:spLocks noChangeArrowheads="1"/>
            </p:cNvSpPr>
            <p:nvPr/>
          </p:nvSpPr>
          <p:spPr bwMode="auto">
            <a:xfrm>
              <a:off x="6488097" y="4364050"/>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IN</a:t>
              </a:r>
              <a:endParaRPr lang="en-US" sz="900" dirty="0">
                <a:solidFill>
                  <a:srgbClr val="FFFFFF"/>
                </a:solidFill>
                <a:latin typeface="Arial" charset="0"/>
                <a:cs typeface="Osaka" charset="0"/>
              </a:endParaRPr>
            </a:p>
          </p:txBody>
        </p:sp>
        <p:sp>
          <p:nvSpPr>
            <p:cNvPr id="95" name="Rectangle 14"/>
            <p:cNvSpPr>
              <a:spLocks noChangeArrowheads="1"/>
            </p:cNvSpPr>
            <p:nvPr/>
          </p:nvSpPr>
          <p:spPr bwMode="auto">
            <a:xfrm>
              <a:off x="7524929" y="4364050"/>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OUT</a:t>
              </a:r>
              <a:endParaRPr lang="en-US" sz="900" dirty="0">
                <a:solidFill>
                  <a:srgbClr val="FFFFFF"/>
                </a:solidFill>
                <a:latin typeface="Arial" charset="0"/>
                <a:cs typeface="Osaka" charset="0"/>
              </a:endParaRPr>
            </a:p>
          </p:txBody>
        </p:sp>
        <p:sp>
          <p:nvSpPr>
            <p:cNvPr id="127" name="Rectangle 12"/>
            <p:cNvSpPr>
              <a:spLocks noChangeArrowheads="1"/>
            </p:cNvSpPr>
            <p:nvPr/>
          </p:nvSpPr>
          <p:spPr bwMode="auto">
            <a:xfrm>
              <a:off x="6472195" y="2362200"/>
              <a:ext cx="1347470" cy="836510"/>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dirty="0" smtClean="0">
                  <a:solidFill>
                    <a:srgbClr val="FFFFFF"/>
                  </a:solidFill>
                  <a:latin typeface="Arial" charset="0"/>
                  <a:cs typeface="Osaka" charset="0"/>
                </a:rPr>
                <a:t>B</a:t>
              </a:r>
              <a:endParaRPr lang="en-US" dirty="0">
                <a:solidFill>
                  <a:srgbClr val="FFFFFF"/>
                </a:solidFill>
                <a:latin typeface="Arial" charset="0"/>
                <a:cs typeface="Osaka" charset="0"/>
              </a:endParaRPr>
            </a:p>
          </p:txBody>
        </p:sp>
        <p:sp>
          <p:nvSpPr>
            <p:cNvPr id="128" name="Rectangle 13"/>
            <p:cNvSpPr>
              <a:spLocks noChangeArrowheads="1"/>
            </p:cNvSpPr>
            <p:nvPr/>
          </p:nvSpPr>
          <p:spPr bwMode="auto">
            <a:xfrm>
              <a:off x="6488097" y="3072661"/>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IN</a:t>
              </a:r>
              <a:endParaRPr lang="en-US" sz="900" dirty="0">
                <a:solidFill>
                  <a:srgbClr val="FFFFFF"/>
                </a:solidFill>
                <a:latin typeface="Arial" charset="0"/>
                <a:cs typeface="Osaka" charset="0"/>
              </a:endParaRPr>
            </a:p>
          </p:txBody>
        </p:sp>
        <p:sp>
          <p:nvSpPr>
            <p:cNvPr id="129" name="Rectangle 14"/>
            <p:cNvSpPr>
              <a:spLocks noChangeArrowheads="1"/>
            </p:cNvSpPr>
            <p:nvPr/>
          </p:nvSpPr>
          <p:spPr bwMode="auto">
            <a:xfrm>
              <a:off x="7524929" y="3072661"/>
              <a:ext cx="274994" cy="109998"/>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r>
                <a:rPr lang="en-US" sz="900" dirty="0" smtClean="0">
                  <a:solidFill>
                    <a:srgbClr val="FFFFFF"/>
                  </a:solidFill>
                  <a:latin typeface="Arial" charset="0"/>
                  <a:cs typeface="Osaka" charset="0"/>
                </a:rPr>
                <a:t>OUT</a:t>
              </a:r>
              <a:endParaRPr lang="en-US" sz="900" dirty="0">
                <a:solidFill>
                  <a:srgbClr val="FFFFFF"/>
                </a:solidFill>
                <a:latin typeface="Arial" charset="0"/>
                <a:cs typeface="Osaka" charset="0"/>
              </a:endParaRPr>
            </a:p>
          </p:txBody>
        </p:sp>
      </p:grpSp>
      <p:grpSp>
        <p:nvGrpSpPr>
          <p:cNvPr id="7" name="Group 6"/>
          <p:cNvGrpSpPr/>
          <p:nvPr/>
        </p:nvGrpSpPr>
        <p:grpSpPr>
          <a:xfrm>
            <a:off x="7799923" y="2908857"/>
            <a:ext cx="349942" cy="2736448"/>
            <a:chOff x="7799923" y="2908857"/>
            <a:chExt cx="349942" cy="2736448"/>
          </a:xfrm>
        </p:grpSpPr>
        <p:cxnSp>
          <p:nvCxnSpPr>
            <p:cNvPr id="61" name="AutoShape 22"/>
            <p:cNvCxnSpPr>
              <a:cxnSpLocks noChangeShapeType="1"/>
            </p:cNvCxnSpPr>
            <p:nvPr/>
          </p:nvCxnSpPr>
          <p:spPr bwMode="auto">
            <a:xfrm flipV="1">
              <a:off x="7799923" y="5426502"/>
              <a:ext cx="349942" cy="218803"/>
            </a:xfrm>
            <a:prstGeom prst="curvedConnector3">
              <a:avLst>
                <a:gd name="adj1" fmla="val 50000"/>
              </a:avLst>
            </a:prstGeom>
            <a:noFill/>
            <a:ln w="28575">
              <a:solidFill>
                <a:schemeClr val="tx1"/>
              </a:solidFill>
              <a:round/>
              <a:headEnd type="none" w="sm" len="sm"/>
              <a:tailEnd type="triangle" w="sm" len="sm"/>
            </a:ln>
          </p:spPr>
        </p:cxnSp>
        <p:cxnSp>
          <p:nvCxnSpPr>
            <p:cNvPr id="96" name="AutoShape 22"/>
            <p:cNvCxnSpPr>
              <a:cxnSpLocks noChangeShapeType="1"/>
            </p:cNvCxnSpPr>
            <p:nvPr/>
          </p:nvCxnSpPr>
          <p:spPr bwMode="auto">
            <a:xfrm flipV="1">
              <a:off x="7799923" y="4200246"/>
              <a:ext cx="349942" cy="218803"/>
            </a:xfrm>
            <a:prstGeom prst="curvedConnector3">
              <a:avLst>
                <a:gd name="adj1" fmla="val 50000"/>
              </a:avLst>
            </a:prstGeom>
            <a:noFill/>
            <a:ln w="28575">
              <a:solidFill>
                <a:schemeClr val="tx1"/>
              </a:solidFill>
              <a:round/>
              <a:headEnd type="none" w="sm" len="sm"/>
              <a:tailEnd type="triangle" w="sm" len="sm"/>
            </a:ln>
          </p:spPr>
        </p:cxnSp>
        <p:cxnSp>
          <p:nvCxnSpPr>
            <p:cNvPr id="130" name="AutoShape 22"/>
            <p:cNvCxnSpPr>
              <a:cxnSpLocks noChangeShapeType="1"/>
            </p:cNvCxnSpPr>
            <p:nvPr/>
          </p:nvCxnSpPr>
          <p:spPr bwMode="auto">
            <a:xfrm flipV="1">
              <a:off x="7799923" y="2908857"/>
              <a:ext cx="349942" cy="218803"/>
            </a:xfrm>
            <a:prstGeom prst="curvedConnector3">
              <a:avLst>
                <a:gd name="adj1" fmla="val 50000"/>
              </a:avLst>
            </a:prstGeom>
            <a:noFill/>
            <a:ln w="28575">
              <a:solidFill>
                <a:schemeClr val="tx1"/>
              </a:solidFill>
              <a:round/>
              <a:headEnd type="none" w="sm" len="sm"/>
              <a:tailEnd type="triangle" w="sm" len="sm"/>
            </a:ln>
          </p:spPr>
        </p:cxnSp>
      </p:grpSp>
      <p:grpSp>
        <p:nvGrpSpPr>
          <p:cNvPr id="11" name="Group 10"/>
          <p:cNvGrpSpPr/>
          <p:nvPr/>
        </p:nvGrpSpPr>
        <p:grpSpPr>
          <a:xfrm>
            <a:off x="8208733" y="2734524"/>
            <a:ext cx="490142" cy="2866312"/>
            <a:chOff x="8208733" y="2734524"/>
            <a:chExt cx="490142" cy="2866312"/>
          </a:xfrm>
        </p:grpSpPr>
        <p:pic>
          <p:nvPicPr>
            <p:cNvPr id="62"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309008" y="5252169"/>
              <a:ext cx="313992" cy="348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3" name="Group 33"/>
            <p:cNvGrpSpPr/>
            <p:nvPr/>
          </p:nvGrpSpPr>
          <p:grpSpPr>
            <a:xfrm>
              <a:off x="8208733" y="5354027"/>
              <a:ext cx="148862" cy="92413"/>
              <a:chOff x="5218575" y="2062978"/>
              <a:chExt cx="3733800" cy="2317945"/>
            </a:xfrm>
          </p:grpSpPr>
          <p:sp>
            <p:nvSpPr>
              <p:cNvPr id="65" name="Rectangle 64"/>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66"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67"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68" name="Group 37"/>
            <p:cNvGrpSpPr/>
            <p:nvPr/>
          </p:nvGrpSpPr>
          <p:grpSpPr>
            <a:xfrm>
              <a:off x="8263732" y="5409026"/>
              <a:ext cx="148862" cy="92413"/>
              <a:chOff x="5218575" y="2062978"/>
              <a:chExt cx="3733800" cy="2317945"/>
            </a:xfrm>
          </p:grpSpPr>
          <p:sp>
            <p:nvSpPr>
              <p:cNvPr id="69" name="Rectangle 68"/>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70"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71"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72" name="Group 41"/>
            <p:cNvGrpSpPr/>
            <p:nvPr/>
          </p:nvGrpSpPr>
          <p:grpSpPr>
            <a:xfrm>
              <a:off x="8318731" y="5464025"/>
              <a:ext cx="148862" cy="92413"/>
              <a:chOff x="5218575" y="2062978"/>
              <a:chExt cx="3733800" cy="2317945"/>
            </a:xfrm>
          </p:grpSpPr>
          <p:sp>
            <p:nvSpPr>
              <p:cNvPr id="73" name="Rectangle 72"/>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74"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75"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76" name="Group 45"/>
            <p:cNvGrpSpPr/>
            <p:nvPr/>
          </p:nvGrpSpPr>
          <p:grpSpPr>
            <a:xfrm>
              <a:off x="8440015" y="5354179"/>
              <a:ext cx="148862" cy="92413"/>
              <a:chOff x="5218575" y="2062978"/>
              <a:chExt cx="3733800" cy="2317945"/>
            </a:xfrm>
          </p:grpSpPr>
          <p:sp>
            <p:nvSpPr>
              <p:cNvPr id="77" name="Rectangle 76"/>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78"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79"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84" name="Group 49"/>
            <p:cNvGrpSpPr/>
            <p:nvPr/>
          </p:nvGrpSpPr>
          <p:grpSpPr>
            <a:xfrm>
              <a:off x="8495014" y="5409178"/>
              <a:ext cx="148862" cy="92413"/>
              <a:chOff x="5218575" y="2062978"/>
              <a:chExt cx="3733800" cy="2317945"/>
            </a:xfrm>
          </p:grpSpPr>
          <p:sp>
            <p:nvSpPr>
              <p:cNvPr id="86" name="Rectangle 85"/>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87"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88"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89" name="Group 53"/>
            <p:cNvGrpSpPr/>
            <p:nvPr/>
          </p:nvGrpSpPr>
          <p:grpSpPr>
            <a:xfrm>
              <a:off x="8550013" y="5464177"/>
              <a:ext cx="148862" cy="92413"/>
              <a:chOff x="5218575" y="2062978"/>
              <a:chExt cx="3733800" cy="2317945"/>
            </a:xfrm>
          </p:grpSpPr>
          <p:sp>
            <p:nvSpPr>
              <p:cNvPr id="90" name="Rectangle 89"/>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91"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92"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pic>
          <p:nvPicPr>
            <p:cNvPr id="97"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309008" y="4025913"/>
              <a:ext cx="313992" cy="348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8" name="Group 33"/>
            <p:cNvGrpSpPr/>
            <p:nvPr/>
          </p:nvGrpSpPr>
          <p:grpSpPr>
            <a:xfrm>
              <a:off x="8208733" y="4127771"/>
              <a:ext cx="148862" cy="92413"/>
              <a:chOff x="5218575" y="2062978"/>
              <a:chExt cx="3733800" cy="2317945"/>
            </a:xfrm>
          </p:grpSpPr>
          <p:sp>
            <p:nvSpPr>
              <p:cNvPr id="99" name="Rectangle 98"/>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00"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01"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102" name="Group 37"/>
            <p:cNvGrpSpPr/>
            <p:nvPr/>
          </p:nvGrpSpPr>
          <p:grpSpPr>
            <a:xfrm>
              <a:off x="8263732" y="4182770"/>
              <a:ext cx="148862" cy="92413"/>
              <a:chOff x="5218575" y="2062978"/>
              <a:chExt cx="3733800" cy="2317945"/>
            </a:xfrm>
          </p:grpSpPr>
          <p:sp>
            <p:nvSpPr>
              <p:cNvPr id="103" name="Rectangle 102"/>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04"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05"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106" name="Group 41"/>
            <p:cNvGrpSpPr/>
            <p:nvPr/>
          </p:nvGrpSpPr>
          <p:grpSpPr>
            <a:xfrm>
              <a:off x="8318731" y="4237769"/>
              <a:ext cx="148862" cy="92413"/>
              <a:chOff x="5218575" y="2062978"/>
              <a:chExt cx="3733800" cy="2317945"/>
            </a:xfrm>
          </p:grpSpPr>
          <p:sp>
            <p:nvSpPr>
              <p:cNvPr id="107" name="Rectangle 106"/>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08"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09"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110" name="Group 45"/>
            <p:cNvGrpSpPr/>
            <p:nvPr/>
          </p:nvGrpSpPr>
          <p:grpSpPr>
            <a:xfrm>
              <a:off x="8440015" y="4127923"/>
              <a:ext cx="148862" cy="92413"/>
              <a:chOff x="5218575" y="2062978"/>
              <a:chExt cx="3733800" cy="2317945"/>
            </a:xfrm>
          </p:grpSpPr>
          <p:sp>
            <p:nvSpPr>
              <p:cNvPr id="111" name="Rectangle 110"/>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17"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18"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119" name="Group 49"/>
            <p:cNvGrpSpPr/>
            <p:nvPr/>
          </p:nvGrpSpPr>
          <p:grpSpPr>
            <a:xfrm>
              <a:off x="8495014" y="4182922"/>
              <a:ext cx="148862" cy="92413"/>
              <a:chOff x="5218575" y="2062978"/>
              <a:chExt cx="3733800" cy="2317945"/>
            </a:xfrm>
          </p:grpSpPr>
          <p:sp>
            <p:nvSpPr>
              <p:cNvPr id="120" name="Rectangle 119"/>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21"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22"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123" name="Group 53"/>
            <p:cNvGrpSpPr/>
            <p:nvPr/>
          </p:nvGrpSpPr>
          <p:grpSpPr>
            <a:xfrm>
              <a:off x="8550013" y="4237921"/>
              <a:ext cx="148862" cy="92413"/>
              <a:chOff x="5218575" y="2062978"/>
              <a:chExt cx="3733800" cy="2317945"/>
            </a:xfrm>
          </p:grpSpPr>
          <p:sp>
            <p:nvSpPr>
              <p:cNvPr id="124" name="Rectangle 123"/>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25"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26"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pic>
          <p:nvPicPr>
            <p:cNvPr id="13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309008" y="2734524"/>
              <a:ext cx="313992" cy="348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32" name="Group 33"/>
            <p:cNvGrpSpPr/>
            <p:nvPr/>
          </p:nvGrpSpPr>
          <p:grpSpPr>
            <a:xfrm>
              <a:off x="8208733" y="2836382"/>
              <a:ext cx="148862" cy="92413"/>
              <a:chOff x="5218575" y="2062978"/>
              <a:chExt cx="3733800" cy="2317945"/>
            </a:xfrm>
          </p:grpSpPr>
          <p:sp>
            <p:nvSpPr>
              <p:cNvPr id="133" name="Rectangle 132"/>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34"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35"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136" name="Group 37"/>
            <p:cNvGrpSpPr/>
            <p:nvPr/>
          </p:nvGrpSpPr>
          <p:grpSpPr>
            <a:xfrm>
              <a:off x="8263732" y="2891381"/>
              <a:ext cx="148862" cy="92413"/>
              <a:chOff x="5218575" y="2062978"/>
              <a:chExt cx="3733800" cy="2317945"/>
            </a:xfrm>
          </p:grpSpPr>
          <p:sp>
            <p:nvSpPr>
              <p:cNvPr id="137" name="Rectangle 136"/>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38"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39"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140" name="Group 41"/>
            <p:cNvGrpSpPr/>
            <p:nvPr/>
          </p:nvGrpSpPr>
          <p:grpSpPr>
            <a:xfrm>
              <a:off x="8318731" y="2946380"/>
              <a:ext cx="148862" cy="92413"/>
              <a:chOff x="5218575" y="2062978"/>
              <a:chExt cx="3733800" cy="2317945"/>
            </a:xfrm>
          </p:grpSpPr>
          <p:sp>
            <p:nvSpPr>
              <p:cNvPr id="141" name="Rectangle 140"/>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42"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43"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144" name="Group 45"/>
            <p:cNvGrpSpPr/>
            <p:nvPr/>
          </p:nvGrpSpPr>
          <p:grpSpPr>
            <a:xfrm>
              <a:off x="8440015" y="2836534"/>
              <a:ext cx="148862" cy="92413"/>
              <a:chOff x="5218575" y="2062978"/>
              <a:chExt cx="3733800" cy="2317945"/>
            </a:xfrm>
          </p:grpSpPr>
          <p:sp>
            <p:nvSpPr>
              <p:cNvPr id="145" name="Rectangle 144"/>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46"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47"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148" name="Group 49"/>
            <p:cNvGrpSpPr/>
            <p:nvPr/>
          </p:nvGrpSpPr>
          <p:grpSpPr>
            <a:xfrm>
              <a:off x="8495014" y="2891533"/>
              <a:ext cx="148862" cy="92413"/>
              <a:chOff x="5218575" y="2062978"/>
              <a:chExt cx="3733800" cy="2317945"/>
            </a:xfrm>
          </p:grpSpPr>
          <p:sp>
            <p:nvSpPr>
              <p:cNvPr id="149" name="Rectangle 148"/>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50"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51"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nvGrpSpPr>
            <p:cNvPr id="152" name="Group 53"/>
            <p:cNvGrpSpPr/>
            <p:nvPr/>
          </p:nvGrpSpPr>
          <p:grpSpPr>
            <a:xfrm>
              <a:off x="8550013" y="2946532"/>
              <a:ext cx="148862" cy="92413"/>
              <a:chOff x="5218575" y="2062978"/>
              <a:chExt cx="3733800" cy="2317945"/>
            </a:xfrm>
          </p:grpSpPr>
          <p:sp>
            <p:nvSpPr>
              <p:cNvPr id="153" name="Rectangle 152"/>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3200" dirty="0">
                  <a:solidFill>
                    <a:srgbClr val="FFFFFF"/>
                  </a:solidFill>
                  <a:latin typeface="Arial" charset="0"/>
                  <a:cs typeface="Osaka" charset="0"/>
                </a:endParaRPr>
              </a:p>
            </p:txBody>
          </p:sp>
          <p:sp>
            <p:nvSpPr>
              <p:cNvPr id="154"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sp>
            <p:nvSpPr>
              <p:cNvPr id="155"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fontAlgn="base">
                  <a:spcBef>
                    <a:spcPct val="0"/>
                  </a:spcBef>
                  <a:spcAft>
                    <a:spcPct val="0"/>
                  </a:spcAft>
                </a:pPr>
                <a:endParaRPr lang="en-US" sz="1200" dirty="0">
                  <a:solidFill>
                    <a:srgbClr val="FFFFFF"/>
                  </a:solidFill>
                  <a:latin typeface="Arial" charset="0"/>
                  <a:cs typeface="Osaka" charset="0"/>
                </a:endParaRPr>
              </a:p>
            </p:txBody>
          </p:sp>
        </p:grpSp>
      </p:grpSp>
      <p:grpSp>
        <p:nvGrpSpPr>
          <p:cNvPr id="2" name="Group 1"/>
          <p:cNvGrpSpPr/>
          <p:nvPr/>
        </p:nvGrpSpPr>
        <p:grpSpPr>
          <a:xfrm>
            <a:off x="2334273" y="2823456"/>
            <a:ext cx="4153824" cy="2821849"/>
            <a:chOff x="2334273" y="2823456"/>
            <a:chExt cx="4153824" cy="2821849"/>
          </a:xfrm>
        </p:grpSpPr>
        <p:cxnSp>
          <p:nvCxnSpPr>
            <p:cNvPr id="156" name="Straight Arrow Connector 155"/>
            <p:cNvCxnSpPr/>
            <p:nvPr/>
          </p:nvCxnSpPr>
          <p:spPr bwMode="auto">
            <a:xfrm>
              <a:off x="2334273" y="2845894"/>
              <a:ext cx="4153824" cy="281766"/>
            </a:xfrm>
            <a:prstGeom prst="straightConnector1">
              <a:avLst/>
            </a:prstGeom>
            <a:solidFill>
              <a:srgbClr val="3366FF"/>
            </a:solidFill>
            <a:ln w="12700" cap="flat" cmpd="sng" algn="ctr">
              <a:solidFill>
                <a:srgbClr val="000000"/>
              </a:solidFill>
              <a:prstDash val="solid"/>
              <a:round/>
              <a:headEnd type="none" w="med" len="med"/>
              <a:tailEnd type="arrow"/>
            </a:ln>
            <a:effectLst/>
          </p:spPr>
        </p:cxnSp>
        <p:cxnSp>
          <p:nvCxnSpPr>
            <p:cNvPr id="157" name="Straight Arrow Connector 156"/>
            <p:cNvCxnSpPr/>
            <p:nvPr/>
          </p:nvCxnSpPr>
          <p:spPr bwMode="auto">
            <a:xfrm>
              <a:off x="2337448" y="2823456"/>
              <a:ext cx="4150649" cy="1595593"/>
            </a:xfrm>
            <a:prstGeom prst="straightConnector1">
              <a:avLst/>
            </a:prstGeom>
            <a:solidFill>
              <a:srgbClr val="3366FF"/>
            </a:solidFill>
            <a:ln w="12700" cap="flat" cmpd="sng" algn="ctr">
              <a:solidFill>
                <a:srgbClr val="000000"/>
              </a:solidFill>
              <a:prstDash val="solid"/>
              <a:round/>
              <a:headEnd type="none" w="med" len="med"/>
              <a:tailEnd type="arrow"/>
            </a:ln>
            <a:effectLst/>
          </p:spPr>
        </p:cxnSp>
        <p:cxnSp>
          <p:nvCxnSpPr>
            <p:cNvPr id="158" name="Straight Arrow Connector 157"/>
            <p:cNvCxnSpPr/>
            <p:nvPr/>
          </p:nvCxnSpPr>
          <p:spPr bwMode="auto">
            <a:xfrm>
              <a:off x="2337448" y="2823456"/>
              <a:ext cx="4150649" cy="2821849"/>
            </a:xfrm>
            <a:prstGeom prst="straightConnector1">
              <a:avLst/>
            </a:prstGeom>
            <a:solidFill>
              <a:srgbClr val="3366FF"/>
            </a:solidFill>
            <a:ln w="12700" cap="flat" cmpd="sng" algn="ctr">
              <a:solidFill>
                <a:srgbClr val="000000"/>
              </a:solidFill>
              <a:prstDash val="solid"/>
              <a:round/>
              <a:headEnd type="none" w="med" len="med"/>
              <a:tailEnd type="arrow"/>
            </a:ln>
            <a:effectLst/>
          </p:spPr>
        </p:cxnSp>
        <p:cxnSp>
          <p:nvCxnSpPr>
            <p:cNvPr id="159" name="Straight Arrow Connector 158"/>
            <p:cNvCxnSpPr/>
            <p:nvPr/>
          </p:nvCxnSpPr>
          <p:spPr bwMode="auto">
            <a:xfrm flipV="1">
              <a:off x="2351437" y="3127660"/>
              <a:ext cx="4136660" cy="988154"/>
            </a:xfrm>
            <a:prstGeom prst="straightConnector1">
              <a:avLst/>
            </a:prstGeom>
            <a:solidFill>
              <a:srgbClr val="3366FF"/>
            </a:solidFill>
            <a:ln w="12700" cap="flat" cmpd="sng" algn="ctr">
              <a:solidFill>
                <a:srgbClr val="000000"/>
              </a:solidFill>
              <a:prstDash val="solid"/>
              <a:round/>
              <a:headEnd type="none" w="med" len="med"/>
              <a:tailEnd type="arrow"/>
            </a:ln>
            <a:effectLst/>
          </p:spPr>
        </p:cxnSp>
        <p:cxnSp>
          <p:nvCxnSpPr>
            <p:cNvPr id="160" name="Straight Arrow Connector 159"/>
            <p:cNvCxnSpPr/>
            <p:nvPr/>
          </p:nvCxnSpPr>
          <p:spPr bwMode="auto">
            <a:xfrm>
              <a:off x="2334273" y="4150136"/>
              <a:ext cx="4153824" cy="268913"/>
            </a:xfrm>
            <a:prstGeom prst="straightConnector1">
              <a:avLst/>
            </a:prstGeom>
            <a:solidFill>
              <a:srgbClr val="3366FF"/>
            </a:solidFill>
            <a:ln w="12700" cap="flat" cmpd="sng" algn="ctr">
              <a:solidFill>
                <a:srgbClr val="000000"/>
              </a:solidFill>
              <a:prstDash val="solid"/>
              <a:round/>
              <a:headEnd type="none" w="med" len="med"/>
              <a:tailEnd type="arrow"/>
            </a:ln>
            <a:effectLst/>
          </p:spPr>
        </p:cxnSp>
        <p:cxnSp>
          <p:nvCxnSpPr>
            <p:cNvPr id="161" name="Straight Arrow Connector 160"/>
            <p:cNvCxnSpPr>
              <a:stCxn id="135" idx="3"/>
            </p:cNvCxnSpPr>
            <p:nvPr/>
          </p:nvCxnSpPr>
          <p:spPr bwMode="auto">
            <a:xfrm>
              <a:off x="2337448" y="4114845"/>
              <a:ext cx="4150649" cy="1530460"/>
            </a:xfrm>
            <a:prstGeom prst="straightConnector1">
              <a:avLst/>
            </a:prstGeom>
            <a:solidFill>
              <a:srgbClr val="3366FF"/>
            </a:solidFill>
            <a:ln w="12700" cap="flat" cmpd="sng" algn="ctr">
              <a:solidFill>
                <a:srgbClr val="000000"/>
              </a:solidFill>
              <a:prstDash val="solid"/>
              <a:round/>
              <a:headEnd type="none" w="med" len="med"/>
              <a:tailEnd type="arrow"/>
            </a:ln>
            <a:effectLst/>
          </p:spPr>
        </p:cxnSp>
        <p:cxnSp>
          <p:nvCxnSpPr>
            <p:cNvPr id="162" name="Straight Arrow Connector 161"/>
            <p:cNvCxnSpPr>
              <a:stCxn id="55" idx="3"/>
            </p:cNvCxnSpPr>
            <p:nvPr/>
          </p:nvCxnSpPr>
          <p:spPr bwMode="auto">
            <a:xfrm flipV="1">
              <a:off x="2337448" y="3127660"/>
              <a:ext cx="4150649" cy="2213441"/>
            </a:xfrm>
            <a:prstGeom prst="straightConnector1">
              <a:avLst/>
            </a:prstGeom>
            <a:solidFill>
              <a:srgbClr val="3366FF"/>
            </a:solidFill>
            <a:ln w="12700" cap="flat" cmpd="sng" algn="ctr">
              <a:solidFill>
                <a:srgbClr val="000000"/>
              </a:solidFill>
              <a:prstDash val="solid"/>
              <a:round/>
              <a:headEnd type="none" w="med" len="med"/>
              <a:tailEnd type="arrow"/>
            </a:ln>
            <a:effectLst/>
          </p:spPr>
        </p:cxnSp>
        <p:cxnSp>
          <p:nvCxnSpPr>
            <p:cNvPr id="163" name="Straight Arrow Connector 162"/>
            <p:cNvCxnSpPr>
              <a:stCxn id="55" idx="3"/>
            </p:cNvCxnSpPr>
            <p:nvPr/>
          </p:nvCxnSpPr>
          <p:spPr bwMode="auto">
            <a:xfrm flipV="1">
              <a:off x="2337448" y="4450978"/>
              <a:ext cx="4121291" cy="890123"/>
            </a:xfrm>
            <a:prstGeom prst="straightConnector1">
              <a:avLst/>
            </a:prstGeom>
            <a:solidFill>
              <a:srgbClr val="3366FF"/>
            </a:solidFill>
            <a:ln w="12700" cap="flat" cmpd="sng" algn="ctr">
              <a:solidFill>
                <a:srgbClr val="000000"/>
              </a:solidFill>
              <a:prstDash val="solid"/>
              <a:round/>
              <a:headEnd type="none" w="med" len="med"/>
              <a:tailEnd type="arrow"/>
            </a:ln>
            <a:effectLst/>
          </p:spPr>
        </p:cxnSp>
        <p:cxnSp>
          <p:nvCxnSpPr>
            <p:cNvPr id="164" name="Straight Arrow Connector 163"/>
            <p:cNvCxnSpPr>
              <a:stCxn id="55" idx="3"/>
            </p:cNvCxnSpPr>
            <p:nvPr/>
          </p:nvCxnSpPr>
          <p:spPr bwMode="auto">
            <a:xfrm>
              <a:off x="2337448" y="5341101"/>
              <a:ext cx="4150649" cy="304204"/>
            </a:xfrm>
            <a:prstGeom prst="straightConnector1">
              <a:avLst/>
            </a:prstGeom>
            <a:solidFill>
              <a:srgbClr val="3366FF"/>
            </a:solidFill>
            <a:ln w="12700" cap="flat" cmpd="sng" algn="ctr">
              <a:solidFill>
                <a:srgbClr val="000000"/>
              </a:solidFill>
              <a:prstDash val="solid"/>
              <a:round/>
              <a:headEnd type="none" w="med" len="med"/>
              <a:tailEnd type="arrow"/>
            </a:ln>
            <a:effectLst/>
          </p:spPr>
        </p:cxnSp>
      </p:grpSp>
    </p:spTree>
    <p:extLst>
      <p:ext uri="{BB962C8B-B14F-4D97-AF65-F5344CB8AC3E}">
        <p14:creationId xmlns:p14="http://schemas.microsoft.com/office/powerpoint/2010/main" val="25013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par>
                                <p:cTn id="25" presetID="9"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dissolv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87</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Summing Up 1</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2"/>
                </a:solidFill>
              </a:rPr>
              <a:t>Unordered collection model</a:t>
            </a:r>
          </a:p>
          <a:p>
            <a:r>
              <a:rPr lang="en-US" sz="2000" dirty="0">
                <a:solidFill>
                  <a:schemeClr val="tx2"/>
                </a:solidFill>
              </a:rPr>
              <a:t>Read in chunks to reduce I/O overhead</a:t>
            </a:r>
          </a:p>
          <a:p>
            <a:endParaRPr lang="en-US" sz="2000" dirty="0">
              <a:solidFill>
                <a:schemeClr val="tx2"/>
              </a:solidFill>
            </a:endParaRPr>
          </a:p>
          <a:p>
            <a:r>
              <a:rPr lang="en-US" sz="2000" dirty="0">
                <a:solidFill>
                  <a:schemeClr val="tx2"/>
                </a:solidFill>
              </a:rPr>
              <a:t>Two main techniques</a:t>
            </a:r>
          </a:p>
          <a:p>
            <a:pPr lvl="1"/>
            <a:r>
              <a:rPr lang="en-US" sz="1800" dirty="0">
                <a:solidFill>
                  <a:schemeClr val="tx2"/>
                </a:solidFill>
              </a:rPr>
              <a:t>Streaming</a:t>
            </a:r>
          </a:p>
          <a:p>
            <a:pPr lvl="1"/>
            <a:r>
              <a:rPr lang="en-US" sz="1800" dirty="0">
                <a:solidFill>
                  <a:schemeClr val="tx2"/>
                </a:solidFill>
              </a:rPr>
              <a:t>Divide &amp; Conquer for rendezvous</a:t>
            </a:r>
          </a:p>
          <a:p>
            <a:r>
              <a:rPr lang="en-US" sz="2000" dirty="0">
                <a:solidFill>
                  <a:schemeClr val="tx2"/>
                </a:solidFill>
              </a:rPr>
              <a:t>Parallelism falls out fairly </a:t>
            </a:r>
            <a:r>
              <a:rPr lang="en-US" sz="2000" dirty="0" smtClean="0">
                <a:solidFill>
                  <a:schemeClr val="tx2"/>
                </a:solidFill>
              </a:rPr>
              <a:t>naturally</a:t>
            </a:r>
            <a:endParaRPr lang="en-US" sz="2000" dirty="0">
              <a:solidFill>
                <a:schemeClr val="tx2"/>
              </a:solidFill>
            </a:endParaRPr>
          </a:p>
        </p:txBody>
      </p:sp>
    </p:spTree>
    <p:extLst>
      <p:ext uri="{BB962C8B-B14F-4D97-AF65-F5344CB8AC3E}">
        <p14:creationId xmlns:p14="http://schemas.microsoft.com/office/powerpoint/2010/main" val="93378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3" end="3"/>
                                            </p:txEl>
                                          </p:spTgt>
                                        </p:tgtEl>
                                        <p:attrNameLst>
                                          <p:attrName>style.visibility</p:attrName>
                                        </p:attrNameLst>
                                      </p:cBhvr>
                                      <p:to>
                                        <p:strVal val="visible"/>
                                      </p:to>
                                    </p:set>
                                    <p:animEffect transition="in" filter="fade">
                                      <p:cBhvr>
                                        <p:cTn id="23" dur="500"/>
                                        <p:tgtEl>
                                          <p:spTgt spid="64">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xEl>
                                              <p:pRg st="4" end="4"/>
                                            </p:txEl>
                                          </p:spTgt>
                                        </p:tgtEl>
                                        <p:attrNameLst>
                                          <p:attrName>style.visibility</p:attrName>
                                        </p:attrNameLst>
                                      </p:cBhvr>
                                      <p:to>
                                        <p:strVal val="visible"/>
                                      </p:to>
                                    </p:set>
                                    <p:animEffect transition="in" filter="fade">
                                      <p:cBhvr>
                                        <p:cTn id="26" dur="500"/>
                                        <p:tgtEl>
                                          <p:spTgt spid="64">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xEl>
                                              <p:pRg st="5" end="5"/>
                                            </p:txEl>
                                          </p:spTgt>
                                        </p:tgtEl>
                                        <p:attrNameLst>
                                          <p:attrName>style.visibility</p:attrName>
                                        </p:attrNameLst>
                                      </p:cBhvr>
                                      <p:to>
                                        <p:strVal val="visible"/>
                                      </p:to>
                                    </p:set>
                                    <p:animEffect transition="in" filter="fade">
                                      <p:cBhvr>
                                        <p:cTn id="29" dur="500"/>
                                        <p:tgtEl>
                                          <p:spTgt spid="64">
                                            <p:txEl>
                                              <p:pRg st="5" end="5"/>
                                            </p:txEl>
                                          </p:spTgt>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64">
                                            <p:txEl>
                                              <p:pRg st="6" end="6"/>
                                            </p:txEl>
                                          </p:spTgt>
                                        </p:tgtEl>
                                        <p:attrNameLst>
                                          <p:attrName>style.visibility</p:attrName>
                                        </p:attrNameLst>
                                      </p:cBhvr>
                                      <p:to>
                                        <p:strVal val="visible"/>
                                      </p:to>
                                    </p:set>
                                    <p:animEffect transition="in" filter="fade">
                                      <p:cBhvr>
                                        <p:cTn id="33" dur="500"/>
                                        <p:tgtEl>
                                          <p:spTgt spid="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88</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Summing Up 2</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2"/>
                </a:solidFill>
              </a:rPr>
              <a:t>Pure streaming is fast and low-memory</a:t>
            </a:r>
          </a:p>
          <a:p>
            <a:pPr lvl="1"/>
            <a:r>
              <a:rPr lang="en-US" sz="1800" dirty="0">
                <a:solidFill>
                  <a:schemeClr val="tx2"/>
                </a:solidFill>
              </a:rPr>
              <a:t>one-pass</a:t>
            </a:r>
          </a:p>
          <a:p>
            <a:pPr lvl="1"/>
            <a:r>
              <a:rPr lang="en-US" sz="1800" dirty="0">
                <a:solidFill>
                  <a:schemeClr val="tx2"/>
                </a:solidFill>
              </a:rPr>
              <a:t>chunking minimizes I/O fixed costs</a:t>
            </a:r>
          </a:p>
          <a:p>
            <a:r>
              <a:rPr lang="en-US" sz="2000" dirty="0">
                <a:solidFill>
                  <a:schemeClr val="tx2"/>
                </a:solidFill>
              </a:rPr>
              <a:t>Try to avoid ordering requirements</a:t>
            </a:r>
          </a:p>
        </p:txBody>
      </p:sp>
    </p:spTree>
    <p:extLst>
      <p:ext uri="{BB962C8B-B14F-4D97-AF65-F5344CB8AC3E}">
        <p14:creationId xmlns:p14="http://schemas.microsoft.com/office/powerpoint/2010/main" val="96547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4">
                                            <p:txEl>
                                              <p:pRg st="3" end="3"/>
                                            </p:txEl>
                                          </p:spTgt>
                                        </p:tgtEl>
                                        <p:attrNameLst>
                                          <p:attrName>style.visibility</p:attrName>
                                        </p:attrNameLst>
                                      </p:cBhvr>
                                      <p:to>
                                        <p:strVal val="visible"/>
                                      </p:to>
                                    </p:set>
                                    <p:animEffect transition="in" filter="fade">
                                      <p:cBhvr>
                                        <p:cTn id="27" dur="500"/>
                                        <p:tgtEl>
                                          <p:spTgt spid="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89</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Next: starting with the Fundamentals</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447800"/>
            <a:ext cx="512955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2"/>
                </a:solidFill>
              </a:rPr>
              <a:t>Those who cannot remember the past are condemned to repeat it. </a:t>
            </a:r>
          </a:p>
          <a:p>
            <a:pPr marL="0" indent="0" algn="r">
              <a:buNone/>
            </a:pPr>
            <a:r>
              <a:rPr lang="en-US" sz="1800" dirty="0" smtClean="0">
                <a:solidFill>
                  <a:schemeClr val="tx2"/>
                </a:solidFill>
              </a:rPr>
              <a:t>-- George Santayana</a:t>
            </a:r>
          </a:p>
          <a:p>
            <a:pPr marL="0" indent="0">
              <a:lnSpc>
                <a:spcPct val="150000"/>
              </a:lnSpc>
              <a:buNone/>
            </a:pPr>
            <a:endParaRPr lang="en-US" sz="1800" dirty="0" smtClean="0">
              <a:solidFill>
                <a:schemeClr val="tx2"/>
              </a:solidFill>
            </a:endParaRPr>
          </a:p>
          <a:p>
            <a:pPr marL="0" indent="0">
              <a:buNone/>
            </a:pPr>
            <a:r>
              <a:rPr lang="en-US" sz="1800" dirty="0" smtClean="0">
                <a:solidFill>
                  <a:schemeClr val="tx2"/>
                </a:solidFill>
              </a:rPr>
              <a:t>If </a:t>
            </a:r>
            <a:r>
              <a:rPr lang="en-US" sz="1800" dirty="0">
                <a:solidFill>
                  <a:schemeClr val="tx2"/>
                </a:solidFill>
              </a:rPr>
              <a:t>I have seen further than others, it is by standing upon the shoulders of </a:t>
            </a:r>
            <a:r>
              <a:rPr lang="en-US" sz="1800" dirty="0" smtClean="0">
                <a:solidFill>
                  <a:schemeClr val="tx2"/>
                </a:solidFill>
              </a:rPr>
              <a:t>giants</a:t>
            </a:r>
          </a:p>
          <a:p>
            <a:pPr marL="0" indent="0" algn="r">
              <a:buNone/>
            </a:pPr>
            <a:r>
              <a:rPr lang="en-US" sz="1800" dirty="0" smtClean="0">
                <a:solidFill>
                  <a:schemeClr val="tx2"/>
                </a:solidFill>
              </a:rPr>
              <a:t>-- Isaac Newton</a:t>
            </a:r>
          </a:p>
          <a:p>
            <a:pPr marL="0" indent="0">
              <a:lnSpc>
                <a:spcPct val="150000"/>
              </a:lnSpc>
              <a:buNone/>
            </a:pPr>
            <a:endParaRPr lang="en-US" sz="1800" dirty="0" smtClean="0">
              <a:solidFill>
                <a:schemeClr val="tx2"/>
              </a:solidFill>
            </a:endParaRPr>
          </a:p>
          <a:p>
            <a:pPr marL="0" indent="0">
              <a:buNone/>
            </a:pPr>
            <a:r>
              <a:rPr lang="en-US" sz="1800" dirty="0" smtClean="0">
                <a:solidFill>
                  <a:schemeClr val="tx2"/>
                </a:solidFill>
              </a:rPr>
              <a:t>It’s </a:t>
            </a:r>
            <a:r>
              <a:rPr lang="en-US" sz="1800" dirty="0" err="1">
                <a:solidFill>
                  <a:schemeClr val="tx2"/>
                </a:solidFill>
              </a:rPr>
              <a:t>deja</a:t>
            </a:r>
            <a:r>
              <a:rPr lang="en-US" sz="1800" dirty="0">
                <a:solidFill>
                  <a:schemeClr val="tx2"/>
                </a:solidFill>
              </a:rPr>
              <a:t> vu all over </a:t>
            </a:r>
            <a:r>
              <a:rPr lang="en-US" sz="1800" dirty="0" smtClean="0">
                <a:solidFill>
                  <a:schemeClr val="tx2"/>
                </a:solidFill>
              </a:rPr>
              <a:t>again</a:t>
            </a:r>
          </a:p>
          <a:p>
            <a:pPr marL="0" indent="0" algn="r">
              <a:buNone/>
            </a:pPr>
            <a:r>
              <a:rPr lang="en-US" sz="1800" dirty="0" smtClean="0">
                <a:solidFill>
                  <a:schemeClr val="tx2"/>
                </a:solidFill>
              </a:rPr>
              <a:t>-- Yogi Berra</a:t>
            </a:r>
            <a:endParaRPr lang="en-US" sz="1800" dirty="0" smtClean="0">
              <a:solidFill>
                <a:schemeClr val="tx2"/>
              </a:solidFill>
            </a:endParaRPr>
          </a:p>
        </p:txBody>
      </p:sp>
    </p:spTree>
    <p:extLst>
      <p:ext uri="{BB962C8B-B14F-4D97-AF65-F5344CB8AC3E}">
        <p14:creationId xmlns:p14="http://schemas.microsoft.com/office/powerpoint/2010/main" val="106151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animEffect transition="in" filter="fade">
                                      <p:cBhvr>
                                        <p:cTn id="21" dur="500"/>
                                        <p:tgtEl>
                                          <p:spTgt spid="6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4">
                                            <p:txEl>
                                              <p:pRg st="3" end="3"/>
                                            </p:txEl>
                                          </p:spTgt>
                                        </p:tgtEl>
                                        <p:attrNameLst>
                                          <p:attrName>style.visibility</p:attrName>
                                        </p:attrNameLst>
                                      </p:cBhvr>
                                      <p:to>
                                        <p:strVal val="visible"/>
                                      </p:to>
                                    </p:set>
                                    <p:animEffect transition="in" filter="fade">
                                      <p:cBhvr>
                                        <p:cTn id="26" dur="500"/>
                                        <p:tgtEl>
                                          <p:spTgt spid="64">
                                            <p:txEl>
                                              <p:pRg st="3" end="3"/>
                                            </p:tx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4">
                                            <p:txEl>
                                              <p:pRg st="4" end="4"/>
                                            </p:txEl>
                                          </p:spTgt>
                                        </p:tgtEl>
                                        <p:attrNameLst>
                                          <p:attrName>style.visibility</p:attrName>
                                        </p:attrNameLst>
                                      </p:cBhvr>
                                      <p:to>
                                        <p:strVal val="visible"/>
                                      </p:to>
                                    </p:set>
                                    <p:animEffect transition="in" filter="fade">
                                      <p:cBhvr>
                                        <p:cTn id="30" dur="500"/>
                                        <p:tgtEl>
                                          <p:spTgt spid="6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4">
                                            <p:txEl>
                                              <p:pRg st="6" end="6"/>
                                            </p:txEl>
                                          </p:spTgt>
                                        </p:tgtEl>
                                        <p:attrNameLst>
                                          <p:attrName>style.visibility</p:attrName>
                                        </p:attrNameLst>
                                      </p:cBhvr>
                                      <p:to>
                                        <p:strVal val="visible"/>
                                      </p:to>
                                    </p:set>
                                    <p:animEffect transition="in" filter="fade">
                                      <p:cBhvr>
                                        <p:cTn id="35" dur="500"/>
                                        <p:tgtEl>
                                          <p:spTgt spid="64">
                                            <p:txEl>
                                              <p:pRg st="6" end="6"/>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64">
                                            <p:txEl>
                                              <p:pRg st="7" end="7"/>
                                            </p:txEl>
                                          </p:spTgt>
                                        </p:tgtEl>
                                        <p:attrNameLst>
                                          <p:attrName>style.visibility</p:attrName>
                                        </p:attrNameLst>
                                      </p:cBhvr>
                                      <p:to>
                                        <p:strVal val="visible"/>
                                      </p:to>
                                    </p:set>
                                    <p:animEffect transition="in" filter="fade">
                                      <p:cBhvr>
                                        <p:cTn id="39" dur="500"/>
                                        <p:tgtEl>
                                          <p:spTgt spid="6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645" y="-70778"/>
            <a:ext cx="3523854" cy="2085433"/>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645" y="2066015"/>
            <a:ext cx="3627862" cy="2770419"/>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3193" y="3867467"/>
            <a:ext cx="3543357" cy="270021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83980" y="140272"/>
            <a:ext cx="3459902" cy="2518414"/>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51394" y="3867467"/>
            <a:ext cx="3806563" cy="2823938"/>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43882" y="1174594"/>
            <a:ext cx="1728006" cy="2276631"/>
          </a:xfrm>
          <a:prstGeom prst="rect">
            <a:avLst/>
          </a:prstGeom>
        </p:spPr>
      </p:pic>
      <p:pic>
        <p:nvPicPr>
          <p:cNvPr id="13" name="Picture 1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1020" y="4808750"/>
            <a:ext cx="1277897" cy="1829136"/>
          </a:xfrm>
          <a:prstGeom prst="rect">
            <a:avLst/>
          </a:prstGeom>
        </p:spPr>
      </p:pic>
      <p:sp>
        <p:nvSpPr>
          <p:cNvPr id="14" name="Rectangle 13"/>
          <p:cNvSpPr/>
          <p:nvPr/>
        </p:nvSpPr>
        <p:spPr bwMode="auto">
          <a:xfrm>
            <a:off x="1562470" y="2658686"/>
            <a:ext cx="5752730" cy="120878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pic>
        <p:nvPicPr>
          <p:cNvPr id="15" name="Picture 14"/>
          <p:cNvPicPr>
            <a:picLocks noChangeAspect="1"/>
          </p:cNvPicPr>
          <p:nvPr/>
        </p:nvPicPr>
        <p:blipFill>
          <a:blip r:embed="rId9"/>
          <a:stretch>
            <a:fillRect/>
          </a:stretch>
        </p:blipFill>
        <p:spPr>
          <a:xfrm>
            <a:off x="2241223" y="2621627"/>
            <a:ext cx="4417874" cy="1245840"/>
          </a:xfrm>
          <a:prstGeom prst="rect">
            <a:avLst/>
          </a:prstGeom>
        </p:spPr>
      </p:pic>
      <p:sp>
        <p:nvSpPr>
          <p:cNvPr id="12" name="TextBox 11"/>
          <p:cNvSpPr txBox="1"/>
          <p:nvPr/>
        </p:nvSpPr>
        <p:spPr>
          <a:xfrm>
            <a:off x="7517947" y="62372"/>
            <a:ext cx="1179875" cy="1015663"/>
          </a:xfrm>
          <a:prstGeom prst="rect">
            <a:avLst/>
          </a:prstGeom>
          <a:noFill/>
        </p:spPr>
        <p:txBody>
          <a:bodyPr wrap="none" rtlCol="0">
            <a:spAutoFit/>
          </a:bodyPr>
          <a:lstStyle/>
          <a:p>
            <a:r>
              <a:rPr lang="en-US" dirty="0" smtClean="0">
                <a:latin typeface="Helvetica Neue Thin" charset="0"/>
                <a:ea typeface="Helvetica Neue Thin" charset="0"/>
                <a:cs typeface="Helvetica Neue Thin" charset="0"/>
              </a:rPr>
              <a:t>Berkeley cs186</a:t>
            </a:r>
          </a:p>
          <a:p>
            <a:r>
              <a:rPr lang="en-US" dirty="0" smtClean="0">
                <a:latin typeface="Helvetica Neue Thin" charset="0"/>
                <a:ea typeface="Helvetica Neue Thin" charset="0"/>
                <a:cs typeface="Helvetica Neue Thin" charset="0"/>
              </a:rPr>
              <a:t>is</a:t>
            </a:r>
            <a:br>
              <a:rPr lang="en-US" dirty="0" smtClean="0">
                <a:latin typeface="Helvetica Neue Thin" charset="0"/>
                <a:ea typeface="Helvetica Neue Thin" charset="0"/>
                <a:cs typeface="Helvetica Neue Thin" charset="0"/>
              </a:rPr>
            </a:br>
            <a:r>
              <a:rPr lang="en-US" dirty="0" smtClean="0">
                <a:latin typeface="Helvetica Neue Thin" charset="0"/>
                <a:ea typeface="Helvetica Neue Thin" charset="0"/>
                <a:cs typeface="Helvetica Neue Thin" charset="0"/>
              </a:rPr>
              <a:t>not</a:t>
            </a:r>
            <a:br>
              <a:rPr lang="en-US" dirty="0" smtClean="0">
                <a:latin typeface="Helvetica Neue Thin" charset="0"/>
                <a:ea typeface="Helvetica Neue Thin" charset="0"/>
                <a:cs typeface="Helvetica Neue Thin" charset="0"/>
              </a:rPr>
            </a:br>
            <a:r>
              <a:rPr lang="en-US" i="1" dirty="0" smtClean="0">
                <a:latin typeface="Helvetica Neue Thin" charset="0"/>
                <a:ea typeface="Helvetica Neue Thin" charset="0"/>
                <a:cs typeface="Helvetica Neue Thin" charset="0"/>
              </a:rPr>
              <a:t>yet</a:t>
            </a:r>
            <a:r>
              <a:rPr lang="en-US" dirty="0" smtClean="0">
                <a:latin typeface="Helvetica Neue Thin" charset="0"/>
                <a:ea typeface="Helvetica Neue Thin" charset="0"/>
                <a:cs typeface="Helvetica Neue Thin" charset="0"/>
              </a:rPr>
              <a:t/>
            </a:r>
            <a:br>
              <a:rPr lang="en-US" dirty="0" smtClean="0">
                <a:latin typeface="Helvetica Neue Thin" charset="0"/>
                <a:ea typeface="Helvetica Neue Thin" charset="0"/>
                <a:cs typeface="Helvetica Neue Thin" charset="0"/>
              </a:rPr>
            </a:br>
            <a:r>
              <a:rPr lang="en-US" dirty="0" smtClean="0">
                <a:latin typeface="Helvetica Neue Thin" charset="0"/>
                <a:ea typeface="Helvetica Neue Thin" charset="0"/>
                <a:cs typeface="Helvetica Neue Thin" charset="0"/>
              </a:rPr>
              <a:t>involved </a:t>
            </a:r>
            <a:r>
              <a:rPr lang="is-IS" dirty="0" smtClean="0">
                <a:latin typeface="Helvetica Neue Thin" charset="0"/>
                <a:ea typeface="Helvetica Neue Thin" charset="0"/>
                <a:cs typeface="Helvetica Neue Thin" charset="0"/>
              </a:rPr>
              <a:t>…</a:t>
            </a:r>
            <a:endParaRPr lang="en-US" dirty="0">
              <a:latin typeface="Helvetica Neue Thin" charset="0"/>
              <a:ea typeface="Helvetica Neue Thin" charset="0"/>
              <a:cs typeface="Helvetica Neue Thin" charset="0"/>
            </a:endParaRPr>
          </a:p>
        </p:txBody>
      </p:sp>
      <p:sp>
        <p:nvSpPr>
          <p:cNvPr id="2" name="Frame 1"/>
          <p:cNvSpPr/>
          <p:nvPr/>
        </p:nvSpPr>
        <p:spPr bwMode="auto">
          <a:xfrm>
            <a:off x="-994299" y="-165924"/>
            <a:ext cx="11043821" cy="6857999"/>
          </a:xfrm>
          <a:prstGeom prst="frame">
            <a:avLst>
              <a:gd name="adj1" fmla="val 40203"/>
            </a:avLst>
          </a:prstGeom>
          <a:solidFill>
            <a:srgbClr val="FFFFFF">
              <a:alpha val="78824"/>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Tree>
    <p:extLst>
      <p:ext uri="{BB962C8B-B14F-4D97-AF65-F5344CB8AC3E}">
        <p14:creationId xmlns:p14="http://schemas.microsoft.com/office/powerpoint/2010/main" val="52881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90</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Life of a Query</a:t>
            </a:r>
            <a:endParaRPr lang="en-US" dirty="0">
              <a:solidFill>
                <a:schemeClr val="tx2"/>
              </a:solidFill>
            </a:endParaRPr>
          </a:p>
        </p:txBody>
      </p:sp>
      <p:sp>
        <p:nvSpPr>
          <p:cNvPr id="21" name="Content Placeholder 2"/>
          <p:cNvSpPr>
            <a:spLocks noGrp="1"/>
          </p:cNvSpPr>
          <p:nvPr>
            <p:ph idx="1"/>
          </p:nvPr>
        </p:nvSpPr>
        <p:spPr>
          <a:xfrm>
            <a:off x="457200" y="1336672"/>
            <a:ext cx="8229600" cy="400110"/>
          </a:xfrm>
        </p:spPr>
        <p:txBody>
          <a:bodyPr>
            <a:spAutoFit/>
          </a:bodyPr>
          <a:lstStyle/>
          <a:p>
            <a:pPr marL="0" indent="0" algn="ctr">
              <a:buNone/>
            </a:pPr>
            <a:r>
              <a:rPr lang="en-US" sz="2000" dirty="0" smtClean="0">
                <a:solidFill>
                  <a:schemeClr val="accent3"/>
                </a:solidFill>
              </a:rPr>
              <a:t> </a:t>
            </a:r>
            <a:endParaRPr lang="en-US" sz="2000" dirty="0">
              <a:solidFill>
                <a:schemeClr val="accent3"/>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dirty="0" smtClean="0">
                <a:solidFill>
                  <a:schemeClr val="tx2"/>
                </a:solidFill>
              </a:rPr>
              <a:t> </a:t>
            </a:r>
            <a:endParaRPr lang="en-US" sz="2000" dirty="0">
              <a:solidFill>
                <a:schemeClr val="tx2"/>
              </a:solidFill>
            </a:endParaRPr>
          </a:p>
        </p:txBody>
      </p:sp>
      <p:sp>
        <p:nvSpPr>
          <p:cNvPr id="11" name="Rectangle 10"/>
          <p:cNvSpPr/>
          <p:nvPr/>
        </p:nvSpPr>
        <p:spPr bwMode="auto">
          <a:xfrm>
            <a:off x="850459" y="2367705"/>
            <a:ext cx="3791198" cy="80676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Query Optimization and Execution</a:t>
            </a:r>
          </a:p>
        </p:txBody>
      </p:sp>
      <p:sp>
        <p:nvSpPr>
          <p:cNvPr id="12" name="Rectangle 11"/>
          <p:cNvSpPr/>
          <p:nvPr/>
        </p:nvSpPr>
        <p:spPr bwMode="auto">
          <a:xfrm>
            <a:off x="850459" y="3174471"/>
            <a:ext cx="3791198" cy="7531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(Relational) Operators</a:t>
            </a:r>
          </a:p>
        </p:txBody>
      </p:sp>
      <p:sp>
        <p:nvSpPr>
          <p:cNvPr id="13" name="Rectangle 12"/>
          <p:cNvSpPr/>
          <p:nvPr/>
        </p:nvSpPr>
        <p:spPr bwMode="auto">
          <a:xfrm>
            <a:off x="850459" y="3927615"/>
            <a:ext cx="3791198" cy="7531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File and Access Methods</a:t>
            </a:r>
          </a:p>
        </p:txBody>
      </p:sp>
      <p:sp>
        <p:nvSpPr>
          <p:cNvPr id="14" name="Rectangle 13"/>
          <p:cNvSpPr/>
          <p:nvPr/>
        </p:nvSpPr>
        <p:spPr bwMode="auto">
          <a:xfrm>
            <a:off x="850459" y="4680758"/>
            <a:ext cx="3791198" cy="7531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Buffer Management</a:t>
            </a:r>
          </a:p>
        </p:txBody>
      </p:sp>
      <p:sp>
        <p:nvSpPr>
          <p:cNvPr id="15" name="Rectangle 14"/>
          <p:cNvSpPr/>
          <p:nvPr/>
        </p:nvSpPr>
        <p:spPr bwMode="auto">
          <a:xfrm>
            <a:off x="850459" y="5433902"/>
            <a:ext cx="3791198" cy="7531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Disk Space Management</a:t>
            </a:r>
          </a:p>
        </p:txBody>
      </p:sp>
      <p:sp>
        <p:nvSpPr>
          <p:cNvPr id="25" name="Rectangle 24"/>
          <p:cNvSpPr/>
          <p:nvPr/>
        </p:nvSpPr>
        <p:spPr bwMode="auto">
          <a:xfrm>
            <a:off x="838200" y="1555434"/>
            <a:ext cx="3791198" cy="80676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Declarative Query (SQL)</a:t>
            </a:r>
          </a:p>
        </p:txBody>
      </p:sp>
      <p:sp>
        <p:nvSpPr>
          <p:cNvPr id="16" name="Content Placeholder 2"/>
          <p:cNvSpPr txBox="1">
            <a:spLocks/>
          </p:cNvSpPr>
          <p:nvPr/>
        </p:nvSpPr>
        <p:spPr>
          <a:xfrm>
            <a:off x="5010398" y="1555434"/>
            <a:ext cx="3538972" cy="46167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solidFill>
                  <a:schemeClr val="tx2"/>
                </a:solidFill>
              </a:rPr>
              <a:t>Running example throughout the class</a:t>
            </a:r>
            <a:endParaRPr lang="en-US" sz="2000" dirty="0">
              <a:solidFill>
                <a:schemeClr val="tx2"/>
              </a:solidFill>
            </a:endParaRPr>
          </a:p>
        </p:txBody>
      </p:sp>
    </p:spTree>
    <p:extLst>
      <p:ext uri="{BB962C8B-B14F-4D97-AF65-F5344CB8AC3E}">
        <p14:creationId xmlns:p14="http://schemas.microsoft.com/office/powerpoint/2010/main" val="208045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64">
                                            <p:txEl>
                                              <p:pRg st="0" end="0"/>
                                            </p:txEl>
                                          </p:spTgt>
                                        </p:tgtEl>
                                        <p:attrNameLst>
                                          <p:attrName>style.visibility</p:attrName>
                                        </p:attrNameLst>
                                      </p:cBhvr>
                                      <p:to>
                                        <p:strVal val="visible"/>
                                      </p:to>
                                    </p:set>
                                    <p:animEffect transition="in" filter="dissolve">
                                      <p:cBhvr>
                                        <p:cTn id="18" dur="500"/>
                                        <p:tgtEl>
                                          <p:spTgt spid="6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fade">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allAtOnce"/>
      <p:bldP spid="11" grpId="0" animBg="1"/>
      <p:bldP spid="12" grpId="0" animBg="1"/>
      <p:bldP spid="13" grpId="0" animBg="1"/>
      <p:bldP spid="14" grpId="0" animBg="1"/>
      <p:bldP spid="15" grpId="0" animBg="1"/>
      <p:bldP spid="25" grpId="0" animBg="1"/>
      <p:bldP spid="16"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77815" y="304800"/>
            <a:ext cx="300083" cy="247141"/>
            <a:chOff x="8577814" y="267642"/>
            <a:chExt cx="300083" cy="246708"/>
          </a:xfrm>
        </p:grpSpPr>
        <p:sp>
          <p:nvSpPr>
            <p:cNvPr id="9" name="Pentagon 8"/>
            <p:cNvSpPr/>
            <p:nvPr/>
          </p:nvSpPr>
          <p:spPr>
            <a:xfrm rot="5400000">
              <a:off x="8610600" y="285750"/>
              <a:ext cx="228600" cy="228600"/>
            </a:xfrm>
            <a:prstGeom prst="homePlate">
              <a:avLst>
                <a:gd name="adj" fmla="val 261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8577814" y="267642"/>
              <a:ext cx="300083" cy="230428"/>
            </a:xfrm>
            <a:prstGeom prst="rect">
              <a:avLst/>
            </a:prstGeom>
            <a:noFill/>
          </p:spPr>
          <p:txBody>
            <a:bodyPr wrap="none" rtlCol="0">
              <a:spAutoFit/>
            </a:bodyPr>
            <a:lstStyle/>
            <a:p>
              <a:pPr algn="ctr"/>
              <a:fld id="{6C43854A-27F4-9C47-AFC5-490E979E2194}" type="slidenum">
                <a:rPr lang="en-US" sz="900" b="1" smtClean="0">
                  <a:solidFill>
                    <a:prstClr val="white"/>
                  </a:solidFill>
                </a:rPr>
                <a:t>91</a:t>
              </a:fld>
              <a:endParaRPr lang="en-US" sz="900" b="1" dirty="0">
                <a:solidFill>
                  <a:prstClr val="white"/>
                </a:solidFill>
              </a:endParaRPr>
            </a:p>
          </p:txBody>
        </p:sp>
      </p:grpSp>
      <p:sp>
        <p:nvSpPr>
          <p:cNvPr id="20" name="Title 1"/>
          <p:cNvSpPr>
            <a:spLocks noGrp="1"/>
          </p:cNvSpPr>
          <p:nvPr>
            <p:ph type="title"/>
          </p:nvPr>
        </p:nvSpPr>
        <p:spPr>
          <a:xfrm>
            <a:off x="457200" y="671403"/>
            <a:ext cx="8229600" cy="523220"/>
          </a:xfrm>
        </p:spPr>
        <p:txBody>
          <a:bodyPr>
            <a:spAutoFit/>
          </a:bodyPr>
          <a:lstStyle/>
          <a:p>
            <a:r>
              <a:rPr lang="en-US" dirty="0" smtClean="0">
                <a:solidFill>
                  <a:schemeClr val="tx2"/>
                </a:solidFill>
              </a:rPr>
              <a:t>Up Next</a:t>
            </a:r>
            <a:endParaRPr lang="en-US" dirty="0">
              <a:solidFill>
                <a:schemeClr val="tx2"/>
              </a:solidFill>
            </a:endParaRPr>
          </a:p>
        </p:txBody>
      </p:sp>
      <p:sp>
        <p:nvSpPr>
          <p:cNvPr id="21" name="Content Placeholder 2"/>
          <p:cNvSpPr>
            <a:spLocks noGrp="1"/>
          </p:cNvSpPr>
          <p:nvPr>
            <p:ph idx="1"/>
          </p:nvPr>
        </p:nvSpPr>
        <p:spPr>
          <a:xfrm>
            <a:off x="457200" y="1336672"/>
            <a:ext cx="8229600" cy="338554"/>
          </a:xfrm>
        </p:spPr>
        <p:txBody>
          <a:bodyPr>
            <a:spAutoFit/>
          </a:bodyPr>
          <a:lstStyle/>
          <a:p>
            <a:pPr marL="0" indent="0" algn="ctr">
              <a:buNone/>
            </a:pPr>
            <a:r>
              <a:rPr lang="en-US" dirty="0" smtClean="0">
                <a:solidFill>
                  <a:schemeClr val="accent1"/>
                </a:solidFill>
              </a:rPr>
              <a:t> </a:t>
            </a:r>
            <a:endParaRPr lang="en-US" dirty="0">
              <a:solidFill>
                <a:schemeClr val="accent1"/>
              </a:solidFill>
            </a:endParaRPr>
          </a:p>
        </p:txBody>
      </p:sp>
      <p:sp>
        <p:nvSpPr>
          <p:cNvPr id="22" name="Rectangle 21"/>
          <p:cNvSpPr/>
          <p:nvPr/>
        </p:nvSpPr>
        <p:spPr>
          <a:xfrm>
            <a:off x="4343400" y="1240531"/>
            <a:ext cx="457200" cy="2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Content Placeholder 2"/>
          <p:cNvSpPr txBox="1">
            <a:spLocks/>
          </p:cNvSpPr>
          <p:nvPr/>
        </p:nvSpPr>
        <p:spPr>
          <a:xfrm>
            <a:off x="763250" y="1621528"/>
            <a:ext cx="7633720" cy="4398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2"/>
                </a:solidFill>
              </a:rPr>
              <a:t> </a:t>
            </a:r>
          </a:p>
        </p:txBody>
      </p:sp>
      <p:sp>
        <p:nvSpPr>
          <p:cNvPr id="11" name="Rectangle 10"/>
          <p:cNvSpPr/>
          <p:nvPr/>
        </p:nvSpPr>
        <p:spPr bwMode="auto">
          <a:xfrm>
            <a:off x="838200" y="1555434"/>
            <a:ext cx="3791198" cy="80676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rgbClr val="000000"/>
                </a:solidFill>
                <a:ea typeface="Helvetica Neue Light" charset="0"/>
                <a:cs typeface="Helvetica Neue Light" charset="0"/>
              </a:rPr>
              <a:t>Declarative Query (SQL)</a:t>
            </a:r>
          </a:p>
        </p:txBody>
      </p:sp>
    </p:spTree>
    <p:extLst>
      <p:ext uri="{BB962C8B-B14F-4D97-AF65-F5344CB8AC3E}">
        <p14:creationId xmlns:p14="http://schemas.microsoft.com/office/powerpoint/2010/main" val="179006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P spid="22" grpId="0" animBg="1"/>
      <p:bldP spid="64" grpId="0" build="p"/>
      <p:bldP spid="11" grpId="0" animBg="1"/>
    </p:bldLst>
  </p:timing>
</p:sld>
</file>

<file path=ppt/theme/theme1.xml><?xml version="1.0" encoding="utf-8"?>
<a:theme xmlns:a="http://schemas.openxmlformats.org/drawingml/2006/main" name="Office Theme">
  <a:themeElements>
    <a:clrScheme name="Blue">
      <a:dk1>
        <a:srgbClr val="95A5A6"/>
      </a:dk1>
      <a:lt1>
        <a:sysClr val="window" lastClr="FFFFFF"/>
      </a:lt1>
      <a:dk2>
        <a:srgbClr val="14405C"/>
      </a:dk2>
      <a:lt2>
        <a:srgbClr val="F2F2F2"/>
      </a:lt2>
      <a:accent1>
        <a:srgbClr val="2980B9"/>
      </a:accent1>
      <a:accent2>
        <a:srgbClr val="15405B"/>
      </a:accent2>
      <a:accent3>
        <a:srgbClr val="2A80B7"/>
      </a:accent3>
      <a:accent4>
        <a:srgbClr val="74B5DE"/>
      </a:accent4>
      <a:accent5>
        <a:srgbClr val="ABD2EB"/>
      </a:accent5>
      <a:accent6>
        <a:srgbClr val="0070C0"/>
      </a:accent6>
      <a:hlink>
        <a:srgbClr val="0000FF"/>
      </a:hlink>
      <a:folHlink>
        <a:srgbClr val="800080"/>
      </a:folHlink>
    </a:clrScheme>
    <a:fontScheme name="Mercurio">
      <a:majorFont>
        <a:latin typeface="Source Sans Pro"/>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cture1.key">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lecture1.key">
      <a:majorFont>
        <a:latin typeface="Tahoma"/>
        <a:ea typeface="Osaka"/>
        <a:cs typeface=""/>
      </a:majorFont>
      <a:minorFont>
        <a:latin typeface="Tahoma"/>
        <a:ea typeface="Osak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lang="en-US" sz="12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3366FF"/>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lang="en-US" sz="1200" b="0" i="0" u="none" strike="noStrike" cap="none" normalizeH="0" baseline="0" smtClean="0">
            <a:ln>
              <a:noFill/>
            </a:ln>
            <a:solidFill>
              <a:srgbClr val="000000"/>
            </a:solidFill>
            <a:effectLst/>
            <a:latin typeface="Arial" charset="0"/>
          </a:defRPr>
        </a:defPPr>
      </a:lstStyle>
    </a:lnDef>
  </a:objectDefaults>
  <a:extraClrSchemeLst>
    <a:extraClrScheme>
      <a:clrScheme name="lecture1.ke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cture1.ke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cture1.ke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cture1.ke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cture1.ke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cture1.ke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cture1.key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cture1.ke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cture1.ke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cture1.ke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cture1.ke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cture1.ke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cture1.key">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lecture1.key">
      <a:majorFont>
        <a:latin typeface="Tahoma"/>
        <a:ea typeface="Osaka"/>
        <a:cs typeface=""/>
      </a:majorFont>
      <a:minorFont>
        <a:latin typeface="Tahoma"/>
        <a:ea typeface="Osak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lang="en-US" sz="12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3366FF"/>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lang="en-US" sz="1200" b="0" i="0" u="none" strike="noStrike" cap="none" normalizeH="0" baseline="0" smtClean="0">
            <a:ln>
              <a:noFill/>
            </a:ln>
            <a:solidFill>
              <a:srgbClr val="000000"/>
            </a:solidFill>
            <a:effectLst/>
            <a:latin typeface="Arial" charset="0"/>
          </a:defRPr>
        </a:defPPr>
      </a:lstStyle>
    </a:lnDef>
  </a:objectDefaults>
  <a:extraClrSchemeLst>
    <a:extraClrScheme>
      <a:clrScheme name="lecture1.ke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cture1.ke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cture1.ke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cture1.ke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cture1.ke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cture1.ke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cture1.key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cture1.ke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cture1.ke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cture1.ke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cture1.ke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cture1.ke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26100</TotalTime>
  <Words>3409</Words>
  <Application>Microsoft Macintosh PowerPoint</Application>
  <PresentationFormat>On-screen Show (4:3)</PresentationFormat>
  <Paragraphs>890</Paragraphs>
  <Slides>91</Slides>
  <Notes>29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91</vt:i4>
      </vt:variant>
    </vt:vector>
  </HeadingPairs>
  <TitlesOfParts>
    <vt:vector size="106" baseType="lpstr">
      <vt:lpstr>Calibri</vt:lpstr>
      <vt:lpstr>Courier</vt:lpstr>
      <vt:lpstr>Helvetica Neue</vt:lpstr>
      <vt:lpstr>Helvetica Neue Light</vt:lpstr>
      <vt:lpstr>Helvetica Neue Thin</vt:lpstr>
      <vt:lpstr>ＭＳ Ｐゴシック</vt:lpstr>
      <vt:lpstr>Osaka</vt:lpstr>
      <vt:lpstr>Source Sans Pro</vt:lpstr>
      <vt:lpstr>Source Sans Pro Light</vt:lpstr>
      <vt:lpstr>Tahoma</vt:lpstr>
      <vt:lpstr>Wingdings</vt:lpstr>
      <vt:lpstr>Arial</vt:lpstr>
      <vt:lpstr>Office Theme</vt:lpstr>
      <vt:lpstr>lecture1.key</vt:lpstr>
      <vt:lpstr>2_lecture1.key</vt:lpstr>
      <vt:lpstr>PowerPoint Presentation</vt:lpstr>
      <vt:lpstr>Essential Queries for today</vt:lpstr>
      <vt:lpstr>PowerPoint Presentation</vt:lpstr>
      <vt:lpstr>PowerPoint Presentation</vt:lpstr>
      <vt:lpstr>Where should I eat?</vt:lpstr>
      <vt:lpstr>How does my Amazon purchase get to me?</vt:lpstr>
      <vt:lpstr>Making connections?</vt:lpstr>
      <vt:lpstr>Creating successful video content</vt:lpstr>
      <vt:lpstr>PowerPoint Presentation</vt:lpstr>
      <vt:lpstr>PowerPoint Presentation</vt:lpstr>
      <vt:lpstr>PowerPoint Presentation</vt:lpstr>
      <vt:lpstr>Father of Database Systems</vt:lpstr>
      <vt:lpstr>… also the Fourth Paradigm</vt:lpstr>
      <vt:lpstr>… also the Fourth Paradigm</vt:lpstr>
      <vt:lpstr>Astronomy in the 4th Paradigm</vt:lpstr>
      <vt:lpstr>Astronomy in the 4th Paradigm</vt:lpstr>
      <vt:lpstr>Data is Growing</vt:lpstr>
      <vt:lpstr>PowerPoint Presentation</vt:lpstr>
      <vt:lpstr>PowerPoint Presentation</vt:lpstr>
      <vt:lpstr>PowerPoint Presentation</vt:lpstr>
      <vt:lpstr>PowerPoint Presentation</vt:lpstr>
      <vt:lpstr>Scale of Scientific Data</vt:lpstr>
      <vt:lpstr>Forces Driving Data Growth</vt:lpstr>
      <vt:lpstr>What: Summing up</vt:lpstr>
      <vt:lpstr>Data is at the center of CS</vt:lpstr>
      <vt:lpstr>PowerPoint Presentation</vt:lpstr>
      <vt:lpstr>A Syllogism of Quotes</vt:lpstr>
      <vt:lpstr>Data Integrity: Not all Data is Correct</vt:lpstr>
      <vt:lpstr>The “Right?” to privacy</vt:lpstr>
      <vt:lpstr>The Power of Facebook Likes</vt:lpstr>
      <vt:lpstr>So… Why?</vt:lpstr>
      <vt:lpstr>Essential Queries for today</vt:lpstr>
      <vt:lpstr>What is this class about?</vt:lpstr>
      <vt:lpstr>PowerPoint Presentation</vt:lpstr>
      <vt:lpstr>Universal Symbol for a Database</vt:lpstr>
      <vt:lpstr>Why the symbol?</vt:lpstr>
      <vt:lpstr>Why the symbol?</vt:lpstr>
      <vt:lpstr>Is this a database?</vt:lpstr>
      <vt:lpstr>Is this a database?</vt:lpstr>
      <vt:lpstr>Is this a database?</vt:lpstr>
      <vt:lpstr>What is a Database?</vt:lpstr>
      <vt:lpstr>Relational Database Management Systems</vt:lpstr>
      <vt:lpstr>Ranking of DBMS Technologies</vt:lpstr>
      <vt:lpstr>Relational Database Market</vt:lpstr>
      <vt:lpstr>Relational Database Market</vt:lpstr>
      <vt:lpstr>Relational Database Market</vt:lpstr>
      <vt:lpstr>Relational Database Market</vt:lpstr>
      <vt:lpstr>DBMS Technology is Changing</vt:lpstr>
      <vt:lpstr>Problems &amp; Opportunities</vt:lpstr>
      <vt:lpstr>You will learn …</vt:lpstr>
      <vt:lpstr>Principles</vt:lpstr>
      <vt:lpstr>Systems</vt:lpstr>
      <vt:lpstr>Current topics</vt:lpstr>
      <vt:lpstr>Summary</vt:lpstr>
      <vt:lpstr>Essential Queries for today</vt:lpstr>
      <vt:lpstr>About Me: Amit Shukla</vt:lpstr>
      <vt:lpstr>About Me: Karthik Ramasamy</vt:lpstr>
      <vt:lpstr>TAs</vt:lpstr>
      <vt:lpstr>About You! And your career …</vt:lpstr>
      <vt:lpstr>Essential Queries for today</vt:lpstr>
      <vt:lpstr>How? Administrivia</vt:lpstr>
      <vt:lpstr>How? Administrivia, contd…</vt:lpstr>
      <vt:lpstr>How? Administrivia, contd…</vt:lpstr>
      <vt:lpstr>How? Homework</vt:lpstr>
      <vt:lpstr>How? Homework contd…</vt:lpstr>
      <vt:lpstr>How? Projects &amp; Exams</vt:lpstr>
      <vt:lpstr>How? Grading policy</vt:lpstr>
      <vt:lpstr>Essential Queries for today</vt:lpstr>
      <vt:lpstr>Dealing with Big Data</vt:lpstr>
      <vt:lpstr>Dealing with Big Data</vt:lpstr>
      <vt:lpstr>Dealing with Big Data</vt:lpstr>
      <vt:lpstr>Dealing with Big Data</vt:lpstr>
      <vt:lpstr>Basic Patterns for Big Data</vt:lpstr>
      <vt:lpstr>Simplifying Assumption</vt:lpstr>
      <vt:lpstr>Disorder is a friend of Scaling</vt:lpstr>
      <vt:lpstr>Streaming through RAM</vt:lpstr>
      <vt:lpstr>Streaming through RAM</vt:lpstr>
      <vt:lpstr>Parallelize Me</vt:lpstr>
      <vt:lpstr>Parallelize Me</vt:lpstr>
      <vt:lpstr>Unix Pipes</vt:lpstr>
      <vt:lpstr>Rendezvous</vt:lpstr>
      <vt:lpstr>Divide and Conquer</vt:lpstr>
      <vt:lpstr>Divide and Conquer</vt:lpstr>
      <vt:lpstr>Divide and Conquer</vt:lpstr>
      <vt:lpstr>Parallelize Me?</vt:lpstr>
      <vt:lpstr>Parallelize Me?</vt:lpstr>
      <vt:lpstr>Summing Up 1</vt:lpstr>
      <vt:lpstr>Summing Up 2</vt:lpstr>
      <vt:lpstr>Next: starting with the Fundamentals</vt:lpstr>
      <vt:lpstr>Life of a Query</vt:lpstr>
      <vt:lpstr>Up Next</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EAMEJIA</dc:creator>
  <cp:lastModifiedBy>Amit Shukla</cp:lastModifiedBy>
  <cp:revision>581</cp:revision>
  <dcterms:created xsi:type="dcterms:W3CDTF">2006-08-16T00:00:00Z</dcterms:created>
  <dcterms:modified xsi:type="dcterms:W3CDTF">2016-08-25T16:22:00Z</dcterms:modified>
</cp:coreProperties>
</file>